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76" r:id="rId1"/>
  </p:sldMasterIdLst>
  <p:notesMasterIdLst>
    <p:notesMasterId r:id="rId26"/>
  </p:notesMasterIdLst>
  <p:handoutMasterIdLst>
    <p:handoutMasterId r:id="rId27"/>
  </p:handoutMasterIdLst>
  <p:sldIdLst>
    <p:sldId id="374" r:id="rId2"/>
    <p:sldId id="410" r:id="rId3"/>
    <p:sldId id="411" r:id="rId4"/>
    <p:sldId id="409" r:id="rId5"/>
    <p:sldId id="378" r:id="rId6"/>
    <p:sldId id="377" r:id="rId7"/>
    <p:sldId id="385" r:id="rId8"/>
    <p:sldId id="386" r:id="rId9"/>
    <p:sldId id="387" r:id="rId10"/>
    <p:sldId id="388" r:id="rId11"/>
    <p:sldId id="397" r:id="rId12"/>
    <p:sldId id="398" r:id="rId13"/>
    <p:sldId id="399" r:id="rId14"/>
    <p:sldId id="400" r:id="rId15"/>
    <p:sldId id="401" r:id="rId16"/>
    <p:sldId id="402" r:id="rId17"/>
    <p:sldId id="403" r:id="rId18"/>
    <p:sldId id="404" r:id="rId19"/>
    <p:sldId id="405" r:id="rId20"/>
    <p:sldId id="406" r:id="rId21"/>
    <p:sldId id="407" r:id="rId22"/>
    <p:sldId id="408" r:id="rId23"/>
    <p:sldId id="396" r:id="rId24"/>
    <p:sldId id="363" r:id="rId25"/>
  </p:sldIdLst>
  <p:sldSz cx="9144000" cy="6858000" type="screen4x3"/>
  <p:notesSz cx="9601200" cy="7315200"/>
  <p:defaultTextStyle>
    <a:defPPr>
      <a:defRPr lang="en-US"/>
    </a:defPPr>
    <a:lvl1pPr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Loose" initials="R.L." lastIdx="2" clrIdx="0"/>
  <p:cmAuthor id="1" name="Kimberly Applegate" initials="KA" lastIdx="4"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10"/>
    <p:restoredTop sz="81762" autoAdjust="0"/>
  </p:normalViewPr>
  <p:slideViewPr>
    <p:cSldViewPr>
      <p:cViewPr varScale="1">
        <p:scale>
          <a:sx n="62" d="100"/>
          <a:sy n="62" d="100"/>
        </p:scale>
        <p:origin x="376" y="176"/>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commentAuthors" Target="commentAuthors.xml"/><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6-08-22T11:33:47.801" idx="3">
    <p:pos x="4519" y="1532"/>
    <p:text>add the report number</p:text>
    <p:extLst>
      <p:ext uri="{C676402C-5697-4E1C-873F-D02D1690AC5C}">
        <p15:threadingInfo xmlns:p15="http://schemas.microsoft.com/office/powerpoint/2012/main" timeZoneBias="24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6-08-22T11:40:14.016" idx="4">
    <p:pos x="5152" y="1032"/>
    <p:text>I might suggest quality assurance as more common language</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wrap="square" lIns="96661" tIns="48331" rIns="96661" bIns="48331" numCol="1" anchor="t" anchorCtr="0" compatLnSpc="1">
            <a:prstTxWarp prst="textNoShape">
              <a:avLst/>
            </a:prstTxWarp>
          </a:bodyPr>
          <a:lstStyle>
            <a:lvl1pPr eaLnBrk="1" hangingPunct="1">
              <a:defRPr sz="1300" smtClean="0">
                <a:latin typeface="Calibri" pitchFamily="34" charset="0"/>
              </a:defRPr>
            </a:lvl1pPr>
          </a:lstStyle>
          <a:p>
            <a:pPr>
              <a:defRPr/>
            </a:pPr>
            <a:endParaRPr lang="en-CA" altLang="de-DE"/>
          </a:p>
        </p:txBody>
      </p:sp>
      <p:sp>
        <p:nvSpPr>
          <p:cNvPr id="3" name="Date Placeholder 2"/>
          <p:cNvSpPr>
            <a:spLocks noGrp="1"/>
          </p:cNvSpPr>
          <p:nvPr>
            <p:ph type="dt" sz="quarter" idx="1"/>
          </p:nvPr>
        </p:nvSpPr>
        <p:spPr>
          <a:xfrm>
            <a:off x="5438775" y="0"/>
            <a:ext cx="4160838" cy="3651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smtClean="0">
                <a:latin typeface="Calibri" pitchFamily="34" charset="0"/>
              </a:defRPr>
            </a:lvl1pPr>
          </a:lstStyle>
          <a:p>
            <a:pPr>
              <a:defRPr/>
            </a:pPr>
            <a:fld id="{F23292D8-96DF-4240-B7A0-8E5786D83E14}" type="datetimeFigureOut">
              <a:rPr lang="en-US" altLang="en-US"/>
              <a:pPr>
                <a:defRPr/>
              </a:pPr>
              <a:t>8/22/16</a:t>
            </a:fld>
            <a:endParaRPr lang="en-CA" altLang="en-US"/>
          </a:p>
        </p:txBody>
      </p:sp>
      <p:sp>
        <p:nvSpPr>
          <p:cNvPr id="4" name="Footer Placeholder 3"/>
          <p:cNvSpPr>
            <a:spLocks noGrp="1"/>
          </p:cNvSpPr>
          <p:nvPr>
            <p:ph type="ftr" sz="quarter" idx="2"/>
          </p:nvPr>
        </p:nvSpPr>
        <p:spPr>
          <a:xfrm>
            <a:off x="0" y="6948488"/>
            <a:ext cx="4160838" cy="365125"/>
          </a:xfrm>
          <a:prstGeom prst="rect">
            <a:avLst/>
          </a:prstGeom>
        </p:spPr>
        <p:txBody>
          <a:bodyPr vert="horz" wrap="square" lIns="96661" tIns="48331" rIns="96661" bIns="48331" numCol="1" anchor="b" anchorCtr="0" compatLnSpc="1">
            <a:prstTxWarp prst="textNoShape">
              <a:avLst/>
            </a:prstTxWarp>
          </a:bodyPr>
          <a:lstStyle>
            <a:lvl1pPr eaLnBrk="1" hangingPunct="1">
              <a:defRPr sz="1300" smtClean="0">
                <a:latin typeface="Calibri" pitchFamily="34" charset="0"/>
              </a:defRPr>
            </a:lvl1pPr>
          </a:lstStyle>
          <a:p>
            <a:pPr>
              <a:defRPr/>
            </a:pPr>
            <a:endParaRPr lang="en-CA" altLang="de-DE"/>
          </a:p>
        </p:txBody>
      </p:sp>
      <p:sp>
        <p:nvSpPr>
          <p:cNvPr id="5" name="Slide Number Placeholder 4"/>
          <p:cNvSpPr>
            <a:spLocks noGrp="1"/>
          </p:cNvSpPr>
          <p:nvPr>
            <p:ph type="sldNum" sz="quarter" idx="3"/>
          </p:nvPr>
        </p:nvSpPr>
        <p:spPr>
          <a:xfrm>
            <a:off x="5438775" y="6948488"/>
            <a:ext cx="4160838" cy="3651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atin typeface="Calibri" pitchFamily="34" charset="0"/>
              </a:defRPr>
            </a:lvl1pPr>
          </a:lstStyle>
          <a:p>
            <a:pPr>
              <a:defRPr/>
            </a:pPr>
            <a:fld id="{E2F750B1-5836-49A9-A556-4E3C91E59DAC}" type="slidenum">
              <a:rPr lang="en-CA" altLang="en-US"/>
              <a:pPr>
                <a:defRPr/>
              </a:pPr>
              <a:t>‹#›</a:t>
            </a:fld>
            <a:endParaRPr lang="en-CA" altLang="en-US"/>
          </a:p>
        </p:txBody>
      </p:sp>
    </p:spTree>
    <p:extLst>
      <p:ext uri="{BB962C8B-B14F-4D97-AF65-F5344CB8AC3E}">
        <p14:creationId xmlns:p14="http://schemas.microsoft.com/office/powerpoint/2010/main" val="1309995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365125"/>
          </a:xfrm>
          <a:prstGeom prst="rect">
            <a:avLst/>
          </a:prstGeom>
        </p:spPr>
        <p:txBody>
          <a:bodyPr vert="horz" wrap="square" lIns="96661" tIns="48331" rIns="96661" bIns="48331" numCol="1" anchor="t" anchorCtr="0" compatLnSpc="1">
            <a:prstTxWarp prst="textNoShape">
              <a:avLst/>
            </a:prstTxWarp>
          </a:bodyPr>
          <a:lstStyle>
            <a:lvl1pPr eaLnBrk="1" hangingPunct="1">
              <a:defRPr sz="1300" smtClean="0">
                <a:latin typeface="Calibri" pitchFamily="34" charset="0"/>
              </a:defRPr>
            </a:lvl1pPr>
          </a:lstStyle>
          <a:p>
            <a:pPr>
              <a:defRPr/>
            </a:pPr>
            <a:endParaRPr lang="en-CA" altLang="de-DE"/>
          </a:p>
        </p:txBody>
      </p:sp>
      <p:sp>
        <p:nvSpPr>
          <p:cNvPr id="3" name="Date Placeholder 2"/>
          <p:cNvSpPr>
            <a:spLocks noGrp="1"/>
          </p:cNvSpPr>
          <p:nvPr>
            <p:ph type="dt" idx="1"/>
          </p:nvPr>
        </p:nvSpPr>
        <p:spPr>
          <a:xfrm>
            <a:off x="5438775" y="0"/>
            <a:ext cx="4160838" cy="365125"/>
          </a:xfrm>
          <a:prstGeom prst="rect">
            <a:avLst/>
          </a:prstGeom>
        </p:spPr>
        <p:txBody>
          <a:bodyPr vert="horz" wrap="square" lIns="96661" tIns="48331" rIns="96661" bIns="48331" numCol="1" anchor="t" anchorCtr="0" compatLnSpc="1">
            <a:prstTxWarp prst="textNoShape">
              <a:avLst/>
            </a:prstTxWarp>
          </a:bodyPr>
          <a:lstStyle>
            <a:lvl1pPr algn="r" eaLnBrk="1" hangingPunct="1">
              <a:defRPr sz="1300" smtClean="0">
                <a:latin typeface="Calibri" pitchFamily="34" charset="0"/>
              </a:defRPr>
            </a:lvl1pPr>
          </a:lstStyle>
          <a:p>
            <a:pPr>
              <a:defRPr/>
            </a:pPr>
            <a:fld id="{8F38910A-CCAC-4D57-AF35-FF88EA860BD7}" type="datetimeFigureOut">
              <a:rPr lang="en-US" altLang="en-US"/>
              <a:pPr>
                <a:defRPr/>
              </a:pPr>
              <a:t>8/22/16</a:t>
            </a:fld>
            <a:endParaRPr lang="en-CA" altLang="en-US"/>
          </a:p>
        </p:txBody>
      </p:sp>
      <p:sp>
        <p:nvSpPr>
          <p:cNvPr id="4" name="Slide Image Placeholder 3"/>
          <p:cNvSpPr>
            <a:spLocks noGrp="1" noRot="1" noChangeAspect="1"/>
          </p:cNvSpPr>
          <p:nvPr>
            <p:ph type="sldImg" idx="2"/>
          </p:nvPr>
        </p:nvSpPr>
        <p:spPr>
          <a:xfrm>
            <a:off x="2971800" y="549275"/>
            <a:ext cx="3657600" cy="2743200"/>
          </a:xfrm>
          <a:prstGeom prst="rect">
            <a:avLst/>
          </a:prstGeom>
          <a:noFill/>
          <a:ln w="12700">
            <a:solidFill>
              <a:prstClr val="black"/>
            </a:solidFill>
          </a:ln>
        </p:spPr>
        <p:txBody>
          <a:bodyPr vert="horz" lIns="96661" tIns="48331" rIns="96661" bIns="48331" rtlCol="0" anchor="ctr"/>
          <a:lstStyle/>
          <a:p>
            <a:pPr lvl="0"/>
            <a:endParaRPr lang="en-CA" noProof="0"/>
          </a:p>
        </p:txBody>
      </p:sp>
      <p:sp>
        <p:nvSpPr>
          <p:cNvPr id="5" name="Notes Placeholder 4"/>
          <p:cNvSpPr>
            <a:spLocks noGrp="1"/>
          </p:cNvSpPr>
          <p:nvPr>
            <p:ph type="body" sz="quarter" idx="3"/>
          </p:nvPr>
        </p:nvSpPr>
        <p:spPr>
          <a:xfrm>
            <a:off x="960438" y="3475038"/>
            <a:ext cx="7680325" cy="3290887"/>
          </a:xfrm>
          <a:prstGeom prst="rect">
            <a:avLst/>
          </a:prstGeom>
        </p:spPr>
        <p:txBody>
          <a:bodyPr vert="horz" wrap="square" lIns="96661" tIns="48331" rIns="96661" bIns="48331" numCol="1" anchor="t" anchorCtr="0" compatLnSpc="1">
            <a:prstTxWarp prst="textNoShape">
              <a:avLst/>
            </a:prstTxWarp>
            <a:normAutofit/>
          </a:bodyPr>
          <a:lstStyle/>
          <a:p>
            <a:pPr lvl="0"/>
            <a:r>
              <a:rPr lang="en-US" altLang="de-DE" noProof="0" smtClean="0"/>
              <a:t>Click to edit Master text styles</a:t>
            </a:r>
          </a:p>
          <a:p>
            <a:pPr lvl="1"/>
            <a:r>
              <a:rPr lang="en-US" altLang="de-DE" noProof="0" smtClean="0"/>
              <a:t>Second level</a:t>
            </a:r>
          </a:p>
          <a:p>
            <a:pPr lvl="2"/>
            <a:r>
              <a:rPr lang="en-US" altLang="de-DE" noProof="0" smtClean="0"/>
              <a:t>Third level</a:t>
            </a:r>
          </a:p>
          <a:p>
            <a:pPr lvl="3"/>
            <a:r>
              <a:rPr lang="en-US" altLang="de-DE" noProof="0" smtClean="0"/>
              <a:t>Fourth level</a:t>
            </a:r>
          </a:p>
          <a:p>
            <a:pPr lvl="4"/>
            <a:r>
              <a:rPr lang="en-US" altLang="de-DE" noProof="0" smtClean="0"/>
              <a:t>Fifth level</a:t>
            </a:r>
            <a:endParaRPr lang="en-CA" altLang="de-DE" noProof="0" smtClean="0"/>
          </a:p>
        </p:txBody>
      </p:sp>
      <p:sp>
        <p:nvSpPr>
          <p:cNvPr id="6" name="Footer Placeholder 5"/>
          <p:cNvSpPr>
            <a:spLocks noGrp="1"/>
          </p:cNvSpPr>
          <p:nvPr>
            <p:ph type="ftr" sz="quarter" idx="4"/>
          </p:nvPr>
        </p:nvSpPr>
        <p:spPr>
          <a:xfrm>
            <a:off x="0" y="6948488"/>
            <a:ext cx="4160838" cy="365125"/>
          </a:xfrm>
          <a:prstGeom prst="rect">
            <a:avLst/>
          </a:prstGeom>
        </p:spPr>
        <p:txBody>
          <a:bodyPr vert="horz" wrap="square" lIns="96661" tIns="48331" rIns="96661" bIns="48331" numCol="1" anchor="b" anchorCtr="0" compatLnSpc="1">
            <a:prstTxWarp prst="textNoShape">
              <a:avLst/>
            </a:prstTxWarp>
          </a:bodyPr>
          <a:lstStyle>
            <a:lvl1pPr eaLnBrk="1" hangingPunct="1">
              <a:defRPr sz="1300" smtClean="0">
                <a:latin typeface="Calibri" pitchFamily="34" charset="0"/>
              </a:defRPr>
            </a:lvl1pPr>
          </a:lstStyle>
          <a:p>
            <a:pPr>
              <a:defRPr/>
            </a:pPr>
            <a:endParaRPr lang="en-CA" altLang="de-DE"/>
          </a:p>
        </p:txBody>
      </p:sp>
      <p:sp>
        <p:nvSpPr>
          <p:cNvPr id="7" name="Slide Number Placeholder 6"/>
          <p:cNvSpPr>
            <a:spLocks noGrp="1"/>
          </p:cNvSpPr>
          <p:nvPr>
            <p:ph type="sldNum" sz="quarter" idx="5"/>
          </p:nvPr>
        </p:nvSpPr>
        <p:spPr>
          <a:xfrm>
            <a:off x="5438775" y="6948488"/>
            <a:ext cx="4160838" cy="365125"/>
          </a:xfrm>
          <a:prstGeom prst="rect">
            <a:avLst/>
          </a:prstGeom>
        </p:spPr>
        <p:txBody>
          <a:bodyPr vert="horz" wrap="square" lIns="96661" tIns="48331" rIns="96661" bIns="48331" numCol="1" anchor="b" anchorCtr="0" compatLnSpc="1">
            <a:prstTxWarp prst="textNoShape">
              <a:avLst/>
            </a:prstTxWarp>
          </a:bodyPr>
          <a:lstStyle>
            <a:lvl1pPr algn="r" eaLnBrk="1" hangingPunct="1">
              <a:defRPr sz="1300" smtClean="0">
                <a:latin typeface="Calibri" pitchFamily="34" charset="0"/>
              </a:defRPr>
            </a:lvl1pPr>
          </a:lstStyle>
          <a:p>
            <a:pPr>
              <a:defRPr/>
            </a:pPr>
            <a:fld id="{1A2DE361-B1E9-4C5A-93BF-D8EC64044200}" type="slidenum">
              <a:rPr lang="en-CA" altLang="en-US"/>
              <a:pPr>
                <a:defRPr/>
              </a:pPr>
              <a:t>‹#›</a:t>
            </a:fld>
            <a:endParaRPr lang="en-CA" altLang="en-US"/>
          </a:p>
        </p:txBody>
      </p:sp>
    </p:spTree>
    <p:extLst>
      <p:ext uri="{BB962C8B-B14F-4D97-AF65-F5344CB8AC3E}">
        <p14:creationId xmlns:p14="http://schemas.microsoft.com/office/powerpoint/2010/main" val="1521120998"/>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smtClean="0">
              <a:ea typeface="ＭＳ Ｐゴシック" pitchFamily="34" charset="-128"/>
            </a:endParaRP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C4A5C965-7912-41BB-B260-C6A7E2310A9D}" type="slidenum">
              <a:rPr lang="en-CA" altLang="en-US" sz="1300"/>
              <a:pPr>
                <a:spcBef>
                  <a:spcPct val="0"/>
                </a:spcBef>
              </a:pPr>
              <a:t>1</a:t>
            </a:fld>
            <a:endParaRPr lang="en-CA" altLang="en-US" sz="1300"/>
          </a:p>
        </p:txBody>
      </p:sp>
    </p:spTree>
    <p:extLst>
      <p:ext uri="{BB962C8B-B14F-4D97-AF65-F5344CB8AC3E}">
        <p14:creationId xmlns:p14="http://schemas.microsoft.com/office/powerpoint/2010/main" val="23888588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ea typeface="ＭＳ Ｐゴシック" pitchFamily="34" charset="-128"/>
            </a:endParaRPr>
          </a:p>
        </p:txBody>
      </p:sp>
      <p:sp>
        <p:nvSpPr>
          <p:cNvPr id="337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19CA8BDC-5518-440B-B751-BF5B43E7E7CE}" type="slidenum">
              <a:rPr lang="en-CA" altLang="en-US">
                <a:latin typeface="Calibri" pitchFamily="34" charset="0"/>
              </a:rPr>
              <a:pPr/>
              <a:t>22</a:t>
            </a:fld>
            <a:endParaRPr lang="en-CA" altLang="en-US">
              <a:latin typeface="Calibri" pitchFamily="34" charset="0"/>
            </a:endParaRPr>
          </a:p>
        </p:txBody>
      </p:sp>
    </p:spTree>
    <p:extLst>
      <p:ext uri="{BB962C8B-B14F-4D97-AF65-F5344CB8AC3E}">
        <p14:creationId xmlns:p14="http://schemas.microsoft.com/office/powerpoint/2010/main" val="418713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smtClean="0">
              <a:ea typeface="ＭＳ Ｐゴシック" pitchFamily="34" charset="-128"/>
            </a:endParaRP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ea typeface="ＭＳ Ｐゴシック" pitchFamily="34" charset="-128"/>
              </a:defRPr>
            </a:lvl1pPr>
            <a:lvl2pPr marL="742950" indent="-285750">
              <a:spcBef>
                <a:spcPct val="30000"/>
              </a:spcBef>
              <a:defRPr sz="1200">
                <a:solidFill>
                  <a:schemeClr val="tx1"/>
                </a:solidFill>
                <a:latin typeface="Calibri" pitchFamily="34" charset="0"/>
                <a:ea typeface="ＭＳ Ｐゴシック" pitchFamily="34" charset="-128"/>
              </a:defRPr>
            </a:lvl2pPr>
            <a:lvl3pPr marL="1143000" indent="-228600">
              <a:spcBef>
                <a:spcPct val="30000"/>
              </a:spcBef>
              <a:defRPr sz="1200">
                <a:solidFill>
                  <a:schemeClr val="tx1"/>
                </a:solidFill>
                <a:latin typeface="Calibri" pitchFamily="34" charset="0"/>
                <a:ea typeface="ＭＳ Ｐゴシック" pitchFamily="34" charset="-128"/>
              </a:defRPr>
            </a:lvl3pPr>
            <a:lvl4pPr marL="1600200" indent="-228600">
              <a:spcBef>
                <a:spcPct val="30000"/>
              </a:spcBef>
              <a:defRPr sz="1200">
                <a:solidFill>
                  <a:schemeClr val="tx1"/>
                </a:solidFill>
                <a:latin typeface="Calibri" pitchFamily="34" charset="0"/>
                <a:ea typeface="ＭＳ Ｐゴシック" pitchFamily="34" charset="-128"/>
              </a:defRPr>
            </a:lvl4pPr>
            <a:lvl5pPr marL="2057400" indent="-228600">
              <a:spcBef>
                <a:spcPct val="30000"/>
              </a:spcBef>
              <a:defRPr sz="1200">
                <a:solidFill>
                  <a:schemeClr val="tx1"/>
                </a:solidFill>
                <a:latin typeface="Calibri" pitchFamily="34" charset="0"/>
                <a:ea typeface="ＭＳ Ｐゴシック" pitchFamily="34" charset="-128"/>
              </a:defRPr>
            </a:lvl5pPr>
            <a:lvl6pPr marL="25146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6pPr>
            <a:lvl7pPr marL="29718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7pPr>
            <a:lvl8pPr marL="34290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8pPr>
            <a:lvl9pPr marL="3886200" indent="-228600" eaLnBrk="0" fontAlgn="base" hangingPunct="0">
              <a:spcBef>
                <a:spcPct val="30000"/>
              </a:spcBef>
              <a:spcAft>
                <a:spcPct val="0"/>
              </a:spcAft>
              <a:defRPr sz="1200">
                <a:solidFill>
                  <a:schemeClr val="tx1"/>
                </a:solidFill>
                <a:latin typeface="Calibri" pitchFamily="34" charset="0"/>
                <a:ea typeface="ＭＳ Ｐゴシック" pitchFamily="34" charset="-128"/>
              </a:defRPr>
            </a:lvl9pPr>
          </a:lstStyle>
          <a:p>
            <a:pPr>
              <a:spcBef>
                <a:spcPct val="0"/>
              </a:spcBef>
            </a:pPr>
            <a:fld id="{27AF175E-8565-4205-AC00-3CBACD2C969B}" type="slidenum">
              <a:rPr lang="en-CA" altLang="en-US" sz="1300"/>
              <a:pPr>
                <a:spcBef>
                  <a:spcPct val="0"/>
                </a:spcBef>
              </a:pPr>
              <a:t>24</a:t>
            </a:fld>
            <a:endParaRPr lang="en-CA" altLang="en-US" sz="1300"/>
          </a:p>
        </p:txBody>
      </p:sp>
    </p:spTree>
    <p:extLst>
      <p:ext uri="{BB962C8B-B14F-4D97-AF65-F5344CB8AC3E}">
        <p14:creationId xmlns:p14="http://schemas.microsoft.com/office/powerpoint/2010/main" val="397259201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gif"/><Relationship Id="rId1" Type="http://schemas.openxmlformats.org/officeDocument/2006/relationships/themeOverride" Target="../theme/themeOverride1.xml"/><Relationship Id="rId2"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Master" Target="../slideMasters/slideMaster1.xml"/><Relationship Id="rId3" Type="http://schemas.openxmlformats.org/officeDocument/2006/relationships/image" Target="../media/image3.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5" name="Picture 5" descr="ICRP Logo.gif"/>
          <p:cNvPicPr>
            <a:picLocks noChangeAspect="1"/>
          </p:cNvPicPr>
          <p:nvPr userDrawn="1"/>
        </p:nvPicPr>
        <p:blipFill>
          <a:blip r:embed="rId4" cstate="print">
            <a:clrChange>
              <a:clrFrom>
                <a:srgbClr val="FFFFFF"/>
              </a:clrFrom>
              <a:clrTo>
                <a:srgbClr val="FFFFFF">
                  <a:alpha val="0"/>
                </a:srgbClr>
              </a:clrTo>
            </a:clrChange>
          </a:blip>
          <a:stretch>
            <a:fillRect/>
          </a:stretch>
        </p:blipFill>
        <p:spPr>
          <a:xfrm>
            <a:off x="76200" y="76200"/>
            <a:ext cx="4267200" cy="1363323"/>
          </a:xfrm>
          <a:prstGeom prst="rect">
            <a:avLst/>
          </a:prstGeom>
          <a:effectLst>
            <a:innerShdw blurRad="63500" dist="50800" dir="2700000">
              <a:prstClr val="black">
                <a:alpha val="50000"/>
              </a:prstClr>
            </a:innerShdw>
            <a:reflection blurRad="6350" stA="50000" endA="300" endPos="55000" dir="5400000" sy="-100000" algn="bl" rotWithShape="0"/>
          </a:effectLst>
        </p:spPr>
      </p:pic>
      <p:cxnSp>
        <p:nvCxnSpPr>
          <p:cNvPr id="6" name="Straight Connector 6"/>
          <p:cNvCxnSpPr/>
          <p:nvPr userDrawn="1"/>
        </p:nvCxnSpPr>
        <p:spPr>
          <a:xfrm>
            <a:off x="0" y="3200400"/>
            <a:ext cx="8382000"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9" name="Title 8"/>
          <p:cNvSpPr>
            <a:spLocks noGrp="1"/>
          </p:cNvSpPr>
          <p:nvPr>
            <p:ph type="ctrTitle"/>
          </p:nvPr>
        </p:nvSpPr>
        <p:spPr>
          <a:xfrm>
            <a:off x="533400" y="1371600"/>
            <a:ext cx="7851648" cy="1828800"/>
          </a:xfrm>
          <a:ln>
            <a:noFill/>
          </a:ln>
        </p:spPr>
        <p:txBody>
          <a:bodyPr tIns="0" rIns="18288" anchor="b">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800" b="1">
                <a:ln>
                  <a:noFill/>
                </a:ln>
                <a:solidFill>
                  <a:schemeClr val="accent3">
                    <a:tint val="90000"/>
                    <a:satMod val="120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32" name="Text Placeholder 31"/>
          <p:cNvSpPr>
            <a:spLocks noGrp="1"/>
          </p:cNvSpPr>
          <p:nvPr>
            <p:ph type="body" sz="quarter" idx="10"/>
          </p:nvPr>
        </p:nvSpPr>
        <p:spPr>
          <a:xfrm>
            <a:off x="533400" y="5257800"/>
            <a:ext cx="7848600" cy="838200"/>
          </a:xfrm>
        </p:spPr>
        <p:txBody>
          <a:bodyPr>
            <a:normAutofit/>
          </a:bodyPr>
          <a:lstStyle>
            <a:lvl1pPr algn="r">
              <a:buNone/>
              <a:defRPr sz="1600"/>
            </a:lvl1pPr>
          </a:lstStyle>
          <a:p>
            <a:pPr lvl="0"/>
            <a:r>
              <a:rPr lang="en-US" smtClean="0"/>
              <a:t>Click to edit Master text styles</a:t>
            </a:r>
          </a:p>
        </p:txBody>
      </p:sp>
    </p:spTree>
    <p:extLst>
      <p:ext uri="{BB962C8B-B14F-4D97-AF65-F5344CB8AC3E}">
        <p14:creationId xmlns:p14="http://schemas.microsoft.com/office/powerpoint/2010/main" val="333739465"/>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0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530352" y="2704664"/>
            <a:ext cx="7772400" cy="1509712"/>
          </a:xfrm>
        </p:spPr>
        <p:txBody>
          <a:bodyPr lIns="45720" rIns="45720">
            <a:normAutofit/>
          </a:bodyPr>
          <a:lstStyle>
            <a:lvl1pPr marL="0" indent="0">
              <a:buNone/>
              <a:defRPr sz="24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smtClean="0">
                <a:solidFill>
                  <a:srgbClr val="D1EAEE"/>
                </a:solidFill>
              </a:defRPr>
            </a:lvl1pPr>
          </a:lstStyle>
          <a:p>
            <a:pPr>
              <a:defRPr/>
            </a:pPr>
            <a:fld id="{CC04725A-FB39-4770-8F92-30A71838C2EC}" type="slidenum">
              <a:rPr lang="en-US" altLang="en-US"/>
              <a:pPr>
                <a:defRPr/>
              </a:pPr>
              <a:t>‹#›</a:t>
            </a:fld>
            <a:endParaRPr lang="en-US" altLang="en-US"/>
          </a:p>
        </p:txBody>
      </p:sp>
    </p:spTree>
    <p:extLst>
      <p:ext uri="{BB962C8B-B14F-4D97-AF65-F5344CB8AC3E}">
        <p14:creationId xmlns:p14="http://schemas.microsoft.com/office/powerpoint/2010/main" val="228356741"/>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smtClean="0"/>
            </a:lvl1pPr>
          </a:lstStyle>
          <a:p>
            <a:pPr>
              <a:defRPr/>
            </a:pPr>
            <a:fld id="{AD74C500-F261-446D-A23B-3187B40BF359}" type="slidenum">
              <a:rPr lang="en-US" altLang="en-US"/>
              <a:pPr>
                <a:defRPr/>
              </a:pPr>
              <a:t>‹#›</a:t>
            </a:fld>
            <a:endParaRPr lang="en-US" altLang="en-US"/>
          </a:p>
        </p:txBody>
      </p:sp>
    </p:spTree>
    <p:extLst>
      <p:ext uri="{BB962C8B-B14F-4D97-AF65-F5344CB8AC3E}">
        <p14:creationId xmlns:p14="http://schemas.microsoft.com/office/powerpoint/2010/main" val="4114396188"/>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72440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17"/>
          <p:cNvSpPr>
            <a:spLocks noGrp="1"/>
          </p:cNvSpPr>
          <p:nvPr>
            <p:ph type="sldNum" sz="quarter" idx="10"/>
          </p:nvPr>
        </p:nvSpPr>
        <p:spPr/>
        <p:txBody>
          <a:bodyPr/>
          <a:lstStyle>
            <a:lvl1pPr>
              <a:defRPr/>
            </a:lvl1pPr>
          </a:lstStyle>
          <a:p>
            <a:pPr>
              <a:defRPr/>
            </a:pPr>
            <a:fld id="{C9C85503-57FA-43CD-BCFF-DF7E954FAC38}" type="slidenum">
              <a:rPr lang="en-CA" altLang="en-US"/>
              <a:pPr>
                <a:defRPr/>
              </a:pPr>
              <a:t>‹#›</a:t>
            </a:fld>
            <a:endParaRPr lang="en-CA" altLang="en-US"/>
          </a:p>
        </p:txBody>
      </p:sp>
    </p:spTree>
    <p:extLst>
      <p:ext uri="{BB962C8B-B14F-4D97-AF65-F5344CB8AC3E}">
        <p14:creationId xmlns:p14="http://schemas.microsoft.com/office/powerpoint/2010/main" val="1345447554"/>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5"/>
          <p:cNvSpPr/>
          <p:nvPr userDrawn="1"/>
        </p:nvSpPr>
        <p:spPr>
          <a:xfrm>
            <a:off x="304800" y="457200"/>
            <a:ext cx="2438400" cy="5638800"/>
          </a:xfrm>
          <a:prstGeom prst="rect">
            <a:avLst/>
          </a:prstGeom>
          <a:solidFill>
            <a:schemeClr val="accent1">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algn="ctr" eaLnBrk="1" hangingPunct="1">
              <a:defRPr/>
            </a:pPr>
            <a:endParaRPr lang="en-CA" altLang="de-DE" smtClean="0">
              <a:solidFill>
                <a:srgbClr val="FFFFFF"/>
              </a:solidFill>
            </a:endParaRPr>
          </a:p>
        </p:txBody>
      </p:sp>
      <p:cxnSp>
        <p:nvCxnSpPr>
          <p:cNvPr id="6" name="Straight Connector 6"/>
          <p:cNvCxnSpPr/>
          <p:nvPr userDrawn="1"/>
        </p:nvCxnSpPr>
        <p:spPr>
          <a:xfrm rot="5400000">
            <a:off x="-266700" y="3162300"/>
            <a:ext cx="6326188" cy="1588"/>
          </a:xfrm>
          <a:prstGeom prst="line">
            <a:avLst/>
          </a:prstGeom>
          <a:ln w="25400" cap="rnd"/>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381000" y="514352"/>
            <a:ext cx="2286000" cy="1162050"/>
          </a:xfrm>
        </p:spPr>
        <p:txBody>
          <a:bodyPr anchor="b">
            <a:noAutofit/>
          </a:bodyPr>
          <a:lstStyle>
            <a:lvl1pPr algn="l" rtl="0">
              <a:spcBef>
                <a:spcPct val="0"/>
              </a:spcBef>
              <a:buNone/>
              <a:defRPr sz="2600" b="0">
                <a:ln>
                  <a:noFill/>
                </a:ln>
                <a:solidFill>
                  <a:schemeClr val="tx2">
                    <a:lumMod val="20000"/>
                    <a:lumOff val="80000"/>
                  </a:schemeClr>
                </a:solidFill>
                <a:effectLst/>
                <a:latin typeface="Arial" pitchFamily="34" charset="0"/>
                <a:ea typeface="+mj-ea"/>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2"/>
          </p:nvPr>
        </p:nvSpPr>
        <p:spPr>
          <a:xfrm>
            <a:off x="381000" y="1676400"/>
            <a:ext cx="2286000" cy="4343400"/>
          </a:xfrm>
        </p:spPr>
        <p:txBody>
          <a:bodyPr lIns="18288" rIns="18288"/>
          <a:lstStyle>
            <a:lvl1pPr marL="0" indent="0" algn="l">
              <a:buNone/>
              <a:defRPr sz="1400">
                <a:solidFill>
                  <a:schemeClr val="bg1"/>
                </a:solidFill>
              </a:defRPr>
            </a:lvl1pPr>
            <a:lvl2pPr indent="0" algn="l">
              <a:buNone/>
              <a:defRPr sz="1200"/>
            </a:lvl2pPr>
            <a:lvl3pPr indent="0" algn="l">
              <a:buNone/>
              <a:defRPr sz="1000"/>
            </a:lvl3pPr>
            <a:lvl4pPr indent="0" algn="l">
              <a:buNone/>
              <a:defRPr sz="900"/>
            </a:lvl4pPr>
            <a:lvl5pPr indent="0" algn="l">
              <a:buNone/>
              <a:defRPr sz="900"/>
            </a:lvl5pPr>
          </a:lstStyle>
          <a:p>
            <a:pPr lvl="0"/>
            <a:r>
              <a:rPr lang="en-US" dirty="0" smtClean="0"/>
              <a:t>Click to edit Master text styles</a:t>
            </a:r>
          </a:p>
        </p:txBody>
      </p:sp>
      <p:sp>
        <p:nvSpPr>
          <p:cNvPr id="4" name="Content Placeholder 3"/>
          <p:cNvSpPr>
            <a:spLocks noGrp="1"/>
          </p:cNvSpPr>
          <p:nvPr>
            <p:ph sz="half" idx="1"/>
          </p:nvPr>
        </p:nvSpPr>
        <p:spPr>
          <a:xfrm>
            <a:off x="3048000" y="533400"/>
            <a:ext cx="5638800" cy="5791200"/>
          </a:xfrm>
        </p:spPr>
        <p:txBody>
          <a:bodyPr tIns="0"/>
          <a:lstStyle>
            <a:lvl1pPr>
              <a:defRPr sz="2800"/>
            </a:lvl1pPr>
            <a:lvl2pPr>
              <a:defRPr sz="2600"/>
            </a:lvl2pPr>
            <a:lvl3pPr>
              <a:defRPr sz="2400"/>
            </a:lvl3pPr>
            <a:lvl4pPr>
              <a:defRPr sz="20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0"/>
          </p:nvPr>
        </p:nvSpPr>
        <p:spPr/>
        <p:txBody>
          <a:bodyPr/>
          <a:lstStyle>
            <a:lvl1pPr>
              <a:defRPr smtClean="0"/>
            </a:lvl1pPr>
          </a:lstStyle>
          <a:p>
            <a:pPr>
              <a:defRPr/>
            </a:pPr>
            <a:fld id="{94D1FA50-C9B5-4B27-B3FF-1266B932F50A}" type="slidenum">
              <a:rPr lang="en-CA" altLang="en-US"/>
              <a:pPr>
                <a:defRPr/>
              </a:pPr>
              <a:t>‹#›</a:t>
            </a:fld>
            <a:endParaRPr lang="en-CA" altLang="en-US"/>
          </a:p>
        </p:txBody>
      </p:sp>
    </p:spTree>
    <p:extLst>
      <p:ext uri="{BB962C8B-B14F-4D97-AF65-F5344CB8AC3E}">
        <p14:creationId xmlns:p14="http://schemas.microsoft.com/office/powerpoint/2010/main" val="3736750256"/>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91C6F7"/>
            </a:gs>
            <a:gs pos="39999">
              <a:srgbClr val="F1F5FC"/>
            </a:gs>
            <a:gs pos="100000">
              <a:srgbClr val="FFFFFF"/>
            </a:gs>
          </a:gsLst>
          <a:lin ang="5400000"/>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304800"/>
            <a:ext cx="8229600" cy="1143000"/>
          </a:xfrm>
          <a:prstGeom prst="rect">
            <a:avLst/>
          </a:prstGeom>
        </p:spPr>
        <p:txBody>
          <a:bodyPr vert="horz" lIns="0" rIns="0" bIns="0" anchor="ctr" anchorCtr="0">
            <a:normAutofit/>
            <a:scene3d>
              <a:camera prst="orthographicFront"/>
              <a:lightRig rig="threePt" dir="t"/>
            </a:scene3d>
            <a:sp3d extrusionH="57150">
              <a:bevelT w="38100" h="38100"/>
              <a:extrusionClr>
                <a:schemeClr val="tx1"/>
              </a:extrusionClr>
            </a:sp3d>
          </a:bodyPr>
          <a:lstStyle/>
          <a:p>
            <a:r>
              <a:rPr lang="en-US" dirty="0" smtClean="0"/>
              <a:t>Click to edit Master title style</a:t>
            </a:r>
            <a:endParaRPr lang="en-US" dirty="0"/>
          </a:p>
        </p:txBody>
      </p:sp>
      <p:sp>
        <p:nvSpPr>
          <p:cNvPr id="1027" name="Text Placeholder 29"/>
          <p:cNvSpPr>
            <a:spLocks noGrp="1"/>
          </p:cNvSpPr>
          <p:nvPr>
            <p:ph type="body" idx="1"/>
          </p:nvPr>
        </p:nvSpPr>
        <p:spPr bwMode="auto">
          <a:xfrm>
            <a:off x="457200" y="1600200"/>
            <a:ext cx="8229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8" name="Slide Number Placeholder 17"/>
          <p:cNvSpPr>
            <a:spLocks noGrp="1"/>
          </p:cNvSpPr>
          <p:nvPr>
            <p:ph type="sldNum" sz="quarter" idx="4"/>
          </p:nvPr>
        </p:nvSpPr>
        <p:spPr>
          <a:xfrm>
            <a:off x="7924800" y="6324600"/>
            <a:ext cx="762000" cy="212725"/>
          </a:xfrm>
          <a:prstGeom prst="rect">
            <a:avLst/>
          </a:prstGeom>
        </p:spPr>
        <p:txBody>
          <a:bodyPr vert="horz" wrap="square" lIns="0" tIns="0" rIns="0" bIns="0" numCol="1" anchor="b" anchorCtr="0" compatLnSpc="1">
            <a:prstTxWarp prst="textNoShape">
              <a:avLst/>
            </a:prstTxWarp>
          </a:bodyPr>
          <a:lstStyle>
            <a:lvl1pPr algn="ctr" eaLnBrk="1" hangingPunct="1">
              <a:defRPr sz="1200" smtClean="0">
                <a:solidFill>
                  <a:srgbClr val="045C75"/>
                </a:solidFill>
              </a:defRPr>
            </a:lvl1pPr>
          </a:lstStyle>
          <a:p>
            <a:pPr>
              <a:defRPr/>
            </a:pPr>
            <a:fld id="{8A136726-BC44-41E5-B796-759AF3AAD881}" type="slidenum">
              <a:rPr lang="en-CA" altLang="en-US"/>
              <a:pPr>
                <a:defRPr/>
              </a:pPr>
              <a:t>‹#›</a:t>
            </a:fld>
            <a:endParaRPr lang="en-CA" altLang="en-US"/>
          </a:p>
        </p:txBody>
      </p:sp>
      <p:pic>
        <p:nvPicPr>
          <p:cNvPr id="1029" name="Picture 13" descr="ICRP Logo and Title.gif"/>
          <p:cNvPicPr>
            <a:picLocks noChangeAspect="1"/>
          </p:cNvPicPr>
          <p:nvPr userDrawn="1"/>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27013" y="6418263"/>
            <a:ext cx="3811587" cy="31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 id="2147484154" r:id="rId4"/>
    <p:sldLayoutId id="2147484158" r:id="rId5"/>
  </p:sldLayoutIdLst>
  <p:transition spd="med">
    <p:fade/>
  </p:transition>
  <p:timing>
    <p:tnLst>
      <p:par>
        <p:cTn id="1" dur="indefinite" restart="never" nodeType="tmRoot"/>
      </p:par>
    </p:tnLst>
  </p:timing>
  <p:hf hdr="0" dt="0"/>
  <p:txStyles>
    <p:titleStyle>
      <a:lvl1pPr algn="ctr" rtl="0" eaLnBrk="0" fontAlgn="base" hangingPunct="0">
        <a:spcBef>
          <a:spcPct val="0"/>
        </a:spcBef>
        <a:spcAft>
          <a:spcPct val="0"/>
        </a:spcAft>
        <a:defRPr sz="5000" kern="1200">
          <a:solidFill>
            <a:schemeClr val="tx2"/>
          </a:solidFill>
          <a:latin typeface="Arial" pitchFamily="34" charset="0"/>
          <a:ea typeface="ＭＳ Ｐゴシック" charset="0"/>
          <a:cs typeface="Arial" pitchFamily="34" charset="0"/>
        </a:defRPr>
      </a:lvl1pPr>
      <a:lvl2pPr algn="ctr" rtl="0" eaLnBrk="0" fontAlgn="base" hangingPunct="0">
        <a:spcBef>
          <a:spcPct val="0"/>
        </a:spcBef>
        <a:spcAft>
          <a:spcPct val="0"/>
        </a:spcAft>
        <a:defRPr sz="5000">
          <a:solidFill>
            <a:schemeClr val="tx2"/>
          </a:solidFill>
          <a:latin typeface="Arial" charset="0"/>
          <a:ea typeface="ＭＳ Ｐゴシック" charset="0"/>
          <a:cs typeface="Arial" charset="0"/>
        </a:defRPr>
      </a:lvl2pPr>
      <a:lvl3pPr algn="ctr" rtl="0" eaLnBrk="0" fontAlgn="base" hangingPunct="0">
        <a:spcBef>
          <a:spcPct val="0"/>
        </a:spcBef>
        <a:spcAft>
          <a:spcPct val="0"/>
        </a:spcAft>
        <a:defRPr sz="5000">
          <a:solidFill>
            <a:schemeClr val="tx2"/>
          </a:solidFill>
          <a:latin typeface="Arial" charset="0"/>
          <a:ea typeface="ＭＳ Ｐゴシック" charset="0"/>
          <a:cs typeface="Arial" charset="0"/>
        </a:defRPr>
      </a:lvl3pPr>
      <a:lvl4pPr algn="ctr" rtl="0" eaLnBrk="0" fontAlgn="base" hangingPunct="0">
        <a:spcBef>
          <a:spcPct val="0"/>
        </a:spcBef>
        <a:spcAft>
          <a:spcPct val="0"/>
        </a:spcAft>
        <a:defRPr sz="5000">
          <a:solidFill>
            <a:schemeClr val="tx2"/>
          </a:solidFill>
          <a:latin typeface="Arial" charset="0"/>
          <a:ea typeface="ＭＳ Ｐゴシック" charset="0"/>
          <a:cs typeface="Arial" charset="0"/>
        </a:defRPr>
      </a:lvl4pPr>
      <a:lvl5pPr algn="ctr" rtl="0" eaLnBrk="0" fontAlgn="base" hangingPunct="0">
        <a:spcBef>
          <a:spcPct val="0"/>
        </a:spcBef>
        <a:spcAft>
          <a:spcPct val="0"/>
        </a:spcAft>
        <a:defRPr sz="5000">
          <a:solidFill>
            <a:schemeClr val="tx2"/>
          </a:solidFill>
          <a:latin typeface="Arial" charset="0"/>
          <a:ea typeface="ＭＳ Ｐゴシック" charset="0"/>
          <a:cs typeface="Arial" charset="0"/>
        </a:defRPr>
      </a:lvl5pPr>
      <a:lvl6pPr marL="457200" algn="ctr" rtl="0" fontAlgn="base">
        <a:spcBef>
          <a:spcPct val="0"/>
        </a:spcBef>
        <a:spcAft>
          <a:spcPct val="0"/>
        </a:spcAft>
        <a:defRPr sz="5000">
          <a:solidFill>
            <a:schemeClr val="tx2"/>
          </a:solidFill>
          <a:latin typeface="Arial" charset="0"/>
          <a:ea typeface="ＭＳ Ｐゴシック" charset="0"/>
          <a:cs typeface="Arial" charset="0"/>
        </a:defRPr>
      </a:lvl6pPr>
      <a:lvl7pPr marL="914400" algn="ctr" rtl="0" fontAlgn="base">
        <a:spcBef>
          <a:spcPct val="0"/>
        </a:spcBef>
        <a:spcAft>
          <a:spcPct val="0"/>
        </a:spcAft>
        <a:defRPr sz="5000">
          <a:solidFill>
            <a:schemeClr val="tx2"/>
          </a:solidFill>
          <a:latin typeface="Arial" charset="0"/>
          <a:ea typeface="ＭＳ Ｐゴシック" charset="0"/>
          <a:cs typeface="Arial" charset="0"/>
        </a:defRPr>
      </a:lvl7pPr>
      <a:lvl8pPr marL="1371600" algn="ctr" rtl="0" fontAlgn="base">
        <a:spcBef>
          <a:spcPct val="0"/>
        </a:spcBef>
        <a:spcAft>
          <a:spcPct val="0"/>
        </a:spcAft>
        <a:defRPr sz="5000">
          <a:solidFill>
            <a:schemeClr val="tx2"/>
          </a:solidFill>
          <a:latin typeface="Arial" charset="0"/>
          <a:ea typeface="ＭＳ Ｐゴシック" charset="0"/>
          <a:cs typeface="Arial" charset="0"/>
        </a:defRPr>
      </a:lvl8pPr>
      <a:lvl9pPr marL="1828800" algn="ctr" rtl="0" fontAlgn="base">
        <a:spcBef>
          <a:spcPct val="0"/>
        </a:spcBef>
        <a:spcAft>
          <a:spcPct val="0"/>
        </a:spcAft>
        <a:defRPr sz="5000">
          <a:solidFill>
            <a:schemeClr val="tx2"/>
          </a:solidFill>
          <a:latin typeface="Arial" charset="0"/>
          <a:ea typeface="ＭＳ Ｐゴシック" charset="0"/>
          <a:cs typeface="Arial" charset="0"/>
        </a:defRPr>
      </a:lvl9pPr>
    </p:titleStyle>
    <p:bodyStyle>
      <a:lvl1pPr marL="273050" indent="-273050" algn="l" rtl="0" eaLnBrk="0" fontAlgn="base" hangingPunct="0">
        <a:spcBef>
          <a:spcPct val="20000"/>
        </a:spcBef>
        <a:spcAft>
          <a:spcPct val="0"/>
        </a:spcAft>
        <a:buClr>
          <a:srgbClr val="083763"/>
        </a:buClr>
        <a:buSzPct val="95000"/>
        <a:buFont typeface="Wingdings 2" pitchFamily="18" charset="2"/>
        <a:buChar char=""/>
        <a:defRPr sz="2600" kern="1200">
          <a:solidFill>
            <a:schemeClr val="tx1"/>
          </a:solidFill>
          <a:latin typeface="Arial" pitchFamily="34" charset="0"/>
          <a:ea typeface="ＭＳ Ｐゴシック" charset="0"/>
          <a:cs typeface="Arial" pitchFamily="34" charset="0"/>
        </a:defRPr>
      </a:lvl1pPr>
      <a:lvl2pPr marL="639763" indent="-246063" algn="l" rtl="0" eaLnBrk="0" fontAlgn="base" hangingPunct="0">
        <a:spcBef>
          <a:spcPct val="20000"/>
        </a:spcBef>
        <a:spcAft>
          <a:spcPct val="0"/>
        </a:spcAft>
        <a:buClr>
          <a:srgbClr val="083763"/>
        </a:buClr>
        <a:buSzPct val="85000"/>
        <a:buFont typeface="Wingdings 2" pitchFamily="18" charset="2"/>
        <a:buChar char=""/>
        <a:defRPr sz="2400" kern="1200">
          <a:solidFill>
            <a:schemeClr val="tx1"/>
          </a:solidFill>
          <a:latin typeface="Arial" pitchFamily="34" charset="0"/>
          <a:ea typeface="Arial" charset="0"/>
          <a:cs typeface="Arial" pitchFamily="34" charset="0"/>
        </a:defRPr>
      </a:lvl2pPr>
      <a:lvl3pPr marL="914400" indent="-246063" algn="l" rtl="0" eaLnBrk="0" fontAlgn="base" hangingPunct="0">
        <a:spcBef>
          <a:spcPct val="20000"/>
        </a:spcBef>
        <a:spcAft>
          <a:spcPct val="0"/>
        </a:spcAft>
        <a:buClr>
          <a:srgbClr val="083763"/>
        </a:buClr>
        <a:buSzPct val="70000"/>
        <a:buFont typeface="Wingdings 2" pitchFamily="18" charset="2"/>
        <a:buChar char=""/>
        <a:defRPr sz="2100" kern="1200">
          <a:solidFill>
            <a:schemeClr val="tx1"/>
          </a:solidFill>
          <a:latin typeface="Arial" pitchFamily="34" charset="0"/>
          <a:ea typeface="Arial" charset="0"/>
          <a:cs typeface="Arial" pitchFamily="34" charset="0"/>
        </a:defRPr>
      </a:lvl3pPr>
      <a:lvl4pPr marL="1187450"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Arial" charset="0"/>
          <a:cs typeface="Arial" pitchFamily="34" charset="0"/>
        </a:defRPr>
      </a:lvl4pPr>
      <a:lvl5pPr marL="1462088" indent="-209550" algn="l" rtl="0" eaLnBrk="0" fontAlgn="base" hangingPunct="0">
        <a:spcBef>
          <a:spcPct val="20000"/>
        </a:spcBef>
        <a:spcAft>
          <a:spcPct val="0"/>
        </a:spcAft>
        <a:buClr>
          <a:srgbClr val="083763"/>
        </a:buClr>
        <a:buSzPct val="65000"/>
        <a:buFont typeface="Wingdings 2" pitchFamily="18" charset="2"/>
        <a:buChar char=""/>
        <a:defRPr sz="2000" kern="1200">
          <a:solidFill>
            <a:schemeClr val="tx1"/>
          </a:solidFill>
          <a:latin typeface="Arial" pitchFamily="34" charset="0"/>
          <a:ea typeface="Arial" charset="0"/>
          <a:cs typeface="Arial" pitchFamily="34" charset="0"/>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omments" Target="../comments/commen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comments" Target="../comments/commen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4.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7851648" cy="2362200"/>
          </a:xfrm>
        </p:spPr>
        <p:txBody>
          <a:bodyPr/>
          <a:lstStyle/>
          <a:p>
            <a:pPr>
              <a:defRPr/>
            </a:pPr>
            <a:r>
              <a:rPr lang="en-GB" sz="3600" dirty="0">
                <a:effectLst/>
              </a:rPr>
              <a:t>Radiological Protection in Cone Beam Computed Tomography (CBCT)</a:t>
            </a:r>
            <a:endParaRPr lang="en-US" sz="3600" dirty="0">
              <a:effectLst/>
            </a:endParaRPr>
          </a:p>
        </p:txBody>
      </p:sp>
      <p:sp>
        <p:nvSpPr>
          <p:cNvPr id="6147" name="Subtitle 2"/>
          <p:cNvSpPr>
            <a:spLocks noGrp="1"/>
          </p:cNvSpPr>
          <p:nvPr>
            <p:ph type="subTitle" idx="1"/>
          </p:nvPr>
        </p:nvSpPr>
        <p:spPr>
          <a:xfrm>
            <a:off x="533400" y="3228975"/>
            <a:ext cx="7854950" cy="1752600"/>
          </a:xfrm>
        </p:spPr>
        <p:txBody>
          <a:bodyPr/>
          <a:lstStyle/>
          <a:p>
            <a:pPr marR="0" eaLnBrk="1" hangingPunct="1"/>
            <a:r>
              <a:rPr lang="en-CA" altLang="en-US" smtClean="0">
                <a:ea typeface="ＭＳ Ｐゴシック" pitchFamily="34" charset="-128"/>
              </a:rPr>
              <a:t>ICRP Publication 129</a:t>
            </a:r>
          </a:p>
          <a:p>
            <a:pPr marR="0" eaLnBrk="1" hangingPunct="1"/>
            <a:endParaRPr lang="en-CA" altLang="en-US" smtClean="0">
              <a:ea typeface="ＭＳ Ｐゴシック" pitchFamily="34" charset="-128"/>
            </a:endParaRPr>
          </a:p>
        </p:txBody>
      </p:sp>
      <p:sp>
        <p:nvSpPr>
          <p:cNvPr id="6148" name="Text Placeholder 3"/>
          <p:cNvSpPr>
            <a:spLocks noGrp="1"/>
          </p:cNvSpPr>
          <p:nvPr>
            <p:ph type="body" sz="quarter" idx="10"/>
          </p:nvPr>
        </p:nvSpPr>
        <p:spPr>
          <a:xfrm>
            <a:off x="533400" y="5029200"/>
            <a:ext cx="7848600" cy="1066800"/>
          </a:xfrm>
        </p:spPr>
        <p:txBody>
          <a:bodyPr/>
          <a:lstStyle/>
          <a:p>
            <a:pPr algn="ctr" eaLnBrk="1" hangingPunct="1"/>
            <a:r>
              <a:rPr lang="en-US" altLang="en-US" b="1" smtClean="0">
                <a:ea typeface="ＭＳ Ｐゴシック" pitchFamily="34" charset="-128"/>
              </a:rPr>
              <a:t>Authors on behalf of ICRP</a:t>
            </a:r>
          </a:p>
          <a:p>
            <a:r>
              <a:rPr lang="en-GB" altLang="en-US" smtClean="0">
                <a:ea typeface="ＭＳ Ｐゴシック" pitchFamily="34" charset="-128"/>
              </a:rPr>
              <a:t>M.M. Rehani, R. Gupta, S. Bartling, G. C. Sharp, R. Pauwels,</a:t>
            </a:r>
            <a:r>
              <a:rPr lang="en-US" altLang="en-US" smtClean="0">
                <a:ea typeface="ＭＳ Ｐゴシック" pitchFamily="34" charset="-128"/>
              </a:rPr>
              <a:t> </a:t>
            </a:r>
            <a:r>
              <a:rPr lang="en-GB" altLang="en-US" smtClean="0">
                <a:ea typeface="ＭＳ Ｐゴシック" pitchFamily="34" charset="-128"/>
              </a:rPr>
              <a:t>T. Berris, J. M. Boone</a:t>
            </a:r>
            <a:r>
              <a:rPr lang="en-US" altLang="en-US" smtClean="0">
                <a:ea typeface="ＭＳ Ｐゴシック" pitchFamily="34" charset="-128"/>
              </a:rPr>
              <a:t> </a:t>
            </a:r>
            <a:endParaRPr lang="en-US" altLang="en-US" b="1" smtClean="0">
              <a:ea typeface="ＭＳ Ｐゴシック" pitchFamily="34" charset="-128"/>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Main Points </a:t>
            </a:r>
            <a:r>
              <a:rPr lang="en-US" dirty="0" smtClean="0"/>
              <a:t>4</a:t>
            </a:r>
            <a:br>
              <a:rPr lang="en-US" dirty="0" smtClean="0"/>
            </a:br>
            <a:r>
              <a:rPr lang="en-US" sz="3100" dirty="0" smtClean="0"/>
              <a:t>(p 13, ICRP P139)</a:t>
            </a:r>
            <a:endParaRPr lang="en-US" dirty="0"/>
          </a:p>
        </p:txBody>
      </p:sp>
      <p:sp>
        <p:nvSpPr>
          <p:cNvPr id="16387" name="Content Placeholder 2"/>
          <p:cNvSpPr>
            <a:spLocks noGrp="1"/>
          </p:cNvSpPr>
          <p:nvPr>
            <p:ph idx="1"/>
          </p:nvPr>
        </p:nvSpPr>
        <p:spPr/>
        <p:txBody>
          <a:bodyPr/>
          <a:lstStyle/>
          <a:p>
            <a:r>
              <a:rPr lang="en-GB" altLang="en-US" b="1" dirty="0" smtClean="0">
                <a:ea typeface="ＭＳ Ｐゴシック" pitchFamily="34" charset="-128"/>
              </a:rPr>
              <a:t>Protocols with higher dose should only be selected if visualisation of low-contrast structures such as intracranial haemorrhage, soft-tissue tumours, or abscesses are the primary focus.</a:t>
            </a:r>
            <a:endParaRPr lang="en-US" altLang="en-US" dirty="0" smtClean="0">
              <a:ea typeface="ＭＳ Ｐゴシック" pitchFamily="34" charset="-128"/>
            </a:endParaRPr>
          </a:p>
          <a:p>
            <a:r>
              <a:rPr lang="en-GB" altLang="en-US" b="1" dirty="0" smtClean="0">
                <a:ea typeface="ＭＳ Ｐゴシック" pitchFamily="34" charset="-128"/>
              </a:rPr>
              <a:t>Most interventional and intra-procedural C-arm CBCT systems can scan an angular range spanning 180</a:t>
            </a:r>
            <a:r>
              <a:rPr lang="en-GB" altLang="en-US" b="1" baseline="30000" dirty="0" smtClean="0">
                <a:ea typeface="ＭＳ Ｐゴシック" pitchFamily="34" charset="-128"/>
              </a:rPr>
              <a:t>o</a:t>
            </a:r>
            <a:r>
              <a:rPr lang="en-GB" altLang="en-US" b="1" dirty="0" smtClean="0">
                <a:ea typeface="ＭＳ Ｐゴシック" pitchFamily="34" charset="-128"/>
              </a:rPr>
              <a:t> to 240</a:t>
            </a:r>
            <a:r>
              <a:rPr lang="en-GB" altLang="en-US" b="1" baseline="30000" dirty="0" smtClean="0">
                <a:ea typeface="ＭＳ Ｐゴシック" pitchFamily="34" charset="-128"/>
              </a:rPr>
              <a:t>o</a:t>
            </a:r>
            <a:r>
              <a:rPr lang="en-GB" altLang="en-US" b="1" dirty="0" smtClean="0">
                <a:ea typeface="ＭＳ Ｐゴシック" pitchFamily="34" charset="-128"/>
              </a:rPr>
              <a:t> + the cone angle of the x-ray beam. Localised critical organs, such as the thyroid, eyes, female breasts and gonads, should be on the “detector side” of the arc, whenever possible. </a:t>
            </a:r>
            <a:endParaRPr lang="en-US" altLang="en-US" dirty="0" smtClean="0">
              <a:ea typeface="ＭＳ Ｐゴシック" pitchFamily="34" charset="-128"/>
            </a:endParaRPr>
          </a:p>
          <a:p>
            <a:pPr eaLnBrk="1" hangingPunct="1"/>
            <a:endParaRPr lang="en-US" altLang="en-US" b="1" dirty="0" smtClean="0">
              <a:ea typeface="ＭＳ Ｐゴシック" pitchFamily="34" charset="-128"/>
            </a:endParaRPr>
          </a:p>
        </p:txBody>
      </p:sp>
      <p:sp>
        <p:nvSpPr>
          <p:cNvPr id="1638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5BCDA798-2E0A-4942-812B-74810FB7C0FA}" type="slidenum">
              <a:rPr lang="en-US" altLang="en-US" sz="1200">
                <a:solidFill>
                  <a:srgbClr val="045C75"/>
                </a:solidFill>
              </a:rPr>
              <a:pPr>
                <a:spcBef>
                  <a:spcPct val="0"/>
                </a:spcBef>
                <a:buClrTx/>
                <a:buSzTx/>
                <a:buFontTx/>
                <a:buNone/>
              </a:pPr>
              <a:t>10</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5</a:t>
            </a:r>
            <a:br>
              <a:rPr lang="en-US" dirty="0" smtClean="0"/>
            </a:br>
            <a:r>
              <a:rPr lang="en-US" sz="3100" dirty="0" smtClean="0"/>
              <a:t>(p 13, ICRP P129)</a:t>
            </a:r>
            <a:endParaRPr lang="en-US" dirty="0"/>
          </a:p>
        </p:txBody>
      </p:sp>
      <p:sp>
        <p:nvSpPr>
          <p:cNvPr id="17411" name="Content Placeholder 2"/>
          <p:cNvSpPr>
            <a:spLocks noGrp="1"/>
          </p:cNvSpPr>
          <p:nvPr>
            <p:ph idx="1"/>
          </p:nvPr>
        </p:nvSpPr>
        <p:spPr/>
        <p:txBody>
          <a:bodyPr/>
          <a:lstStyle/>
          <a:p>
            <a:r>
              <a:rPr lang="en-US" altLang="en-US" dirty="0" smtClean="0">
                <a:ea typeface="ＭＳ Ｐゴシック" pitchFamily="34" charset="-128"/>
              </a:rPr>
              <a:t>Clinical need permitting, every effort should be made by users to ensure the volume of interest is fully incorporated in the field of view (FOV) provided by the CBCT scanners while radiosensitive organs are placed outside the FOV.</a:t>
            </a:r>
          </a:p>
          <a:p>
            <a:r>
              <a:rPr lang="en-US" altLang="en-US" dirty="0" smtClean="0">
                <a:ea typeface="ＭＳ Ｐゴシック" pitchFamily="34" charset="-128"/>
              </a:rPr>
              <a:t>The aim of CBCT should be to answer a specific diagnostic or intra-operative question vis-à-vis other imaging modalities and not to obtain image quality that rivals MDCT. The decision by the referring practitioner to </a:t>
            </a:r>
            <a:r>
              <a:rPr lang="en-US" altLang="en-US" dirty="0" err="1" smtClean="0">
                <a:ea typeface="ＭＳ Ｐゴシック" pitchFamily="34" charset="-128"/>
              </a:rPr>
              <a:t>utilise</a:t>
            </a:r>
            <a:r>
              <a:rPr lang="en-US" altLang="en-US" dirty="0" smtClean="0">
                <a:ea typeface="ＭＳ Ｐゴシック" pitchFamily="34" charset="-128"/>
              </a:rPr>
              <a:t> CBCT should be made in consultation with the imaging professional.</a:t>
            </a:r>
          </a:p>
          <a:p>
            <a:endParaRPr lang="en-US" altLang="en-US" dirty="0" smtClean="0">
              <a:ea typeface="ＭＳ Ｐゴシック" pitchFamily="34" charset="-128"/>
            </a:endParaRPr>
          </a:p>
        </p:txBody>
      </p:sp>
      <p:sp>
        <p:nvSpPr>
          <p:cNvPr id="1741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3419085F-7312-4622-B711-2CEEB347161B}" type="slidenum">
              <a:rPr lang="en-US" altLang="en-US">
                <a:solidFill>
                  <a:srgbClr val="045C75"/>
                </a:solidFill>
              </a:rPr>
              <a:pPr/>
              <a:t>11</a:t>
            </a:fld>
            <a:endParaRPr lang="en-US" altLang="en-US">
              <a:solidFill>
                <a:srgbClr val="045C75"/>
              </a:solidFill>
            </a:endParaRP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6</a:t>
            </a:r>
            <a:br>
              <a:rPr lang="en-US" dirty="0" smtClean="0"/>
            </a:br>
            <a:r>
              <a:rPr lang="en-US" sz="4000" dirty="0" smtClean="0"/>
              <a:t>(p 13, 14 ICRP P129)</a:t>
            </a:r>
            <a:endParaRPr lang="en-US" dirty="0"/>
          </a:p>
        </p:txBody>
      </p:sp>
      <p:sp>
        <p:nvSpPr>
          <p:cNvPr id="18435" name="Content Placeholder 2"/>
          <p:cNvSpPr>
            <a:spLocks noGrp="1"/>
          </p:cNvSpPr>
          <p:nvPr>
            <p:ph idx="1"/>
          </p:nvPr>
        </p:nvSpPr>
        <p:spPr/>
        <p:txBody>
          <a:bodyPr>
            <a:normAutofit lnSpcReduction="10000"/>
          </a:bodyPr>
          <a:lstStyle/>
          <a:p>
            <a:pPr>
              <a:lnSpc>
                <a:spcPct val="90000"/>
              </a:lnSpc>
            </a:pPr>
            <a:r>
              <a:rPr lang="en-GB" altLang="de-DE" b="1" dirty="0" smtClean="0">
                <a:ea typeface="ＭＳ Ｐゴシック" pitchFamily="34" charset="-128"/>
              </a:rPr>
              <a:t>There is a need to provide checks and balances, for example, dose check alerts implemented in CT in recent years, to avoid unintended high patient exposure as compared to locally defined reference values.</a:t>
            </a:r>
            <a:endParaRPr lang="en-US" altLang="de-DE" dirty="0" smtClean="0">
              <a:ea typeface="ＭＳ Ｐゴシック" pitchFamily="34" charset="-128"/>
            </a:endParaRPr>
          </a:p>
          <a:p>
            <a:pPr>
              <a:lnSpc>
                <a:spcPct val="90000"/>
              </a:lnSpc>
            </a:pPr>
            <a:r>
              <a:rPr lang="en-GB" altLang="de-DE" b="1" dirty="0" smtClean="0">
                <a:ea typeface="ＭＳ Ｐゴシック" pitchFamily="34" charset="-128"/>
              </a:rPr>
              <a:t>Methods which provide reliable estimates of patient eye dose under practical situations should be established and utilised.</a:t>
            </a:r>
            <a:endParaRPr lang="en-US" altLang="de-DE" dirty="0" smtClean="0">
              <a:ea typeface="ＭＳ Ｐゴシック" pitchFamily="34" charset="-128"/>
            </a:endParaRPr>
          </a:p>
          <a:p>
            <a:pPr>
              <a:lnSpc>
                <a:spcPct val="90000"/>
              </a:lnSpc>
            </a:pPr>
            <a:r>
              <a:rPr lang="en-GB" altLang="de-DE" b="1" dirty="0" smtClean="0">
                <a:ea typeface="ＭＳ Ｐゴシック" pitchFamily="34" charset="-128"/>
              </a:rPr>
              <a:t>The user of CBCT in interventions can influence the radiation dose imparted to the patient significantly by judiciously using a “low-image-quality or low dose” vs. a “high-image-quality or high dose” scan protocol.</a:t>
            </a:r>
            <a:endParaRPr lang="en-US" altLang="de-DE" dirty="0" smtClean="0">
              <a:ea typeface="ＭＳ Ｐゴシック" pitchFamily="34" charset="-128"/>
            </a:endParaRPr>
          </a:p>
          <a:p>
            <a:pPr>
              <a:lnSpc>
                <a:spcPct val="90000"/>
              </a:lnSpc>
            </a:pPr>
            <a:endParaRPr lang="en-US" altLang="de-DE" dirty="0" smtClean="0">
              <a:ea typeface="ＭＳ Ｐゴシック" pitchFamily="34" charset="-128"/>
            </a:endParaRPr>
          </a:p>
        </p:txBody>
      </p:sp>
      <p:sp>
        <p:nvSpPr>
          <p:cNvPr id="184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D8C7E4DF-42A4-4DB5-BEFF-AF2B603EE9B4}" type="slidenum">
              <a:rPr lang="en-US" altLang="en-US">
                <a:solidFill>
                  <a:srgbClr val="045C75"/>
                </a:solidFill>
              </a:rPr>
              <a:pPr/>
              <a:t>12</a:t>
            </a:fld>
            <a:endParaRPr lang="en-US" altLang="en-US">
              <a:solidFill>
                <a:srgbClr val="045C75"/>
              </a:solidFill>
            </a:endParaRPr>
          </a:p>
        </p:txBody>
      </p:sp>
    </p:spTree>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7</a:t>
            </a:r>
            <a:br>
              <a:rPr lang="en-US" dirty="0" smtClean="0"/>
            </a:br>
            <a:r>
              <a:rPr lang="en-US" sz="3600" dirty="0" smtClean="0"/>
              <a:t>(p14, ICRP P129)</a:t>
            </a:r>
            <a:endParaRPr lang="en-US" dirty="0"/>
          </a:p>
        </p:txBody>
      </p:sp>
      <p:sp>
        <p:nvSpPr>
          <p:cNvPr id="19459" name="Content Placeholder 2"/>
          <p:cNvSpPr>
            <a:spLocks noGrp="1"/>
          </p:cNvSpPr>
          <p:nvPr>
            <p:ph idx="1"/>
          </p:nvPr>
        </p:nvSpPr>
        <p:spPr/>
        <p:txBody>
          <a:bodyPr/>
          <a:lstStyle/>
          <a:p>
            <a:r>
              <a:rPr lang="en-GB" altLang="en-US" b="1" dirty="0" smtClean="0">
                <a:ea typeface="ＭＳ Ｐゴシック" pitchFamily="34" charset="-128"/>
              </a:rPr>
              <a:t>In radiotherapy, justified use of CBCT has potential uses at different stages of therapy such as: pre-treatment verification of patient position and target volume localisation, evaluation of non-rigid misalignments, such as flexion of the spine or anatomic changes in soft tissue, and during or after treatment to verify that the patient position has remained stable throughout the procedure. Low-dose CBCT protocols should be used for pre-treatment alignment of bony structures. </a:t>
            </a:r>
            <a:endParaRPr lang="en-US" altLang="en-US" dirty="0" smtClean="0">
              <a:ea typeface="ＭＳ Ｐゴシック" pitchFamily="34" charset="-128"/>
            </a:endParaRPr>
          </a:p>
        </p:txBody>
      </p:sp>
      <p:sp>
        <p:nvSpPr>
          <p:cNvPr id="1946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8A54C37B-82B7-4E9E-9FAE-B0B3CEF4F940}" type="slidenum">
              <a:rPr lang="en-US" altLang="en-US">
                <a:solidFill>
                  <a:srgbClr val="045C75"/>
                </a:solidFill>
              </a:rPr>
              <a:pPr/>
              <a:t>13</a:t>
            </a:fld>
            <a:endParaRPr lang="en-US" altLang="en-US">
              <a:solidFill>
                <a:srgbClr val="045C75"/>
              </a:solidFill>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8</a:t>
            </a:r>
            <a:br>
              <a:rPr lang="en-US" dirty="0" smtClean="0"/>
            </a:br>
            <a:r>
              <a:rPr lang="en-US" sz="3600" dirty="0" smtClean="0"/>
              <a:t>(p 14, ICRP P129)</a:t>
            </a:r>
            <a:endParaRPr lang="en-US" dirty="0"/>
          </a:p>
        </p:txBody>
      </p:sp>
      <p:sp>
        <p:nvSpPr>
          <p:cNvPr id="20483" name="Content Placeholder 2"/>
          <p:cNvSpPr>
            <a:spLocks noGrp="1"/>
          </p:cNvSpPr>
          <p:nvPr>
            <p:ph idx="1"/>
          </p:nvPr>
        </p:nvSpPr>
        <p:spPr/>
        <p:txBody>
          <a:bodyPr/>
          <a:lstStyle/>
          <a:p>
            <a:r>
              <a:rPr lang="en-GB" altLang="de-DE" sz="2400" b="1" dirty="0" smtClean="0">
                <a:ea typeface="ＭＳ Ｐゴシック" pitchFamily="34" charset="-128"/>
              </a:rPr>
              <a:t>Many </a:t>
            </a:r>
            <a:r>
              <a:rPr lang="en-GB" altLang="de-DE" sz="2400" b="1" dirty="0" smtClean="0">
                <a:ea typeface="ＭＳ Ｐゴシック" pitchFamily="34" charset="-128"/>
              </a:rPr>
              <a:t>machines were </a:t>
            </a:r>
            <a:r>
              <a:rPr lang="en-GB" altLang="de-DE" sz="2400" b="1" dirty="0" smtClean="0">
                <a:ea typeface="ＭＳ Ｐゴシック" pitchFamily="34" charset="-128"/>
              </a:rPr>
              <a:t>initially only capable of fluoroscopy, but can now additionally perform CBCT. Because of the improved clinical information in CBCT and its ability to remove overlying structures, the user may be tempted to over-utilise the CBCT mode. Users should judiciously use CBCT mode.</a:t>
            </a:r>
            <a:endParaRPr lang="en-US" altLang="de-DE" sz="2400" dirty="0" smtClean="0">
              <a:ea typeface="ＭＳ Ｐゴシック" pitchFamily="34" charset="-128"/>
            </a:endParaRPr>
          </a:p>
          <a:p>
            <a:r>
              <a:rPr lang="en-GB" altLang="de-DE" sz="2400" b="1" dirty="0" smtClean="0">
                <a:ea typeface="ＭＳ Ｐゴシック" pitchFamily="34" charset="-128"/>
              </a:rPr>
              <a:t>In orthopaedics, justified use of CBCT can help in assessing the 2 dimensional position of fractures and implants with respect to the bony anatomy, especially in situations where fluoroscopy alone is insufficient, and thus can help in patient dose management.</a:t>
            </a:r>
            <a:endParaRPr lang="en-US" altLang="de-DE" sz="2400" dirty="0" smtClean="0">
              <a:ea typeface="ＭＳ Ｐゴシック" pitchFamily="34" charset="-128"/>
            </a:endParaRPr>
          </a:p>
        </p:txBody>
      </p:sp>
      <p:sp>
        <p:nvSpPr>
          <p:cNvPr id="204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4DBAE112-0ACB-4D3D-994E-916607A09160}" type="slidenum">
              <a:rPr lang="en-US" altLang="en-US">
                <a:solidFill>
                  <a:srgbClr val="045C75"/>
                </a:solidFill>
              </a:rPr>
              <a:pPr/>
              <a:t>14</a:t>
            </a:fld>
            <a:endParaRPr lang="en-US" altLang="en-US">
              <a:solidFill>
                <a:srgbClr val="045C75"/>
              </a:solidFill>
            </a:endParaRP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9</a:t>
            </a:r>
            <a:br>
              <a:rPr lang="en-US" dirty="0" smtClean="0"/>
            </a:br>
            <a:r>
              <a:rPr lang="en-US" sz="3600" dirty="0" smtClean="0"/>
              <a:t>(p.14, ICRP P129)</a:t>
            </a:r>
            <a:endParaRPr lang="en-US" dirty="0"/>
          </a:p>
        </p:txBody>
      </p:sp>
      <p:sp>
        <p:nvSpPr>
          <p:cNvPr id="21507" name="Content Placeholder 2"/>
          <p:cNvSpPr>
            <a:spLocks noGrp="1"/>
          </p:cNvSpPr>
          <p:nvPr>
            <p:ph idx="1"/>
          </p:nvPr>
        </p:nvSpPr>
        <p:spPr/>
        <p:txBody>
          <a:bodyPr/>
          <a:lstStyle/>
          <a:p>
            <a:r>
              <a:rPr lang="en-GB" altLang="en-US" b="1" dirty="0" smtClean="0">
                <a:ea typeface="ＭＳ Ｐゴシック" pitchFamily="34" charset="-128"/>
              </a:rPr>
              <a:t>In urology, low-dose CBCT protocols should be used when imaging high-contrast structures, such as calcified kidney stones or device placements.</a:t>
            </a:r>
            <a:endParaRPr lang="en-US" altLang="en-US" dirty="0" smtClean="0">
              <a:ea typeface="ＭＳ Ｐゴシック" pitchFamily="34" charset="-128"/>
            </a:endParaRPr>
          </a:p>
          <a:p>
            <a:r>
              <a:rPr lang="en-GB" altLang="en-US" b="1" dirty="0" smtClean="0">
                <a:ea typeface="ＭＳ Ｐゴシック" pitchFamily="34" charset="-128"/>
              </a:rPr>
              <a:t>Dental and maxillofacial CBCT scans should be justified, considering alternative imaging modalities. Once justified, it should be optimised to obtain images with minimal radiation dose without compromising the diagnostic information.</a:t>
            </a:r>
            <a:endParaRPr lang="en-US" altLang="en-US" dirty="0" smtClean="0">
              <a:ea typeface="ＭＳ Ｐゴシック" pitchFamily="34" charset="-128"/>
            </a:endParaRPr>
          </a:p>
        </p:txBody>
      </p:sp>
      <p:sp>
        <p:nvSpPr>
          <p:cNvPr id="2150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A3E0B16F-934C-4F0A-BABE-400ED5669BDB}" type="slidenum">
              <a:rPr lang="en-US" altLang="en-US">
                <a:solidFill>
                  <a:srgbClr val="045C75"/>
                </a:solidFill>
              </a:rPr>
              <a:pPr/>
              <a:t>15</a:t>
            </a:fld>
            <a:endParaRPr lang="en-US" altLang="en-US">
              <a:solidFill>
                <a:srgbClr val="045C75"/>
              </a:solidFill>
            </a:endParaRP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Main Points </a:t>
            </a:r>
            <a:r>
              <a:rPr lang="en-US" dirty="0" smtClean="0"/>
              <a:t>10</a:t>
            </a:r>
            <a:br>
              <a:rPr lang="en-US" dirty="0" smtClean="0"/>
            </a:br>
            <a:r>
              <a:rPr lang="en-US" sz="3600" dirty="0"/>
              <a:t>(p.14, ICRP </a:t>
            </a:r>
            <a:r>
              <a:rPr lang="en-US" sz="3600" dirty="0" smtClean="0"/>
              <a:t>P129</a:t>
            </a:r>
            <a:r>
              <a:rPr lang="en-US" sz="3600" dirty="0"/>
              <a:t>)</a:t>
            </a:r>
            <a:endParaRPr lang="en-US" dirty="0"/>
          </a:p>
        </p:txBody>
      </p:sp>
      <p:sp>
        <p:nvSpPr>
          <p:cNvPr id="22531" name="Content Placeholder 2"/>
          <p:cNvSpPr>
            <a:spLocks noGrp="1"/>
          </p:cNvSpPr>
          <p:nvPr>
            <p:ph idx="1"/>
          </p:nvPr>
        </p:nvSpPr>
        <p:spPr/>
        <p:txBody>
          <a:bodyPr/>
          <a:lstStyle/>
          <a:p>
            <a:r>
              <a:rPr lang="en-GB" altLang="en-US" b="1" dirty="0" smtClean="0">
                <a:ea typeface="ＭＳ Ｐゴシック" pitchFamily="34" charset="-128"/>
              </a:rPr>
              <a:t>The level of training in radiological protection should be commensurate with the level of expected radiation exposure (ICRP, 2009).</a:t>
            </a:r>
            <a:endParaRPr lang="en-US" altLang="en-US" dirty="0" smtClean="0">
              <a:ea typeface="ＭＳ Ｐゴシック" pitchFamily="34" charset="-128"/>
            </a:endParaRPr>
          </a:p>
          <a:p>
            <a:r>
              <a:rPr lang="en-GB" altLang="en-US" b="1" dirty="0" smtClean="0">
                <a:ea typeface="ＭＳ Ｐゴシック" pitchFamily="34" charset="-128"/>
              </a:rPr>
              <a:t>All personnel intending to use CBCT for diagnostic purposes should be trained in the same manner as for diagnostic CT and </a:t>
            </a:r>
            <a:r>
              <a:rPr lang="en-GB" altLang="en-US" b="1" dirty="0" smtClean="0">
                <a:ea typeface="ＭＳ Ｐゴシック" pitchFamily="34" charset="-128"/>
              </a:rPr>
              <a:t>those intending to perform interventional CBCT should be in trained in same manner as for interventional </a:t>
            </a:r>
            <a:r>
              <a:rPr lang="en-GB" altLang="en-US" b="1" dirty="0" smtClean="0">
                <a:ea typeface="ＭＳ Ｐゴシック" pitchFamily="34" charset="-128"/>
              </a:rPr>
              <a:t>CT.</a:t>
            </a:r>
            <a:endParaRPr lang="en-US" altLang="en-US" dirty="0" smtClean="0">
              <a:ea typeface="ＭＳ Ｐゴシック" pitchFamily="34" charset="-128"/>
            </a:endParaRPr>
          </a:p>
        </p:txBody>
      </p:sp>
      <p:sp>
        <p:nvSpPr>
          <p:cNvPr id="2253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6C39DA6F-DCFE-4B3F-B3E9-D877E398063E}" type="slidenum">
              <a:rPr lang="en-US" altLang="en-US">
                <a:solidFill>
                  <a:srgbClr val="045C75"/>
                </a:solidFill>
              </a:rPr>
              <a:pPr/>
              <a:t>16</a:t>
            </a:fld>
            <a:endParaRPr lang="en-US" altLang="en-US">
              <a:solidFill>
                <a:srgbClr val="045C75"/>
              </a:solidFill>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1</a:t>
            </a:r>
            <a:br>
              <a:rPr lang="en-US" dirty="0" smtClean="0"/>
            </a:br>
            <a:r>
              <a:rPr lang="en-US" sz="3600" dirty="0"/>
              <a:t>(</a:t>
            </a:r>
            <a:r>
              <a:rPr lang="en-US" sz="3600" dirty="0" smtClean="0"/>
              <a:t>p.101, </a:t>
            </a:r>
            <a:r>
              <a:rPr lang="en-US" sz="3600" dirty="0"/>
              <a:t>ICRP </a:t>
            </a:r>
            <a:r>
              <a:rPr lang="en-US" sz="3600" dirty="0" smtClean="0"/>
              <a:t>P129</a:t>
            </a:r>
            <a:r>
              <a:rPr lang="en-US" sz="3600" dirty="0"/>
              <a:t>)</a:t>
            </a:r>
            <a:endParaRPr lang="en-US" sz="3100" dirty="0"/>
          </a:p>
        </p:txBody>
      </p:sp>
      <p:sp>
        <p:nvSpPr>
          <p:cNvPr id="23555" name="Content Placeholder 2"/>
          <p:cNvSpPr>
            <a:spLocks noGrp="1"/>
          </p:cNvSpPr>
          <p:nvPr>
            <p:ph idx="1"/>
          </p:nvPr>
        </p:nvSpPr>
        <p:spPr/>
        <p:txBody>
          <a:bodyPr/>
          <a:lstStyle/>
          <a:p>
            <a:pPr marL="514350" indent="-514350">
              <a:buFont typeface="Arial" pitchFamily="34" charset="0"/>
              <a:buAutoNum type="arabicPeriod"/>
            </a:pPr>
            <a:r>
              <a:rPr lang="en-GB" altLang="de-DE" dirty="0" smtClean="0">
                <a:ea typeface="ＭＳ Ｐゴシック" pitchFamily="34" charset="-128"/>
              </a:rPr>
              <a:t>Expanded availability and newer applications have put CBCT technology in the hands of medical professionals who do not traditionally use CT. ICRP’s radiological protection principles and recommendations provided in earlier publications, particularly Publications 87 and 102 apply to these newer applications and should be adhered to.</a:t>
            </a:r>
          </a:p>
          <a:p>
            <a:pPr marL="514350" indent="-514350"/>
            <a:endParaRPr lang="en-US" altLang="de-DE" dirty="0" smtClean="0">
              <a:ea typeface="ＭＳ Ｐゴシック" pitchFamily="34" charset="-128"/>
            </a:endParaRPr>
          </a:p>
        </p:txBody>
      </p:sp>
      <p:sp>
        <p:nvSpPr>
          <p:cNvPr id="2355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7FFEA79E-1CA7-4E42-9A62-D6954C982C77}" type="slidenum">
              <a:rPr lang="en-US" altLang="en-US">
                <a:solidFill>
                  <a:srgbClr val="045C75"/>
                </a:solidFill>
              </a:rPr>
              <a:pPr/>
              <a:t>17</a:t>
            </a:fld>
            <a:endParaRPr lang="en-US" altLang="en-US">
              <a:solidFill>
                <a:srgbClr val="045C75"/>
              </a:solidFill>
            </a:endParaRPr>
          </a:p>
        </p:txBody>
      </p:sp>
    </p:spTree>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2-3</a:t>
            </a:r>
            <a:br>
              <a:rPr lang="en-US" dirty="0" smtClean="0"/>
            </a:br>
            <a:r>
              <a:rPr lang="en-US" sz="3600" dirty="0"/>
              <a:t>(</a:t>
            </a:r>
            <a:r>
              <a:rPr lang="en-US" sz="3600" dirty="0" smtClean="0"/>
              <a:t>p.101, </a:t>
            </a:r>
            <a:r>
              <a:rPr lang="en-US" sz="3600" dirty="0"/>
              <a:t>ICRP </a:t>
            </a:r>
            <a:r>
              <a:rPr lang="en-US" sz="3600" dirty="0" smtClean="0"/>
              <a:t>P129</a:t>
            </a:r>
            <a:r>
              <a:rPr lang="en-US" sz="3600" dirty="0"/>
              <a:t>)</a:t>
            </a:r>
            <a:endParaRPr lang="en-US" dirty="0"/>
          </a:p>
        </p:txBody>
      </p:sp>
      <p:sp>
        <p:nvSpPr>
          <p:cNvPr id="24579" name="Content Placeholder 2"/>
          <p:cNvSpPr>
            <a:spLocks noGrp="1"/>
          </p:cNvSpPr>
          <p:nvPr>
            <p:ph idx="1"/>
          </p:nvPr>
        </p:nvSpPr>
        <p:spPr/>
        <p:txBody>
          <a:bodyPr/>
          <a:lstStyle/>
          <a:p>
            <a:pPr marL="571500" indent="-571500">
              <a:buFont typeface="Arial" pitchFamily="34" charset="0"/>
              <a:buAutoNum type="arabicPeriod" startAt="2"/>
            </a:pPr>
            <a:r>
              <a:rPr lang="en-US" altLang="de-DE" dirty="0" smtClean="0">
                <a:ea typeface="ＭＳ Ｐゴシック" pitchFamily="34" charset="-128"/>
              </a:rPr>
              <a:t>As </a:t>
            </a:r>
            <a:r>
              <a:rPr lang="en-US" altLang="de-DE" dirty="0" smtClean="0">
                <a:ea typeface="ＭＳ Ｐゴシック" pitchFamily="34" charset="-128"/>
              </a:rPr>
              <a:t>many applications </a:t>
            </a:r>
            <a:r>
              <a:rPr lang="en-US" altLang="de-DE" dirty="0" smtClean="0">
                <a:ea typeface="ＭＳ Ｐゴシック" pitchFamily="34" charset="-128"/>
              </a:rPr>
              <a:t>of CBCT</a:t>
            </a:r>
            <a:r>
              <a:rPr lang="en-GB" altLang="de-DE" dirty="0" smtClean="0">
                <a:ea typeface="ＭＳ Ｐゴシック" pitchFamily="34" charset="-128"/>
              </a:rPr>
              <a:t> involve patient doses similar to MDCT, the room layout and shielding requirements in such cases need to be similar to protect workers adequately.</a:t>
            </a:r>
            <a:endParaRPr lang="en-US" altLang="de-DE" dirty="0" smtClean="0">
              <a:ea typeface="ＭＳ Ｐゴシック" pitchFamily="34" charset="-128"/>
            </a:endParaRPr>
          </a:p>
          <a:p>
            <a:pPr marL="571500" indent="-571500">
              <a:buFont typeface="Arial" pitchFamily="34" charset="0"/>
              <a:buAutoNum type="arabicPeriod" startAt="2"/>
            </a:pPr>
            <a:r>
              <a:rPr lang="en-GB" altLang="de-DE" dirty="0" smtClean="0">
                <a:ea typeface="ＭＳ Ｐゴシック" pitchFamily="34" charset="-128"/>
              </a:rPr>
              <a:t>Medical practitioners bear the responsibility for making sure that each CBCT examination is justified and appropriate.</a:t>
            </a:r>
            <a:endParaRPr lang="en-US" altLang="de-DE" dirty="0" smtClean="0">
              <a:ea typeface="ＭＳ Ｐゴシック" pitchFamily="34" charset="-128"/>
            </a:endParaRPr>
          </a:p>
          <a:p>
            <a:pPr marL="571500" indent="-571500"/>
            <a:endParaRPr lang="en-US" altLang="de-DE" dirty="0" smtClean="0">
              <a:ea typeface="ＭＳ Ｐゴシック" pitchFamily="34" charset="-128"/>
            </a:endParaRPr>
          </a:p>
        </p:txBody>
      </p:sp>
      <p:sp>
        <p:nvSpPr>
          <p:cNvPr id="2458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47EDB38A-6C38-4C6B-97F8-FE99D758C166}" type="slidenum">
              <a:rPr lang="en-US" altLang="en-US">
                <a:solidFill>
                  <a:srgbClr val="045C75"/>
                </a:solidFill>
              </a:rPr>
              <a:pPr/>
              <a:t>18</a:t>
            </a:fld>
            <a:endParaRPr lang="en-US" altLang="en-US">
              <a:solidFill>
                <a:srgbClr val="045C75"/>
              </a:solidFill>
            </a:endParaRPr>
          </a:p>
        </p:txBody>
      </p:sp>
    </p:spTree>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4-5</a:t>
            </a:r>
            <a:br>
              <a:rPr lang="en-US" dirty="0" smtClean="0"/>
            </a:br>
            <a:r>
              <a:rPr lang="en-US" sz="3100" dirty="0"/>
              <a:t>(</a:t>
            </a:r>
            <a:r>
              <a:rPr lang="en-US" sz="3100" dirty="0" smtClean="0"/>
              <a:t>p.101, </a:t>
            </a:r>
            <a:r>
              <a:rPr lang="en-US" sz="3100" dirty="0"/>
              <a:t>ICRP </a:t>
            </a:r>
            <a:r>
              <a:rPr lang="en-US" sz="3100" dirty="0" smtClean="0"/>
              <a:t>P129</a:t>
            </a:r>
            <a:r>
              <a:rPr lang="en-US" sz="3100" dirty="0"/>
              <a:t>)</a:t>
            </a:r>
            <a:endParaRPr lang="en-US" sz="2700" dirty="0"/>
          </a:p>
        </p:txBody>
      </p:sp>
      <p:sp>
        <p:nvSpPr>
          <p:cNvPr id="25603" name="Content Placeholder 2"/>
          <p:cNvSpPr>
            <a:spLocks noGrp="1"/>
          </p:cNvSpPr>
          <p:nvPr>
            <p:ph idx="1"/>
          </p:nvPr>
        </p:nvSpPr>
        <p:spPr/>
        <p:txBody>
          <a:bodyPr/>
          <a:lstStyle/>
          <a:p>
            <a:pPr marL="514350" indent="-514350">
              <a:lnSpc>
                <a:spcPct val="80000"/>
              </a:lnSpc>
              <a:buFont typeface="Arial" pitchFamily="34" charset="0"/>
              <a:buAutoNum type="arabicPeriod" startAt="4"/>
            </a:pPr>
            <a:r>
              <a:rPr lang="en-GB" altLang="de-DE" sz="2400" dirty="0" smtClean="0">
                <a:ea typeface="ＭＳ Ｐゴシック" pitchFamily="34" charset="-128"/>
              </a:rPr>
              <a:t>When referring a patient for a diagnostic CBCT examination, the referring practitioner should be aware of the strengths and weaknesses for CBCT </a:t>
            </a:r>
            <a:r>
              <a:rPr lang="en-GB" altLang="de-DE" sz="2400" i="1" dirty="0" smtClean="0">
                <a:ea typeface="ＭＳ Ｐゴシック" pitchFamily="34" charset="-128"/>
              </a:rPr>
              <a:t>vis-à-vis</a:t>
            </a:r>
            <a:r>
              <a:rPr lang="en-GB" altLang="de-DE" sz="2400" dirty="0" smtClean="0">
                <a:ea typeface="ＭＳ Ｐゴシック" pitchFamily="34" charset="-128"/>
              </a:rPr>
              <a:t> MDCT, magnetic resonance imaging, and other competing imaging modalities. The decision to utilise CBCT should be made in consultation with an imaging professional.</a:t>
            </a:r>
            <a:endParaRPr lang="en-US" altLang="de-DE" sz="2400" dirty="0" smtClean="0">
              <a:ea typeface="ＭＳ Ｐゴシック" pitchFamily="34" charset="-128"/>
            </a:endParaRPr>
          </a:p>
          <a:p>
            <a:pPr marL="514350" indent="-514350">
              <a:lnSpc>
                <a:spcPct val="80000"/>
              </a:lnSpc>
              <a:buFont typeface="Arial" pitchFamily="34" charset="0"/>
              <a:buAutoNum type="arabicPeriod" startAt="4"/>
            </a:pPr>
            <a:r>
              <a:rPr lang="en-GB" altLang="de-DE" sz="2400" dirty="0" smtClean="0">
                <a:ea typeface="ＭＳ Ｐゴシック" pitchFamily="34" charset="-128"/>
              </a:rPr>
              <a:t>Manufacturers are challenged to practice standardised methods for dosimetry and dose display </a:t>
            </a:r>
            <a:r>
              <a:rPr lang="en-GB" altLang="de-DE" sz="2400" dirty="0" smtClean="0">
                <a:ea typeface="ＭＳ Ｐゴシック" pitchFamily="34" charset="-128"/>
              </a:rPr>
              <a:t>in </a:t>
            </a:r>
            <a:r>
              <a:rPr lang="en-GB" altLang="de-DE" sz="2400" dirty="0" smtClean="0">
                <a:ea typeface="ＭＳ Ｐゴシック" pitchFamily="34" charset="-128"/>
              </a:rPr>
              <a:t>CBCT in conformance with international recommendations such as ICRU. Unfortunately, at present, there is wide variation in dose quantities and units being displayed in CBCT machines. The users are often unable to compare doses among different scanners or protocols.</a:t>
            </a:r>
            <a:endParaRPr lang="en-US" altLang="de-DE" sz="2400" dirty="0" smtClean="0">
              <a:ea typeface="ＭＳ Ｐゴシック" pitchFamily="34" charset="-128"/>
            </a:endParaRPr>
          </a:p>
          <a:p>
            <a:pPr marL="514350" indent="-514350">
              <a:lnSpc>
                <a:spcPct val="80000"/>
              </a:lnSpc>
            </a:pPr>
            <a:endParaRPr lang="en-US" altLang="de-DE" sz="2400" dirty="0" smtClean="0">
              <a:ea typeface="ＭＳ Ｐゴシック" pitchFamily="34" charset="-128"/>
            </a:endParaRPr>
          </a:p>
        </p:txBody>
      </p:sp>
      <p:sp>
        <p:nvSpPr>
          <p:cNvPr id="2560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F97BE377-E37F-45B4-B6E4-389A99157690}" type="slidenum">
              <a:rPr lang="en-US" altLang="en-US">
                <a:solidFill>
                  <a:srgbClr val="045C75"/>
                </a:solidFill>
              </a:rPr>
              <a:pPr/>
              <a:t>19</a:t>
            </a:fld>
            <a:endParaRPr lang="en-US" altLang="en-US">
              <a:solidFill>
                <a:srgbClr val="045C75"/>
              </a:solidFill>
            </a:endParaRPr>
          </a:p>
        </p:txBody>
      </p:sp>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tIns="45720" numCol="1" compatLnSpc="1">
            <a:prstTxWarp prst="textNoShape">
              <a:avLst/>
            </a:prstTxWarp>
          </a:bodyPr>
          <a:lstStyle/>
          <a:p>
            <a:pPr>
              <a:defRPr/>
            </a:pPr>
            <a:endParaRPr lang="de-DE" altLang="de-DE" smtClean="0">
              <a:ea typeface="ＭＳ Ｐゴシック" pitchFamily="34" charset="-128"/>
            </a:endParaRPr>
          </a:p>
        </p:txBody>
      </p:sp>
      <p:pic>
        <p:nvPicPr>
          <p:cNvPr id="7171"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282825" y="228600"/>
            <a:ext cx="4578350" cy="6169025"/>
          </a:xfrm>
        </p:spPr>
      </p:pic>
      <p:sp>
        <p:nvSpPr>
          <p:cNvPr id="717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47413CB9-53E7-45A9-B347-CC196F55A823}" type="slidenum">
              <a:rPr lang="en-US" altLang="en-US">
                <a:solidFill>
                  <a:srgbClr val="045C75"/>
                </a:solidFill>
              </a:rPr>
              <a:pPr/>
              <a:t>2</a:t>
            </a:fld>
            <a:endParaRPr lang="en-US" altLang="en-US">
              <a:solidFill>
                <a:srgbClr val="045C75"/>
              </a:solidFill>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6-7</a:t>
            </a:r>
            <a:br>
              <a:rPr lang="en-US" dirty="0" smtClean="0"/>
            </a:br>
            <a:r>
              <a:rPr lang="en-US" sz="3100" dirty="0"/>
              <a:t>(</a:t>
            </a:r>
            <a:r>
              <a:rPr lang="en-US" sz="3100" dirty="0" smtClean="0"/>
              <a:t>p.101, </a:t>
            </a:r>
            <a:r>
              <a:rPr lang="en-US" sz="3100" dirty="0"/>
              <a:t>ICRP </a:t>
            </a:r>
            <a:r>
              <a:rPr lang="en-US" sz="3100" dirty="0" smtClean="0"/>
              <a:t>P129</a:t>
            </a:r>
            <a:r>
              <a:rPr lang="en-US" sz="3100" dirty="0"/>
              <a:t>)</a:t>
            </a:r>
            <a:endParaRPr lang="en-US" sz="2700" dirty="0"/>
          </a:p>
        </p:txBody>
      </p:sp>
      <p:sp>
        <p:nvSpPr>
          <p:cNvPr id="26627" name="Content Placeholder 2"/>
          <p:cNvSpPr>
            <a:spLocks noGrp="1"/>
          </p:cNvSpPr>
          <p:nvPr>
            <p:ph idx="1"/>
          </p:nvPr>
        </p:nvSpPr>
        <p:spPr/>
        <p:txBody>
          <a:bodyPr/>
          <a:lstStyle/>
          <a:p>
            <a:pPr marL="514350" indent="-514350">
              <a:buFont typeface="Arial" pitchFamily="34" charset="0"/>
              <a:buAutoNum type="arabicPeriod" startAt="6"/>
            </a:pPr>
            <a:r>
              <a:rPr lang="en-GB" altLang="de-DE" dirty="0" smtClean="0">
                <a:ea typeface="ＭＳ Ｐゴシック" pitchFamily="34" charset="-128"/>
              </a:rPr>
              <a:t>Use of CBCT systems for both fluoroscopy and tomography pose new challenges in quantitating radiation dose. There is a need to develop methods that aggregate exposures to individual patients during the entire procedure that may utilise a combination of fluoroscopy and CBCT during a given examination.</a:t>
            </a:r>
            <a:endParaRPr lang="en-US" altLang="de-DE" dirty="0" smtClean="0">
              <a:ea typeface="ＭＳ Ｐゴシック" pitchFamily="34" charset="-128"/>
            </a:endParaRPr>
          </a:p>
          <a:p>
            <a:pPr marL="514350" indent="-514350">
              <a:buFont typeface="Arial" pitchFamily="34" charset="0"/>
              <a:buAutoNum type="arabicPeriod" startAt="7"/>
            </a:pPr>
            <a:r>
              <a:rPr lang="en-GB" altLang="de-DE" dirty="0" smtClean="0">
                <a:ea typeface="ＭＳ Ｐゴシック" pitchFamily="34" charset="-128"/>
              </a:rPr>
              <a:t>Recording, reporting and tracking of radiation dose for an individual patient should be made possible in a consistent manner across vendors.</a:t>
            </a:r>
            <a:endParaRPr lang="en-US" altLang="de-DE" dirty="0" smtClean="0">
              <a:ea typeface="ＭＳ Ｐゴシック" pitchFamily="34" charset="-128"/>
            </a:endParaRPr>
          </a:p>
          <a:p>
            <a:pPr marL="514350" indent="-514350"/>
            <a:endParaRPr lang="en-US" altLang="de-DE" dirty="0" smtClean="0">
              <a:ea typeface="ＭＳ Ｐゴシック" pitchFamily="34" charset="-128"/>
            </a:endParaRPr>
          </a:p>
        </p:txBody>
      </p:sp>
      <p:sp>
        <p:nvSpPr>
          <p:cNvPr id="2662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F3C45252-F95C-48D8-98AE-3B53517D5459}" type="slidenum">
              <a:rPr lang="en-US" altLang="en-US">
                <a:solidFill>
                  <a:srgbClr val="045C75"/>
                </a:solidFill>
              </a:rPr>
              <a:pPr/>
              <a:t>20</a:t>
            </a:fld>
            <a:endParaRPr lang="en-US" altLang="en-US">
              <a:solidFill>
                <a:srgbClr val="045C75"/>
              </a:solidFill>
            </a:endParaRPr>
          </a:p>
        </p:txBody>
      </p:sp>
    </p:spTree>
  </p:cSld>
  <p:clrMapOvr>
    <a:masterClrMapping/>
  </p:clrMapOvr>
  <p:transition spd="med">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8-9</a:t>
            </a:r>
            <a:br>
              <a:rPr lang="en-US" dirty="0" smtClean="0"/>
            </a:br>
            <a:r>
              <a:rPr lang="en-US" sz="3100" dirty="0"/>
              <a:t>(p.101, ICRP </a:t>
            </a:r>
            <a:r>
              <a:rPr lang="en-US" sz="3100" dirty="0" smtClean="0"/>
              <a:t>P129</a:t>
            </a:r>
            <a:r>
              <a:rPr lang="en-US" sz="3100" dirty="0"/>
              <a:t>)</a:t>
            </a:r>
            <a:endParaRPr lang="en-US" sz="2700" dirty="0"/>
          </a:p>
        </p:txBody>
      </p:sp>
      <p:sp>
        <p:nvSpPr>
          <p:cNvPr id="27651" name="Content Placeholder 2"/>
          <p:cNvSpPr>
            <a:spLocks noGrp="1"/>
          </p:cNvSpPr>
          <p:nvPr>
            <p:ph idx="1"/>
          </p:nvPr>
        </p:nvSpPr>
        <p:spPr/>
        <p:txBody>
          <a:bodyPr/>
          <a:lstStyle/>
          <a:p>
            <a:pPr marL="514350" indent="-514350">
              <a:buFont typeface="Arial" pitchFamily="34" charset="0"/>
              <a:buAutoNum type="arabicPeriod" startAt="8"/>
            </a:pPr>
            <a:r>
              <a:rPr lang="en-GB" altLang="de-DE" dirty="0" smtClean="0">
                <a:ea typeface="ＭＳ Ｐゴシック" pitchFamily="34" charset="-128"/>
              </a:rPr>
              <a:t>There is a need to provide checks and balances (e.g. dose check alerts implemented in CT in recent years), to avoid unintended high patient exposure as compared with locally defined reference values.</a:t>
            </a:r>
            <a:endParaRPr lang="en-US" altLang="de-DE" dirty="0" smtClean="0">
              <a:ea typeface="ＭＳ Ｐゴシック" pitchFamily="34" charset="-128"/>
            </a:endParaRPr>
          </a:p>
          <a:p>
            <a:pPr marL="514350" indent="-514350">
              <a:buFont typeface="Arial" pitchFamily="34" charset="0"/>
              <a:buAutoNum type="arabicPeriod" startAt="8"/>
            </a:pPr>
            <a:r>
              <a:rPr lang="en-GB" altLang="de-DE" dirty="0" smtClean="0">
                <a:ea typeface="ＭＳ Ｐゴシック" pitchFamily="34" charset="-128"/>
              </a:rPr>
              <a:t>Positioning radiosensitive organs such as the thyroid, the lens of the eye, breasts and gonads on the detector side during the partial rotation scan is a useful feature in CBCT that needs to be utilised for radiological protection of these organs.</a:t>
            </a:r>
            <a:endParaRPr lang="en-US" altLang="de-DE" dirty="0" smtClean="0">
              <a:ea typeface="ＭＳ Ｐゴシック" pitchFamily="34" charset="-128"/>
            </a:endParaRPr>
          </a:p>
          <a:p>
            <a:pPr marL="514350" indent="-514350"/>
            <a:endParaRPr lang="en-US" altLang="de-DE" dirty="0" smtClean="0">
              <a:ea typeface="ＭＳ Ｐゴシック" pitchFamily="34" charset="-128"/>
            </a:endParaRPr>
          </a:p>
        </p:txBody>
      </p:sp>
      <p:sp>
        <p:nvSpPr>
          <p:cNvPr id="2765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0B39B1E2-D606-4237-BDC1-1BF8BB349262}" type="slidenum">
              <a:rPr lang="en-US" altLang="en-US">
                <a:solidFill>
                  <a:srgbClr val="045C75"/>
                </a:solidFill>
              </a:rPr>
              <a:pPr/>
              <a:t>21</a:t>
            </a:fld>
            <a:endParaRPr lang="en-US" altLang="en-US">
              <a:solidFill>
                <a:srgbClr val="045C75"/>
              </a:solidFill>
            </a:endParaRPr>
          </a:p>
        </p:txBody>
      </p:sp>
    </p:spTree>
  </p:cSld>
  <p:clrMapOvr>
    <a:masterClrMapping/>
  </p:clrMapOvr>
  <p:transition spd="med">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dirty="0" smtClean="0"/>
              <a:t>Recommendations </a:t>
            </a:r>
            <a:r>
              <a:rPr lang="en-US" dirty="0" smtClean="0"/>
              <a:t>10</a:t>
            </a:r>
            <a:br>
              <a:rPr lang="en-US" dirty="0" smtClean="0"/>
            </a:br>
            <a:r>
              <a:rPr lang="en-US" sz="3600" dirty="0"/>
              <a:t>(p.101, ICRP P129)</a:t>
            </a:r>
            <a:endParaRPr lang="en-US" dirty="0"/>
          </a:p>
        </p:txBody>
      </p:sp>
      <p:sp>
        <p:nvSpPr>
          <p:cNvPr id="28675" name="Content Placeholder 2"/>
          <p:cNvSpPr>
            <a:spLocks noGrp="1"/>
          </p:cNvSpPr>
          <p:nvPr>
            <p:ph idx="1"/>
          </p:nvPr>
        </p:nvSpPr>
        <p:spPr/>
        <p:txBody>
          <a:bodyPr/>
          <a:lstStyle/>
          <a:p>
            <a:pPr marL="514350" indent="-514350">
              <a:buFont typeface="Arial" pitchFamily="34" charset="0"/>
              <a:buAutoNum type="arabicPeriod" startAt="10"/>
            </a:pPr>
            <a:r>
              <a:rPr lang="en-GB" altLang="en-US" smtClean="0">
                <a:ea typeface="ＭＳ Ｐゴシック" pitchFamily="34" charset="-128"/>
              </a:rPr>
              <a:t>Many machines were initially only capable of fluoroscopy, but can now additionally perform CBCT. Because of the improved clinical information on CBCT, and its ability to remove overlying structures, a user may be tempted to over utilise the CBCT mode. Users must understand that the CBCT function of their system is not a low-dose “fluoroscopy run” and use this mode judiciously.</a:t>
            </a:r>
            <a:endParaRPr lang="en-US" altLang="en-US" smtClean="0">
              <a:ea typeface="ＭＳ Ｐゴシック" pitchFamily="34" charset="-128"/>
            </a:endParaRPr>
          </a:p>
        </p:txBody>
      </p:sp>
      <p:sp>
        <p:nvSpPr>
          <p:cNvPr id="2867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F47966C8-9A73-42CC-8B84-2BAF1910E4D3}" type="slidenum">
              <a:rPr lang="en-US" altLang="en-US">
                <a:solidFill>
                  <a:srgbClr val="045C75"/>
                </a:solidFill>
              </a:rPr>
              <a:pPr/>
              <a:t>22</a:t>
            </a:fld>
            <a:endParaRPr lang="en-US" altLang="en-US">
              <a:solidFill>
                <a:srgbClr val="045C75"/>
              </a:solidFill>
            </a:endParaRPr>
          </a:p>
        </p:txBody>
      </p:sp>
    </p:spTree>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defRPr/>
            </a:pPr>
            <a:r>
              <a:rPr smtClean="0"/>
              <a:t>Publication to be cited as</a:t>
            </a:r>
            <a:endParaRPr/>
          </a:p>
        </p:txBody>
      </p:sp>
      <p:sp>
        <p:nvSpPr>
          <p:cNvPr id="29699" name="Text Placeholder 2"/>
          <p:cNvSpPr>
            <a:spLocks noGrp="1"/>
          </p:cNvSpPr>
          <p:nvPr>
            <p:ph type="body" idx="1"/>
          </p:nvPr>
        </p:nvSpPr>
        <p:spPr>
          <a:xfrm>
            <a:off x="530225" y="2705100"/>
            <a:ext cx="7772400" cy="1509713"/>
          </a:xfrm>
        </p:spPr>
        <p:txBody>
          <a:bodyPr/>
          <a:lstStyle/>
          <a:p>
            <a:r>
              <a:rPr lang="en-US" altLang="en-US" smtClean="0">
                <a:ea typeface="ＭＳ Ｐゴシック" pitchFamily="34" charset="-128"/>
              </a:rPr>
              <a:t>ICRP, 2015. </a:t>
            </a:r>
            <a:r>
              <a:rPr lang="en-GB" altLang="en-US" smtClean="0">
                <a:ea typeface="ＭＳ Ｐゴシック" pitchFamily="34" charset="-128"/>
              </a:rPr>
              <a:t>Radiological Protection in Cone Beam Computed Tomography (CBCT)</a:t>
            </a:r>
            <a:r>
              <a:rPr lang="en-US" altLang="en-US" smtClean="0">
                <a:ea typeface="ＭＳ Ｐゴシック" pitchFamily="34" charset="-128"/>
              </a:rPr>
              <a:t>. ICRP Publication 129. Ann. ICRP .</a:t>
            </a:r>
          </a:p>
        </p:txBody>
      </p:sp>
      <p:sp>
        <p:nvSpPr>
          <p:cNvPr id="2970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44A76905-E230-4B77-83D8-1D51A8546E9C}" type="slidenum">
              <a:rPr lang="en-US" altLang="en-US" sz="1200">
                <a:solidFill>
                  <a:srgbClr val="D1EAEE"/>
                </a:solidFill>
              </a:rPr>
              <a:pPr>
                <a:spcBef>
                  <a:spcPct val="0"/>
                </a:spcBef>
                <a:buClrTx/>
                <a:buSzTx/>
                <a:buFontTx/>
                <a:buNone/>
              </a:pPr>
              <a:t>23</a:t>
            </a:fld>
            <a:endParaRPr lang="en-US" altLang="en-US" sz="1200">
              <a:solidFill>
                <a:srgbClr val="D1EAEE"/>
              </a:solidFill>
            </a:endParaRPr>
          </a:p>
        </p:txBody>
      </p:sp>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18" descr="ICRP Logo.gif"/>
          <p:cNvPicPr>
            <a:picLocks noChangeAspect="1"/>
          </p:cNvPicPr>
          <p:nvPr/>
        </p:nvPicPr>
        <p:blipFill>
          <a:blip r:embed="rId3" cstate="print">
            <a:clrChange>
              <a:clrFrom>
                <a:srgbClr val="FFFFFF"/>
              </a:clrFrom>
              <a:clrTo>
                <a:srgbClr val="FFFFFF">
                  <a:alpha val="0"/>
                </a:srgbClr>
              </a:clrTo>
            </a:clrChange>
          </a:blip>
          <a:stretch>
            <a:fillRect/>
          </a:stretch>
        </p:blipFill>
        <p:spPr>
          <a:xfrm>
            <a:off x="1322834" y="1905000"/>
            <a:ext cx="6678166" cy="2133600"/>
          </a:xfrm>
          <a:prstGeom prst="rect">
            <a:avLst/>
          </a:prstGeom>
          <a:effectLst>
            <a:innerShdw blurRad="63500" dist="50800" dir="2700000">
              <a:prstClr val="black">
                <a:alpha val="50000"/>
              </a:prstClr>
            </a:innerShdw>
            <a:reflection blurRad="6350" stA="50000" endA="300" endPos="55000" dir="5400000" sy="-100000" algn="bl" rotWithShape="0"/>
          </a:effectLst>
        </p:spPr>
      </p:pic>
      <p:sp>
        <p:nvSpPr>
          <p:cNvPr id="30723" name="Text Placeholder 17"/>
          <p:cNvSpPr>
            <a:spLocks noGrp="1"/>
          </p:cNvSpPr>
          <p:nvPr>
            <p:ph type="body" idx="1"/>
          </p:nvPr>
        </p:nvSpPr>
        <p:spPr>
          <a:xfrm>
            <a:off x="0" y="5181600"/>
            <a:ext cx="9144000" cy="533400"/>
          </a:xfrm>
        </p:spPr>
        <p:txBody>
          <a:bodyPr/>
          <a:lstStyle/>
          <a:p>
            <a:pPr algn="ctr" eaLnBrk="1" hangingPunct="1"/>
            <a:r>
              <a:rPr lang="en-US" altLang="en-US" u="sng" smtClean="0">
                <a:ea typeface="ＭＳ Ｐゴシック" pitchFamily="34" charset="-128"/>
              </a:rPr>
              <a:t>www.icrp.org</a:t>
            </a:r>
            <a:endParaRPr lang="en-CA" altLang="en-US" u="sng" smtClean="0">
              <a:ea typeface="ＭＳ Ｐゴシック" pitchFamily="34" charset="-128"/>
            </a:endParaRPr>
          </a:p>
        </p:txBody>
      </p:sp>
      <p:sp>
        <p:nvSpPr>
          <p:cNvPr id="30724"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873DF751-95B8-4F41-A131-56F9E71C6E3C}" type="slidenum">
              <a:rPr lang="en-US" altLang="en-US" sz="1200">
                <a:solidFill>
                  <a:srgbClr val="D1EAEE"/>
                </a:solidFill>
              </a:rPr>
              <a:pPr>
                <a:spcBef>
                  <a:spcPct val="0"/>
                </a:spcBef>
                <a:buClrTx/>
                <a:buSzTx/>
                <a:buFontTx/>
                <a:buNone/>
              </a:pPr>
              <a:t>24</a:t>
            </a:fld>
            <a:endParaRPr lang="en-US" altLang="en-US" sz="1200">
              <a:solidFill>
                <a:srgbClr val="D1EAEE"/>
              </a:solidFill>
            </a:endParaRPr>
          </a:p>
        </p:txBody>
      </p:sp>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tIns="45720" numCol="1" compatLnSpc="1">
            <a:prstTxWarp prst="textNoShape">
              <a:avLst/>
            </a:prstTxWarp>
          </a:bodyPr>
          <a:lstStyle/>
          <a:p>
            <a:pPr>
              <a:defRPr/>
            </a:pPr>
            <a:endParaRPr lang="de-DE" altLang="de-DE" smtClean="0">
              <a:ea typeface="ＭＳ Ｐゴシック" pitchFamily="34" charset="-128"/>
            </a:endParaRPr>
          </a:p>
        </p:txBody>
      </p:sp>
      <p:pic>
        <p:nvPicPr>
          <p:cNvPr id="819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632075" y="65088"/>
            <a:ext cx="5140325" cy="6259512"/>
          </a:xfrm>
        </p:spPr>
      </p:pic>
      <p:sp>
        <p:nvSpPr>
          <p:cNvPr id="819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C85EF180-C413-41CC-8618-E5675548F738}" type="slidenum">
              <a:rPr lang="en-US" altLang="en-US">
                <a:solidFill>
                  <a:srgbClr val="045C75"/>
                </a:solidFill>
              </a:rPr>
              <a:pPr/>
              <a:t>3</a:t>
            </a:fld>
            <a:endParaRPr lang="en-US" altLang="en-US">
              <a:solidFill>
                <a:srgbClr val="045C75"/>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Disclosure </a:t>
            </a:r>
            <a:endParaRPr lang="en-US" dirty="0"/>
          </a:p>
        </p:txBody>
      </p:sp>
      <p:sp>
        <p:nvSpPr>
          <p:cNvPr id="9219" name="Content Placeholder 2"/>
          <p:cNvSpPr>
            <a:spLocks noGrp="1"/>
          </p:cNvSpPr>
          <p:nvPr>
            <p:ph idx="1"/>
          </p:nvPr>
        </p:nvSpPr>
        <p:spPr/>
        <p:txBody>
          <a:bodyPr/>
          <a:lstStyle/>
          <a:p>
            <a:r>
              <a:rPr lang="en-US" altLang="en-US" dirty="0" smtClean="0">
                <a:ea typeface="ＭＳ Ｐゴシック" pitchFamily="34" charset="-128"/>
              </a:rPr>
              <a:t>This slide set copies information from ICRP Publication 129 in </a:t>
            </a:r>
            <a:r>
              <a:rPr lang="en-US" altLang="en-US" dirty="0" smtClean="0">
                <a:ea typeface="ＭＳ Ｐゴシック" pitchFamily="34" charset="-128"/>
              </a:rPr>
              <a:t>Main Points </a:t>
            </a:r>
            <a:r>
              <a:rPr lang="en-US" altLang="en-US" dirty="0" smtClean="0">
                <a:ea typeface="ＭＳ Ｐゴシック" pitchFamily="34" charset="-128"/>
              </a:rPr>
              <a:t>and in Recommendations </a:t>
            </a:r>
          </a:p>
          <a:p>
            <a:r>
              <a:rPr lang="en-US" altLang="en-US" dirty="0" smtClean="0">
                <a:ea typeface="ＭＳ Ｐゴシック" pitchFamily="34" charset="-128"/>
              </a:rPr>
              <a:t>Readers of this slide set are advised to go through the full publication for detailed information as this material is only a glimpse, rather than being a comprehensive presentation of contents</a:t>
            </a:r>
          </a:p>
        </p:txBody>
      </p:sp>
      <p:sp>
        <p:nvSpPr>
          <p:cNvPr id="922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fld id="{ECF397D7-6DFC-463E-B786-8C0C1C212948}" type="slidenum">
              <a:rPr lang="en-US" altLang="en-US">
                <a:solidFill>
                  <a:srgbClr val="045C75"/>
                </a:solidFill>
              </a:rPr>
              <a:pPr/>
              <a:t>4</a:t>
            </a:fld>
            <a:endParaRPr lang="en-US" altLang="en-US">
              <a:solidFill>
                <a:srgbClr val="045C75"/>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66"/>
            <a:ext cx="8229600" cy="1143000"/>
          </a:xfrm>
        </p:spPr>
        <p:txBody>
          <a:bodyPr>
            <a:normAutofit fontScale="90000"/>
          </a:bodyPr>
          <a:lstStyle/>
          <a:p>
            <a:pPr eaLnBrk="1" hangingPunct="1">
              <a:defRPr/>
            </a:pPr>
            <a:r>
              <a:rPr lang="en-US" dirty="0" smtClean="0"/>
              <a:t>Section </a:t>
            </a:r>
            <a:r>
              <a:rPr lang="en-US" dirty="0" smtClean="0"/>
              <a:t>Headings in ICRP 129</a:t>
            </a:r>
            <a:br>
              <a:rPr lang="en-US" dirty="0" smtClean="0"/>
            </a:br>
            <a:r>
              <a:rPr lang="en-US" sz="2200" dirty="0" smtClean="0"/>
              <a:t>This presentation only covers Main Points and Recommendations</a:t>
            </a:r>
            <a:endParaRPr lang="en-US" dirty="0"/>
          </a:p>
        </p:txBody>
      </p:sp>
      <p:sp>
        <p:nvSpPr>
          <p:cNvPr id="10243" name="Content Placeholder 2"/>
          <p:cNvSpPr>
            <a:spLocks noGrp="1"/>
          </p:cNvSpPr>
          <p:nvPr>
            <p:ph idx="1"/>
          </p:nvPr>
        </p:nvSpPr>
        <p:spPr/>
        <p:txBody>
          <a:bodyPr/>
          <a:lstStyle/>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Introduction</a:t>
            </a:r>
            <a:endParaRPr lang="de-DE" altLang="de-DE" sz="2400" dirty="0" smtClean="0">
              <a:ea typeface="ＭＳ Ｐゴシック" pitchFamily="34" charset="-128"/>
            </a:endParaRP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CBCT Technology</a:t>
            </a:r>
            <a:endParaRPr lang="de-DE" altLang="de-DE" sz="2400" dirty="0" smtClean="0">
              <a:ea typeface="ＭＳ Ｐゴシック" pitchFamily="34" charset="-128"/>
            </a:endParaRP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The Biological Effects of Radiation</a:t>
            </a:r>
            <a:endParaRPr lang="de-DE" altLang="de-DE" sz="2400" dirty="0" smtClean="0">
              <a:ea typeface="ＭＳ Ｐゴシック" pitchFamily="34" charset="-128"/>
            </a:endParaRP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Principles of Radiological Protection for Patients and Workers </a:t>
            </a: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Assessing Patient Doses in CBCT</a:t>
            </a:r>
          </a:p>
          <a:p>
            <a:pPr marL="514350" indent="-514350" eaLnBrk="1" hangingPunct="1">
              <a:lnSpc>
                <a:spcPct val="80000"/>
              </a:lnSpc>
              <a:buFont typeface="Arial" pitchFamily="34" charset="0"/>
              <a:buAutoNum type="arabicPeriod"/>
            </a:pPr>
            <a:r>
              <a:rPr lang="en-US" altLang="de-DE" sz="2400" dirty="0" err="1" smtClean="0">
                <a:ea typeface="ＭＳ Ｐゴシック" pitchFamily="34" charset="-128"/>
              </a:rPr>
              <a:t>Optimisation</a:t>
            </a:r>
            <a:r>
              <a:rPr lang="en-US" altLang="de-DE" sz="2400" dirty="0" smtClean="0">
                <a:ea typeface="ＭＳ Ｐゴシック" pitchFamily="34" charset="-128"/>
              </a:rPr>
              <a:t> of Protection of Patients and Workers in CBCT</a:t>
            </a: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Radiation Dose Management in Specific Applications of CBCT</a:t>
            </a:r>
            <a:endParaRPr lang="de-DE" altLang="de-DE" sz="2400" dirty="0" smtClean="0">
              <a:ea typeface="ＭＳ Ｐゴシック" pitchFamily="34" charset="-128"/>
            </a:endParaRP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Training Considerations for CBCT</a:t>
            </a: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Quality Assurance </a:t>
            </a:r>
            <a:r>
              <a:rPr lang="en-US" altLang="de-DE" sz="2400" dirty="0" err="1" smtClean="0">
                <a:ea typeface="ＭＳ Ｐゴシック" pitchFamily="34" charset="-128"/>
              </a:rPr>
              <a:t>Programmes</a:t>
            </a:r>
            <a:endParaRPr lang="de-DE" altLang="de-DE" sz="2400" dirty="0" smtClean="0">
              <a:ea typeface="ＭＳ Ｐゴシック" pitchFamily="34" charset="-128"/>
            </a:endParaRPr>
          </a:p>
          <a:p>
            <a:pPr marL="514350" indent="-514350" eaLnBrk="1" hangingPunct="1">
              <a:lnSpc>
                <a:spcPct val="80000"/>
              </a:lnSpc>
              <a:buFont typeface="Arial" pitchFamily="34" charset="0"/>
              <a:buAutoNum type="arabicPeriod"/>
            </a:pPr>
            <a:r>
              <a:rPr lang="en-US" altLang="de-DE" sz="2400" dirty="0" smtClean="0">
                <a:ea typeface="ＭＳ Ｐゴシック" pitchFamily="34" charset="-128"/>
              </a:rPr>
              <a:t>Recommendations</a:t>
            </a:r>
            <a:endParaRPr lang="de-DE" altLang="de-DE" sz="2400" dirty="0" smtClean="0">
              <a:ea typeface="ＭＳ Ｐゴシック" pitchFamily="34" charset="-128"/>
            </a:endParaRPr>
          </a:p>
          <a:p>
            <a:pPr marL="514350" indent="-514350" eaLnBrk="1" hangingPunct="1">
              <a:lnSpc>
                <a:spcPct val="80000"/>
              </a:lnSpc>
            </a:pPr>
            <a:endParaRPr lang="en-US" altLang="de-DE" sz="2400" dirty="0" smtClean="0">
              <a:ea typeface="ＭＳ Ｐゴシック" pitchFamily="34" charset="-128"/>
            </a:endParaRPr>
          </a:p>
        </p:txBody>
      </p:sp>
      <p:sp>
        <p:nvSpPr>
          <p:cNvPr id="1024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0A5C6158-9B2D-4538-942B-C8F8A30744CD}" type="slidenum">
              <a:rPr lang="en-US" altLang="en-US" sz="1200">
                <a:solidFill>
                  <a:srgbClr val="045C75"/>
                </a:solidFill>
              </a:rPr>
              <a:pPr>
                <a:spcBef>
                  <a:spcPct val="0"/>
                </a:spcBef>
                <a:buClrTx/>
                <a:buSzTx/>
                <a:buFontTx/>
                <a:buNone/>
              </a:pPr>
              <a:t>5</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Motivation for this Publication</a:t>
            </a:r>
            <a:endParaRPr lang="en-US" dirty="0"/>
          </a:p>
        </p:txBody>
      </p:sp>
      <p:sp>
        <p:nvSpPr>
          <p:cNvPr id="11267" name="Content Placeholder 2"/>
          <p:cNvSpPr>
            <a:spLocks noGrp="1"/>
          </p:cNvSpPr>
          <p:nvPr>
            <p:ph idx="1"/>
          </p:nvPr>
        </p:nvSpPr>
        <p:spPr/>
        <p:txBody>
          <a:bodyPr/>
          <a:lstStyle/>
          <a:p>
            <a:pPr eaLnBrk="1" hangingPunct="1"/>
            <a:r>
              <a:rPr lang="en-GB" altLang="en-US" sz="2400" b="1" dirty="0" smtClean="0">
                <a:ea typeface="ＭＳ Ｐゴシック" pitchFamily="34" charset="-128"/>
              </a:rPr>
              <a:t>CBCT extends the use of CT to areas that were not typically associated with CT imaging in the past, e.g. surgery, dental and otolaryngology (ear-nose-throat, ENT) imaging, angiography suites, radiotherapy treatment vaults, and orthopaedic imaging.</a:t>
            </a:r>
            <a:r>
              <a:rPr lang="en-US" altLang="en-US" sz="2400" dirty="0" smtClean="0">
                <a:ea typeface="ＭＳ Ｐゴシック" pitchFamily="34" charset="-128"/>
              </a:rPr>
              <a:t> </a:t>
            </a:r>
          </a:p>
          <a:p>
            <a:pPr eaLnBrk="1" hangingPunct="1"/>
            <a:r>
              <a:rPr lang="en-GB" altLang="de-DE" sz="2400" b="1" dirty="0" smtClean="0">
                <a:ea typeface="ＭＳ Ｐゴシック" pitchFamily="34" charset="-128"/>
              </a:rPr>
              <a:t>The associated radiological protection issues are substantially different from those of conventional CT. </a:t>
            </a:r>
          </a:p>
          <a:p>
            <a:pPr eaLnBrk="1" hangingPunct="1"/>
            <a:r>
              <a:rPr lang="en-GB" altLang="de-DE" sz="2400" b="1" dirty="0" smtClean="0">
                <a:ea typeface="ＭＳ Ｐゴシック" pitchFamily="34" charset="-128"/>
              </a:rPr>
              <a:t>The perception that CBCT involves lower doses was only true in initial applications. CBCT is now used widely by specialists who have little or no training in radiological protection.</a:t>
            </a:r>
            <a:r>
              <a:rPr lang="en-US" altLang="de-DE" sz="2400" b="1" dirty="0" smtClean="0">
                <a:ea typeface="ＭＳ Ｐゴシック" pitchFamily="34" charset="-128"/>
              </a:rPr>
              <a:t> </a:t>
            </a:r>
            <a:endParaRPr lang="en-US" altLang="en-US" sz="2400" b="1" dirty="0" smtClean="0">
              <a:ea typeface="ＭＳ Ｐゴシック" pitchFamily="34" charset="-128"/>
            </a:endParaRPr>
          </a:p>
        </p:txBody>
      </p:sp>
      <p:sp>
        <p:nvSpPr>
          <p:cNvPr id="1126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D8CC5FFC-F071-4A6B-8461-43F807933E96}" type="slidenum">
              <a:rPr lang="en-US" altLang="en-US" sz="1200">
                <a:solidFill>
                  <a:srgbClr val="045C75"/>
                </a:solidFill>
              </a:rPr>
              <a:pPr>
                <a:spcBef>
                  <a:spcPct val="0"/>
                </a:spcBef>
                <a:buClrTx/>
                <a:buSzTx/>
                <a:buFontTx/>
                <a:buNone/>
              </a:pPr>
              <a:t>6</a:t>
            </a:fld>
            <a:endParaRPr lang="en-US" altLang="en-US" sz="1200">
              <a:solidFill>
                <a:srgbClr val="045C75"/>
              </a:solidFill>
            </a:endParaRPr>
          </a:p>
        </p:txBody>
      </p:sp>
      <p:sp>
        <p:nvSpPr>
          <p:cNvPr id="3" name="TextBox 2"/>
          <p:cNvSpPr txBox="1"/>
          <p:nvPr/>
        </p:nvSpPr>
        <p:spPr>
          <a:xfrm>
            <a:off x="4953000" y="6537325"/>
            <a:ext cx="2438400" cy="320675"/>
          </a:xfrm>
          <a:prstGeom prst="rect">
            <a:avLst/>
          </a:prstGeom>
        </p:spPr>
        <p:txBody>
          <a:bodyPr vert="horz" wrap="none" lIns="0" rIns="18288" rtlCol="0">
            <a:normAutofit lnSpcReduction="10000"/>
          </a:bodyPr>
          <a:lstStyle/>
          <a:p>
            <a:pPr marL="0" marR="45720" indent="0" defTabSz="914400" rtl="0" eaLnBrk="1" fontAlgn="auto" latinLnBrk="0" hangingPunct="1">
              <a:lnSpc>
                <a:spcPct val="100000"/>
              </a:lnSpc>
              <a:spcBef>
                <a:spcPct val="20000"/>
              </a:spcBef>
              <a:spcAft>
                <a:spcPts val="0"/>
              </a:spcAft>
              <a:buClr>
                <a:schemeClr val="accent3"/>
              </a:buClr>
              <a:buSzPct val="95000"/>
              <a:buFont typeface="Wingdings 2"/>
              <a:buNone/>
              <a:tabLst/>
            </a:pPr>
            <a:r>
              <a:rPr kumimoji="0" lang="en-US" sz="1600" b="1" i="0" u="none" strike="noStrike" kern="1200" cap="none" spc="0" normalizeH="0" baseline="0" noProof="0" dirty="0" smtClean="0">
                <a:ln>
                  <a:noFill/>
                </a:ln>
                <a:solidFill>
                  <a:schemeClr val="tx1"/>
                </a:solidFill>
                <a:effectLst/>
                <a:uLnTx/>
                <a:uFillTx/>
                <a:latin typeface="+mn-lt"/>
                <a:ea typeface="+mn-ea"/>
                <a:cs typeface="+mn-cs"/>
              </a:rPr>
              <a:t>ICRP </a:t>
            </a:r>
            <a:r>
              <a:rPr kumimoji="0" lang="en-US" sz="1600" b="1" i="0" u="none" strike="noStrike" kern="1200" cap="none" spc="0" normalizeH="0" baseline="0" noProof="0" smtClean="0">
                <a:ln>
                  <a:noFill/>
                </a:ln>
                <a:solidFill>
                  <a:schemeClr val="tx1"/>
                </a:solidFill>
                <a:effectLst/>
                <a:uLnTx/>
                <a:uFillTx/>
                <a:latin typeface="+mn-lt"/>
                <a:ea typeface="+mn-ea"/>
                <a:cs typeface="+mn-cs"/>
              </a:rPr>
              <a:t>P129 p.13 and p 9</a:t>
            </a:r>
            <a:endParaRPr kumimoji="0" lang="en-US" sz="16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Main Points </a:t>
            </a:r>
            <a:r>
              <a:rPr lang="en-US" dirty="0" smtClean="0"/>
              <a:t>1 </a:t>
            </a:r>
            <a:br>
              <a:rPr lang="en-US" dirty="0" smtClean="0"/>
            </a:br>
            <a:r>
              <a:rPr lang="en-US" sz="4000" dirty="0" smtClean="0"/>
              <a:t>(p13 ICRP 129)</a:t>
            </a:r>
            <a:endParaRPr lang="en-US" dirty="0"/>
          </a:p>
        </p:txBody>
      </p:sp>
      <p:sp>
        <p:nvSpPr>
          <p:cNvPr id="13315" name="Content Placeholder 2"/>
          <p:cNvSpPr>
            <a:spLocks noGrp="1"/>
          </p:cNvSpPr>
          <p:nvPr>
            <p:ph idx="1"/>
          </p:nvPr>
        </p:nvSpPr>
        <p:spPr/>
        <p:txBody>
          <a:bodyPr/>
          <a:lstStyle/>
          <a:p>
            <a:r>
              <a:rPr lang="en-GB" altLang="en-US" b="1" dirty="0" smtClean="0">
                <a:ea typeface="ＭＳ Ｐゴシック" pitchFamily="34" charset="-128"/>
              </a:rPr>
              <a:t>The manufacturers of CBCT scanners have invested considerable effort into meeting the electrical and mechanical safety requirements of the users. Similar diligence is needed for issues related to radiation dose and radiological protection. </a:t>
            </a:r>
            <a:endParaRPr lang="en-GB" altLang="en-US" b="1" dirty="0" smtClean="0">
              <a:ea typeface="ＭＳ Ｐゴシック" pitchFamily="34" charset="-128"/>
            </a:endParaRPr>
          </a:p>
          <a:p>
            <a:r>
              <a:rPr lang="en-GB" altLang="en-US" b="1" dirty="0" smtClean="0">
                <a:ea typeface="ＭＳ Ｐゴシック" pitchFamily="34" charset="-128"/>
              </a:rPr>
              <a:t>This </a:t>
            </a:r>
            <a:r>
              <a:rPr lang="en-GB" altLang="en-US" b="1" dirty="0" smtClean="0">
                <a:ea typeface="ＭＳ Ｐゴシック" pitchFamily="34" charset="-128"/>
              </a:rPr>
              <a:t>document provides a basis to develop informed decisions and to direct the usage of CBCT for optimising the trade-off between clinical benefit and radiation risk. </a:t>
            </a:r>
            <a:endParaRPr lang="en-US" altLang="en-US" dirty="0" smtClean="0">
              <a:ea typeface="ＭＳ Ｐゴシック" pitchFamily="34" charset="-128"/>
            </a:endParaRPr>
          </a:p>
        </p:txBody>
      </p:sp>
      <p:sp>
        <p:nvSpPr>
          <p:cNvPr id="13316"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512C30F7-9673-40F1-B6E3-4AD590E6D9C9}" type="slidenum">
              <a:rPr lang="en-US" altLang="en-US" sz="1200">
                <a:solidFill>
                  <a:srgbClr val="045C75"/>
                </a:solidFill>
              </a:rPr>
              <a:pPr>
                <a:spcBef>
                  <a:spcPct val="0"/>
                </a:spcBef>
                <a:buClrTx/>
                <a:buSzTx/>
                <a:buFontTx/>
                <a:buNone/>
              </a:pPr>
              <a:t>7</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Main Points </a:t>
            </a:r>
            <a:r>
              <a:rPr lang="en-US" dirty="0" smtClean="0"/>
              <a:t>2</a:t>
            </a:r>
            <a:br>
              <a:rPr lang="en-US" dirty="0" smtClean="0"/>
            </a:br>
            <a:r>
              <a:rPr lang="en-US" sz="3100" dirty="0" smtClean="0"/>
              <a:t>(p 13, ICRP P129)</a:t>
            </a:r>
            <a:endParaRPr lang="en-US" dirty="0"/>
          </a:p>
        </p:txBody>
      </p:sp>
      <p:sp>
        <p:nvSpPr>
          <p:cNvPr id="14339" name="Content Placeholder 2"/>
          <p:cNvSpPr>
            <a:spLocks noGrp="1"/>
          </p:cNvSpPr>
          <p:nvPr>
            <p:ph idx="1"/>
          </p:nvPr>
        </p:nvSpPr>
        <p:spPr/>
        <p:txBody>
          <a:bodyPr/>
          <a:lstStyle/>
          <a:p>
            <a:r>
              <a:rPr lang="en-US" altLang="en-US" sz="2400" b="1" dirty="0" smtClean="0">
                <a:ea typeface="ＭＳ Ｐゴシック" pitchFamily="34" charset="-128"/>
              </a:rPr>
              <a:t>The ICRP </a:t>
            </a:r>
            <a:r>
              <a:rPr lang="en-GB" altLang="en-US" sz="2400" b="1" dirty="0" smtClean="0">
                <a:ea typeface="ＭＳ Ｐゴシック" pitchFamily="34" charset="-128"/>
              </a:rPr>
              <a:t>emphasises that protection should be optimised not only for whole-body exposures, but also for exposures to specific tissues, especially those of the lens of the eye, thyroid, breast, heart, and cerebrovascular system.</a:t>
            </a:r>
            <a:endParaRPr lang="en-US" altLang="en-US" sz="2400" dirty="0" smtClean="0">
              <a:ea typeface="ＭＳ Ｐゴシック" pitchFamily="34" charset="-128"/>
            </a:endParaRPr>
          </a:p>
          <a:p>
            <a:r>
              <a:rPr lang="en-GB" altLang="en-US" sz="2400" b="1" dirty="0" smtClean="0">
                <a:ea typeface="ＭＳ Ｐゴシック" pitchFamily="34" charset="-128"/>
              </a:rPr>
              <a:t>Equipment used for both fluoroscopy and CBCT should provide aggregate dose indices for individual patients during the entire procedure through electronic display on the operator console and a radiation dose structured report (RDSR file).</a:t>
            </a:r>
            <a:endParaRPr lang="en-US" altLang="en-US" sz="2400" dirty="0" smtClean="0">
              <a:ea typeface="ＭＳ Ｐゴシック" pitchFamily="34" charset="-128"/>
            </a:endParaRPr>
          </a:p>
        </p:txBody>
      </p:sp>
      <p:sp>
        <p:nvSpPr>
          <p:cNvPr id="14340"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1A3EA2A6-02E0-42EC-82B9-446C7FBFB088}" type="slidenum">
              <a:rPr lang="en-US" altLang="en-US" sz="1200">
                <a:solidFill>
                  <a:srgbClr val="045C75"/>
                </a:solidFill>
              </a:rPr>
              <a:pPr>
                <a:spcBef>
                  <a:spcPct val="0"/>
                </a:spcBef>
                <a:buClrTx/>
                <a:buSzTx/>
                <a:buFontTx/>
                <a:buNone/>
              </a:pPr>
              <a:t>8</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US" dirty="0" smtClean="0"/>
              <a:t>Main Points </a:t>
            </a:r>
            <a:r>
              <a:rPr lang="en-US" dirty="0" smtClean="0"/>
              <a:t>3</a:t>
            </a:r>
            <a:br>
              <a:rPr lang="en-US" dirty="0" smtClean="0"/>
            </a:br>
            <a:r>
              <a:rPr lang="en-US" sz="3100" dirty="0" smtClean="0"/>
              <a:t>(p 13, ICRP P129)</a:t>
            </a:r>
            <a:endParaRPr lang="en-US" dirty="0"/>
          </a:p>
        </p:txBody>
      </p:sp>
      <p:sp>
        <p:nvSpPr>
          <p:cNvPr id="15363" name="Content Placeholder 2"/>
          <p:cNvSpPr>
            <a:spLocks noGrp="1"/>
          </p:cNvSpPr>
          <p:nvPr>
            <p:ph idx="1"/>
          </p:nvPr>
        </p:nvSpPr>
        <p:spPr/>
        <p:txBody>
          <a:bodyPr/>
          <a:lstStyle/>
          <a:p>
            <a:r>
              <a:rPr lang="en-GB" altLang="de-DE" sz="2200" b="1" dirty="0" smtClean="0">
                <a:ea typeface="ＭＳ Ｐゴシック" pitchFamily="34" charset="-128"/>
              </a:rPr>
              <a:t>Optimisation of both patient and worker doses, particularly when the worker has to be near the modality, is important wherein monitoring of doses become an essential tool. Recording, reporting and tracking of radiation dose for an individual patient should be made possible in a consistent manner across vendors. </a:t>
            </a:r>
            <a:endParaRPr lang="en-US" altLang="de-DE" sz="2200" dirty="0" smtClean="0">
              <a:ea typeface="ＭＳ Ｐゴシック" pitchFamily="34" charset="-128"/>
            </a:endParaRPr>
          </a:p>
          <a:p>
            <a:r>
              <a:rPr lang="en-GB" altLang="de-DE" sz="2200" b="1" dirty="0" smtClean="0">
                <a:ea typeface="ＭＳ Ｐゴシック" pitchFamily="34" charset="-128"/>
              </a:rPr>
              <a:t>Low dose protocols may be sufficient for diagnostic procedures focused on high-contrast structures, such as lung, bones, dental and maxillofacial scans, ENT scans (paranasal sinuses, skull, temporal bone), interventional material, and contrast-enhanced vessels (angiographic interventions).</a:t>
            </a:r>
            <a:endParaRPr lang="en-US" altLang="de-DE" sz="2200" dirty="0" smtClean="0">
              <a:ea typeface="ＭＳ Ｐゴシック" pitchFamily="34" charset="-128"/>
            </a:endParaRPr>
          </a:p>
        </p:txBody>
      </p:sp>
      <p:sp>
        <p:nvSpPr>
          <p:cNvPr id="1536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rgbClr val="083763"/>
              </a:buClr>
              <a:buSzPct val="95000"/>
              <a:buFont typeface="Wingdings 2" pitchFamily="18" charset="2"/>
              <a:buChar char=""/>
              <a:defRPr sz="2600">
                <a:solidFill>
                  <a:schemeClr val="tx1"/>
                </a:solidFill>
                <a:latin typeface="Arial" pitchFamily="34" charset="0"/>
                <a:ea typeface="ＭＳ Ｐゴシック" pitchFamily="34" charset="-128"/>
                <a:cs typeface="Arial" pitchFamily="34" charset="0"/>
              </a:defRPr>
            </a:lvl1pPr>
            <a:lvl2pPr marL="742950" indent="-285750">
              <a:spcBef>
                <a:spcPct val="20000"/>
              </a:spcBef>
              <a:buClr>
                <a:srgbClr val="083763"/>
              </a:buClr>
              <a:buSzPct val="85000"/>
              <a:buFont typeface="Wingdings 2" pitchFamily="18" charset="2"/>
              <a:buChar char=""/>
              <a:defRPr sz="2400">
                <a:solidFill>
                  <a:schemeClr val="tx1"/>
                </a:solidFill>
                <a:latin typeface="Arial" pitchFamily="34" charset="0"/>
                <a:ea typeface="Arial" pitchFamily="34" charset="0"/>
                <a:cs typeface="Arial" pitchFamily="34" charset="0"/>
              </a:defRPr>
            </a:lvl2pPr>
            <a:lvl3pPr marL="1143000" indent="-228600">
              <a:spcBef>
                <a:spcPct val="20000"/>
              </a:spcBef>
              <a:buClr>
                <a:srgbClr val="083763"/>
              </a:buClr>
              <a:buSzPct val="70000"/>
              <a:buFont typeface="Wingdings 2" pitchFamily="18" charset="2"/>
              <a:buChar char=""/>
              <a:defRPr sz="2100">
                <a:solidFill>
                  <a:schemeClr val="tx1"/>
                </a:solidFill>
                <a:latin typeface="Arial" pitchFamily="34" charset="0"/>
                <a:ea typeface="Arial" pitchFamily="34" charset="0"/>
                <a:cs typeface="Arial" pitchFamily="34" charset="0"/>
              </a:defRPr>
            </a:lvl3pPr>
            <a:lvl4pPr marL="16002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4pPr>
            <a:lvl5pPr marL="2057400" indent="-228600">
              <a:spcBef>
                <a:spcPct val="20000"/>
              </a:spcBef>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5pPr>
            <a:lvl6pPr marL="25146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6pPr>
            <a:lvl7pPr marL="29718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7pPr>
            <a:lvl8pPr marL="34290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8pPr>
            <a:lvl9pPr marL="3886200" indent="-228600" eaLnBrk="0" fontAlgn="base" hangingPunct="0">
              <a:spcBef>
                <a:spcPct val="20000"/>
              </a:spcBef>
              <a:spcAft>
                <a:spcPct val="0"/>
              </a:spcAft>
              <a:buClr>
                <a:srgbClr val="083763"/>
              </a:buClr>
              <a:buSzPct val="65000"/>
              <a:buFont typeface="Wingdings 2" pitchFamily="18" charset="2"/>
              <a:buChar char=""/>
              <a:defRPr sz="2000">
                <a:solidFill>
                  <a:schemeClr val="tx1"/>
                </a:solidFill>
                <a:latin typeface="Arial" pitchFamily="34" charset="0"/>
                <a:ea typeface="Arial" pitchFamily="34" charset="0"/>
                <a:cs typeface="Arial" pitchFamily="34" charset="0"/>
              </a:defRPr>
            </a:lvl9pPr>
          </a:lstStyle>
          <a:p>
            <a:pPr>
              <a:spcBef>
                <a:spcPct val="0"/>
              </a:spcBef>
              <a:buClrTx/>
              <a:buSzTx/>
              <a:buFontTx/>
              <a:buNone/>
            </a:pPr>
            <a:fld id="{6E79FA14-3A87-411F-BF05-6E18DF153852}" type="slidenum">
              <a:rPr lang="en-US" altLang="en-US" sz="1200">
                <a:solidFill>
                  <a:srgbClr val="045C75"/>
                </a:solidFill>
              </a:rPr>
              <a:pPr>
                <a:spcBef>
                  <a:spcPct val="0"/>
                </a:spcBef>
                <a:buClrTx/>
                <a:buSzTx/>
                <a:buFontTx/>
                <a:buNone/>
              </a:pPr>
              <a:t>9</a:t>
            </a:fld>
            <a:endParaRPr lang="en-US" altLang="en-US" sz="1200">
              <a:solidFill>
                <a:srgbClr val="045C75"/>
              </a:solidFill>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txDef>
      <a:spPr/>
      <a:bodyPr vert="horz" lIns="0" rIns="18288">
        <a:normAutofit/>
      </a:bodyPr>
      <a:lstStyle>
        <a:defPPr marL="0" marR="45720" indent="0" algn="r" defTabSz="914400" rtl="0" eaLnBrk="1" fontAlgn="auto" latinLnBrk="0" hangingPunct="1">
          <a:lnSpc>
            <a:spcPct val="100000"/>
          </a:lnSpc>
          <a:spcBef>
            <a:spcPct val="20000"/>
          </a:spcBef>
          <a:spcAft>
            <a:spcPts val="0"/>
          </a:spcAft>
          <a:buClr>
            <a:schemeClr val="accent3"/>
          </a:buClr>
          <a:buSzPct val="95000"/>
          <a:buFont typeface="Wingdings 2"/>
          <a:buNone/>
          <a:tabLst/>
          <a:defRPr kumimoji="0" sz="1600" b="0" i="0" u="none" strike="noStrike" kern="1200" cap="none" spc="0" normalizeH="0" baseline="0" noProof="0" dirty="0" smtClean="0">
            <a:ln>
              <a:noFill/>
            </a:ln>
            <a:solidFill>
              <a:schemeClr val="tx1"/>
            </a:solidFill>
            <a:effectLst/>
            <a:uLnTx/>
            <a:uFillTx/>
            <a:latin typeface="+mn-lt"/>
            <a:ea typeface="+mn-ea"/>
            <a:cs typeface="+mn-cs"/>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289</TotalTime>
  <Words>1531</Words>
  <Application>Microsoft Macintosh PowerPoint</Application>
  <PresentationFormat>On-screen Show (4:3)</PresentationFormat>
  <Paragraphs>98</Paragraphs>
  <Slides>24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Calibri</vt:lpstr>
      <vt:lpstr>ＭＳ Ｐゴシック</vt:lpstr>
      <vt:lpstr>Wingdings 2</vt:lpstr>
      <vt:lpstr>Arial</vt:lpstr>
      <vt:lpstr>Flow</vt:lpstr>
      <vt:lpstr>Radiological Protection in Cone Beam Computed Tomography (CBCT)</vt:lpstr>
      <vt:lpstr>PowerPoint Presentation</vt:lpstr>
      <vt:lpstr>PowerPoint Presentation</vt:lpstr>
      <vt:lpstr>Disclosure </vt:lpstr>
      <vt:lpstr>Section Headings in ICRP 129 This presentation only covers Main Points and Recommendations</vt:lpstr>
      <vt:lpstr>Motivation for this Publication</vt:lpstr>
      <vt:lpstr>Main Points 1  (p13 ICRP 129)</vt:lpstr>
      <vt:lpstr>Main Points 2 (p 13, ICRP P129)</vt:lpstr>
      <vt:lpstr>Main Points 3 (p 13, ICRP P129)</vt:lpstr>
      <vt:lpstr>Main Points 4 (p 13, ICRP P139)</vt:lpstr>
      <vt:lpstr>Main Points 5 (p 13, ICRP P129)</vt:lpstr>
      <vt:lpstr>Main Points 6 (p 13, 14 ICRP P129)</vt:lpstr>
      <vt:lpstr>Main Points 7 (p14, ICRP P129)</vt:lpstr>
      <vt:lpstr>Main Points 8 (p 14, ICRP P129)</vt:lpstr>
      <vt:lpstr>Main Points 9 (p.14, ICRP P129)</vt:lpstr>
      <vt:lpstr>Main Points 10 (p.14, ICRP P129)</vt:lpstr>
      <vt:lpstr>Recommendations 1 (p.101, ICRP P129)</vt:lpstr>
      <vt:lpstr>Recommendations 2-3 (p.101, ICRP P129)</vt:lpstr>
      <vt:lpstr>Recommendations 4-5 (p.101, ICRP P129)</vt:lpstr>
      <vt:lpstr>Recommendations 6-7 (p.101, ICRP P129)</vt:lpstr>
      <vt:lpstr>Recommendations 8-9 (p.101, ICRP P129)</vt:lpstr>
      <vt:lpstr>Recommendations 10 (p.101, ICRP P129)</vt:lpstr>
      <vt:lpstr>Publication to be cited as</vt:lpstr>
      <vt:lpstr>PowerPoint Presentation</vt:lpstr>
    </vt:vector>
  </TitlesOfParts>
  <LinksUpToDate>false</LinksUpToDate>
  <SharedDoc>false</SharedDoc>
  <HyperlinksChanged>false</HyperlinksChanged>
  <AppVersion>15.0024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Chris</dc:creator>
  <cp:lastModifiedBy>Microsoft Office User</cp:lastModifiedBy>
  <cp:revision>221</cp:revision>
  <dcterms:created xsi:type="dcterms:W3CDTF">2006-08-16T00:00:00Z</dcterms:created>
  <dcterms:modified xsi:type="dcterms:W3CDTF">2016-08-22T21:14:20Z</dcterms:modified>
</cp:coreProperties>
</file>