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6" r:id="rId1"/>
  </p:sldMasterIdLst>
  <p:notesMasterIdLst>
    <p:notesMasterId r:id="rId26"/>
  </p:notesMasterIdLst>
  <p:handoutMasterIdLst>
    <p:handoutMasterId r:id="rId27"/>
  </p:handoutMasterIdLst>
  <p:sldIdLst>
    <p:sldId id="374" r:id="rId2"/>
    <p:sldId id="410" r:id="rId3"/>
    <p:sldId id="411" r:id="rId4"/>
    <p:sldId id="378" r:id="rId5"/>
    <p:sldId id="409" r:id="rId6"/>
    <p:sldId id="413" r:id="rId7"/>
    <p:sldId id="384" r:id="rId8"/>
    <p:sldId id="385" r:id="rId9"/>
    <p:sldId id="386" r:id="rId10"/>
    <p:sldId id="387" r:id="rId11"/>
    <p:sldId id="388" r:id="rId12"/>
    <p:sldId id="397" r:id="rId13"/>
    <p:sldId id="398" r:id="rId14"/>
    <p:sldId id="399" r:id="rId15"/>
    <p:sldId id="425" r:id="rId16"/>
    <p:sldId id="400" r:id="rId17"/>
    <p:sldId id="401" r:id="rId18"/>
    <p:sldId id="424" r:id="rId19"/>
    <p:sldId id="421" r:id="rId20"/>
    <p:sldId id="418" r:id="rId21"/>
    <p:sldId id="419" r:id="rId22"/>
    <p:sldId id="420" r:id="rId23"/>
    <p:sldId id="396" r:id="rId24"/>
    <p:sldId id="363" r:id="rId25"/>
  </p:sldIdLst>
  <p:sldSz cx="9144000" cy="6858000" type="screen4x3"/>
  <p:notesSz cx="10018713" cy="6888163"/>
  <p:defaultTextStyle>
    <a:defPPr>
      <a:defRPr lang="en-US"/>
    </a:defPPr>
    <a:lvl1pPr algn="l" rtl="0" eaLnBrk="0" fontAlgn="base" hangingPunct="0">
      <a:spcBef>
        <a:spcPct val="0"/>
      </a:spcBef>
      <a:spcAft>
        <a:spcPct val="0"/>
      </a:spcAft>
      <a:defRPr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ern="1200">
        <a:solidFill>
          <a:schemeClr val="tx1"/>
        </a:solidFill>
        <a:latin typeface="Arial" pitchFamily="34" charset="0"/>
        <a:ea typeface="ＭＳ Ｐゴシック" pitchFamily="50" charset="-128"/>
        <a:cs typeface="+mn-cs"/>
      </a:defRPr>
    </a:lvl5pPr>
    <a:lvl6pPr marL="2286000" algn="l" defTabSz="914400" rtl="0" eaLnBrk="1" latinLnBrk="0" hangingPunct="1">
      <a:defRPr kern="1200">
        <a:solidFill>
          <a:schemeClr val="tx1"/>
        </a:solidFill>
        <a:latin typeface="Arial" pitchFamily="34" charset="0"/>
        <a:ea typeface="ＭＳ Ｐゴシック" pitchFamily="50" charset="-128"/>
        <a:cs typeface="+mn-cs"/>
      </a:defRPr>
    </a:lvl6pPr>
    <a:lvl7pPr marL="2743200" algn="l" defTabSz="914400" rtl="0" eaLnBrk="1" latinLnBrk="0" hangingPunct="1">
      <a:defRPr kern="1200">
        <a:solidFill>
          <a:schemeClr val="tx1"/>
        </a:solidFill>
        <a:latin typeface="Arial" pitchFamily="34" charset="0"/>
        <a:ea typeface="ＭＳ Ｐゴシック" pitchFamily="50" charset="-128"/>
        <a:cs typeface="+mn-cs"/>
      </a:defRPr>
    </a:lvl7pPr>
    <a:lvl8pPr marL="3200400" algn="l" defTabSz="914400" rtl="0" eaLnBrk="1" latinLnBrk="0" hangingPunct="1">
      <a:defRPr kern="1200">
        <a:solidFill>
          <a:schemeClr val="tx1"/>
        </a:solidFill>
        <a:latin typeface="Arial" pitchFamily="34" charset="0"/>
        <a:ea typeface="ＭＳ Ｐゴシック" pitchFamily="50" charset="-128"/>
        <a:cs typeface="+mn-cs"/>
      </a:defRPr>
    </a:lvl8pPr>
    <a:lvl9pPr marL="3657600" algn="l" defTabSz="914400" rtl="0" eaLnBrk="1" latinLnBrk="0" hangingPunct="1">
      <a:defRPr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6"/>
    <p:restoredTop sz="94400"/>
  </p:normalViewPr>
  <p:slideViewPr>
    <p:cSldViewPr>
      <p:cViewPr varScale="1">
        <p:scale>
          <a:sx n="95" d="100"/>
          <a:sy n="95" d="100"/>
        </p:scale>
        <p:origin x="-948"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41774" cy="343810"/>
          </a:xfrm>
          <a:prstGeom prst="rect">
            <a:avLst/>
          </a:prstGeom>
        </p:spPr>
        <p:txBody>
          <a:bodyPr vert="horz" lIns="96661" tIns="48331" rIns="96661" bIns="48331" rtlCol="0"/>
          <a:lstStyle>
            <a:lvl1pPr algn="l" eaLnBrk="1" fontAlgn="auto" hangingPunct="1">
              <a:spcBef>
                <a:spcPts val="0"/>
              </a:spcBef>
              <a:spcAft>
                <a:spcPts val="0"/>
              </a:spcAft>
              <a:defRPr sz="1300">
                <a:latin typeface="+mn-lt"/>
                <a:ea typeface="+mn-ea"/>
                <a:cs typeface="+mn-cs"/>
              </a:defRPr>
            </a:lvl1pPr>
          </a:lstStyle>
          <a:p>
            <a:pPr>
              <a:defRPr/>
            </a:pPr>
            <a:endParaRPr lang="en-CA"/>
          </a:p>
        </p:txBody>
      </p:sp>
      <p:sp>
        <p:nvSpPr>
          <p:cNvPr id="3" name="Date Placeholder 2"/>
          <p:cNvSpPr>
            <a:spLocks noGrp="1"/>
          </p:cNvSpPr>
          <p:nvPr>
            <p:ph type="dt" sz="quarter" idx="1"/>
          </p:nvPr>
        </p:nvSpPr>
        <p:spPr>
          <a:xfrm>
            <a:off x="5675283" y="1"/>
            <a:ext cx="4341774" cy="343810"/>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a:latin typeface="Calibri" charset="0"/>
                <a:ea typeface="ＭＳ Ｐゴシック" charset="-128"/>
              </a:defRPr>
            </a:lvl1pPr>
          </a:lstStyle>
          <a:p>
            <a:pPr>
              <a:defRPr/>
            </a:pPr>
            <a:fld id="{C717CBC6-82EC-43FF-83CF-5959E16B6AAE}" type="datetimeFigureOut">
              <a:rPr lang="en-US" altLang="en-US"/>
              <a:pPr>
                <a:defRPr/>
              </a:pPr>
              <a:t>9/27/2016</a:t>
            </a:fld>
            <a:endParaRPr lang="en-CA" altLang="en-US"/>
          </a:p>
        </p:txBody>
      </p:sp>
      <p:sp>
        <p:nvSpPr>
          <p:cNvPr id="4" name="Footer Placeholder 3"/>
          <p:cNvSpPr>
            <a:spLocks noGrp="1"/>
          </p:cNvSpPr>
          <p:nvPr>
            <p:ph type="ftr" sz="quarter" idx="2"/>
          </p:nvPr>
        </p:nvSpPr>
        <p:spPr>
          <a:xfrm>
            <a:off x="0" y="6542859"/>
            <a:ext cx="4341774" cy="343810"/>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ea typeface="+mn-ea"/>
                <a:cs typeface="+mn-cs"/>
              </a:defRPr>
            </a:lvl1pPr>
          </a:lstStyle>
          <a:p>
            <a:pPr>
              <a:defRPr/>
            </a:pPr>
            <a:endParaRPr lang="en-CA"/>
          </a:p>
        </p:txBody>
      </p:sp>
      <p:sp>
        <p:nvSpPr>
          <p:cNvPr id="5" name="Slide Number Placeholder 4"/>
          <p:cNvSpPr>
            <a:spLocks noGrp="1"/>
          </p:cNvSpPr>
          <p:nvPr>
            <p:ph type="sldNum" sz="quarter" idx="3"/>
          </p:nvPr>
        </p:nvSpPr>
        <p:spPr>
          <a:xfrm>
            <a:off x="5675283" y="6542859"/>
            <a:ext cx="4341774" cy="343810"/>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atin typeface="Calibri" pitchFamily="34" charset="0"/>
              </a:defRPr>
            </a:lvl1pPr>
          </a:lstStyle>
          <a:p>
            <a:fld id="{B19FBFE1-2359-419B-9ACD-149C6C4A1D57}" type="slidenum">
              <a:rPr lang="en-CA" altLang="en-US"/>
              <a:pPr/>
              <a:t>‹#›</a:t>
            </a:fld>
            <a:endParaRPr lang="en-CA" altLang="en-US"/>
          </a:p>
        </p:txBody>
      </p:sp>
    </p:spTree>
    <p:extLst>
      <p:ext uri="{BB962C8B-B14F-4D97-AF65-F5344CB8AC3E}">
        <p14:creationId xmlns:p14="http://schemas.microsoft.com/office/powerpoint/2010/main" val="26484292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41774" cy="343810"/>
          </a:xfrm>
          <a:prstGeom prst="rect">
            <a:avLst/>
          </a:prstGeom>
        </p:spPr>
        <p:txBody>
          <a:bodyPr vert="horz" lIns="96661" tIns="48331" rIns="96661" bIns="48331" rtlCol="0"/>
          <a:lstStyle>
            <a:lvl1pPr algn="l" eaLnBrk="1" fontAlgn="auto" hangingPunct="1">
              <a:spcBef>
                <a:spcPts val="0"/>
              </a:spcBef>
              <a:spcAft>
                <a:spcPts val="0"/>
              </a:spcAft>
              <a:defRPr sz="1300">
                <a:latin typeface="+mn-lt"/>
                <a:ea typeface="+mn-ea"/>
                <a:cs typeface="+mn-cs"/>
              </a:defRPr>
            </a:lvl1pPr>
          </a:lstStyle>
          <a:p>
            <a:pPr>
              <a:defRPr/>
            </a:pPr>
            <a:endParaRPr lang="en-CA"/>
          </a:p>
        </p:txBody>
      </p:sp>
      <p:sp>
        <p:nvSpPr>
          <p:cNvPr id="3" name="Date Placeholder 2"/>
          <p:cNvSpPr>
            <a:spLocks noGrp="1"/>
          </p:cNvSpPr>
          <p:nvPr>
            <p:ph type="dt" idx="1"/>
          </p:nvPr>
        </p:nvSpPr>
        <p:spPr>
          <a:xfrm>
            <a:off x="5675283" y="1"/>
            <a:ext cx="4341774" cy="343810"/>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a:latin typeface="Calibri" charset="0"/>
                <a:ea typeface="ＭＳ Ｐゴシック" charset="-128"/>
              </a:defRPr>
            </a:lvl1pPr>
          </a:lstStyle>
          <a:p>
            <a:pPr>
              <a:defRPr/>
            </a:pPr>
            <a:fld id="{AFEFA76E-1592-4AE9-92F4-4B002F9818C3}" type="datetimeFigureOut">
              <a:rPr lang="en-US" altLang="en-US"/>
              <a:pPr>
                <a:defRPr/>
              </a:pPr>
              <a:t>9/27/2016</a:t>
            </a:fld>
            <a:endParaRPr lang="en-CA" altLang="en-US"/>
          </a:p>
        </p:txBody>
      </p:sp>
      <p:sp>
        <p:nvSpPr>
          <p:cNvPr id="4" name="Slide Image Placeholder 3"/>
          <p:cNvSpPr>
            <a:spLocks noGrp="1" noRot="1" noChangeAspect="1"/>
          </p:cNvSpPr>
          <p:nvPr>
            <p:ph type="sldImg" idx="2"/>
          </p:nvPr>
        </p:nvSpPr>
        <p:spPr>
          <a:xfrm>
            <a:off x="3287713" y="517525"/>
            <a:ext cx="3443287" cy="2582863"/>
          </a:xfrm>
          <a:prstGeom prst="rect">
            <a:avLst/>
          </a:prstGeom>
          <a:noFill/>
          <a:ln w="12700">
            <a:solidFill>
              <a:prstClr val="black"/>
            </a:solidFill>
          </a:ln>
        </p:spPr>
        <p:txBody>
          <a:bodyPr vert="horz" lIns="96661" tIns="48331" rIns="96661" bIns="48331" rtlCol="0" anchor="ctr"/>
          <a:lstStyle/>
          <a:p>
            <a:pPr lvl="0"/>
            <a:endParaRPr lang="en-CA" noProof="0"/>
          </a:p>
        </p:txBody>
      </p:sp>
      <p:sp>
        <p:nvSpPr>
          <p:cNvPr id="5" name="Notes Placeholder 4"/>
          <p:cNvSpPr>
            <a:spLocks noGrp="1"/>
          </p:cNvSpPr>
          <p:nvPr>
            <p:ph type="body" sz="quarter" idx="3"/>
          </p:nvPr>
        </p:nvSpPr>
        <p:spPr>
          <a:xfrm>
            <a:off x="1002204" y="3272177"/>
            <a:ext cx="8014308" cy="3098776"/>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6542859"/>
            <a:ext cx="4341774" cy="343810"/>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ea typeface="+mn-ea"/>
                <a:cs typeface="+mn-cs"/>
              </a:defRPr>
            </a:lvl1pPr>
          </a:lstStyle>
          <a:p>
            <a:pPr>
              <a:defRPr/>
            </a:pPr>
            <a:endParaRPr lang="en-CA"/>
          </a:p>
        </p:txBody>
      </p:sp>
      <p:sp>
        <p:nvSpPr>
          <p:cNvPr id="7" name="Slide Number Placeholder 6"/>
          <p:cNvSpPr>
            <a:spLocks noGrp="1"/>
          </p:cNvSpPr>
          <p:nvPr>
            <p:ph type="sldNum" sz="quarter" idx="5"/>
          </p:nvPr>
        </p:nvSpPr>
        <p:spPr>
          <a:xfrm>
            <a:off x="5675283" y="6542859"/>
            <a:ext cx="4341774" cy="343810"/>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atin typeface="Calibri" pitchFamily="34" charset="0"/>
              </a:defRPr>
            </a:lvl1pPr>
          </a:lstStyle>
          <a:p>
            <a:fld id="{569C978B-ABD4-4971-BE23-E6A1B4A0A8AD}" type="slidenum">
              <a:rPr lang="en-CA" altLang="en-US"/>
              <a:pPr/>
              <a:t>‹#›</a:t>
            </a:fld>
            <a:endParaRPr lang="en-CA" altLang="en-US"/>
          </a:p>
        </p:txBody>
      </p:sp>
    </p:spTree>
    <p:extLst>
      <p:ext uri="{BB962C8B-B14F-4D97-AF65-F5344CB8AC3E}">
        <p14:creationId xmlns:p14="http://schemas.microsoft.com/office/powerpoint/2010/main" val="258478877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ea typeface="ＭＳ Ｐゴシック" pitchFamily="50" charset="-128"/>
            </a:endParaRPr>
          </a:p>
        </p:txBody>
      </p:sp>
      <p:sp>
        <p:nvSpPr>
          <p:cNvPr id="102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50" charset="-128"/>
              </a:defRPr>
            </a:lvl1pPr>
            <a:lvl2pPr marL="742950" indent="-285750">
              <a:spcBef>
                <a:spcPct val="30000"/>
              </a:spcBef>
              <a:defRPr sz="1200">
                <a:solidFill>
                  <a:schemeClr val="tx1"/>
                </a:solidFill>
                <a:latin typeface="Calibri" pitchFamily="34" charset="0"/>
                <a:ea typeface="ＭＳ Ｐゴシック" pitchFamily="50" charset="-128"/>
              </a:defRPr>
            </a:lvl2pPr>
            <a:lvl3pPr marL="1143000" indent="-228600">
              <a:spcBef>
                <a:spcPct val="30000"/>
              </a:spcBef>
              <a:defRPr sz="1200">
                <a:solidFill>
                  <a:schemeClr val="tx1"/>
                </a:solidFill>
                <a:latin typeface="Calibri" pitchFamily="34" charset="0"/>
                <a:ea typeface="ＭＳ Ｐゴシック" pitchFamily="50" charset="-128"/>
              </a:defRPr>
            </a:lvl3pPr>
            <a:lvl4pPr marL="1600200" indent="-228600">
              <a:spcBef>
                <a:spcPct val="30000"/>
              </a:spcBef>
              <a:defRPr sz="1200">
                <a:solidFill>
                  <a:schemeClr val="tx1"/>
                </a:solidFill>
                <a:latin typeface="Calibri" pitchFamily="34" charset="0"/>
                <a:ea typeface="ＭＳ Ｐゴシック" pitchFamily="50" charset="-128"/>
              </a:defRPr>
            </a:lvl4pPr>
            <a:lvl5pPr marL="2057400" indent="-228600">
              <a:spcBef>
                <a:spcPct val="30000"/>
              </a:spcBef>
              <a:defRPr sz="1200">
                <a:solidFill>
                  <a:schemeClr val="tx1"/>
                </a:solidFill>
                <a:latin typeface="Calibri" pitchFamily="34" charset="0"/>
                <a:ea typeface="ＭＳ Ｐゴシック" pitchFamily="50"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a:spcBef>
                <a:spcPct val="0"/>
              </a:spcBef>
            </a:pPr>
            <a:fld id="{32A72559-8D57-4481-91CD-B1E06B531B74}" type="slidenum">
              <a:rPr lang="en-CA" altLang="en-US" sz="1300"/>
              <a:pPr>
                <a:spcBef>
                  <a:spcPct val="0"/>
                </a:spcBef>
              </a:pPr>
              <a:t>1</a:t>
            </a:fld>
            <a:endParaRPr lang="en-CA" altLang="en-U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287713" y="517525"/>
            <a:ext cx="3443287" cy="2582863"/>
          </a:xfrm>
        </p:spPr>
      </p:sp>
      <p:sp>
        <p:nvSpPr>
          <p:cNvPr id="3" name="ノート プレースホルダー 2"/>
          <p:cNvSpPr>
            <a:spLocks noGrp="1"/>
          </p:cNvSpPr>
          <p:nvPr>
            <p:ph type="body" idx="1"/>
          </p:nvPr>
        </p:nvSpPr>
        <p:spPr>
          <a:xfrm>
            <a:off x="1003527" y="3272847"/>
            <a:ext cx="8011664" cy="3615316"/>
          </a:xfrm>
        </p:spPr>
        <p:txBody>
          <a:bodyPr>
            <a:normAutofit lnSpcReduction="10000"/>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A921D7-4CCA-4D4B-90BB-6CAC997E237F}" type="slidenum">
              <a:rPr lang="en-US" altLang="ja-JP" smtClean="0"/>
              <a:pPr/>
              <a:t>18</a:t>
            </a:fld>
            <a:endParaRPr lang="en-US" altLang="ja-JP"/>
          </a:p>
        </p:txBody>
      </p:sp>
    </p:spTree>
    <p:extLst>
      <p:ext uri="{BB962C8B-B14F-4D97-AF65-F5344CB8AC3E}">
        <p14:creationId xmlns:p14="http://schemas.microsoft.com/office/powerpoint/2010/main" val="2219582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ea typeface="ＭＳ Ｐゴシック" pitchFamily="50" charset="-128"/>
            </a:endParaRPr>
          </a:p>
        </p:txBody>
      </p:sp>
      <p:sp>
        <p:nvSpPr>
          <p:cNvPr id="348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50" charset="-128"/>
              </a:defRPr>
            </a:lvl1pPr>
            <a:lvl2pPr marL="742950" indent="-285750">
              <a:spcBef>
                <a:spcPct val="30000"/>
              </a:spcBef>
              <a:defRPr sz="1200">
                <a:solidFill>
                  <a:schemeClr val="tx1"/>
                </a:solidFill>
                <a:latin typeface="Calibri" pitchFamily="34" charset="0"/>
                <a:ea typeface="ＭＳ Ｐゴシック" pitchFamily="50" charset="-128"/>
              </a:defRPr>
            </a:lvl2pPr>
            <a:lvl3pPr marL="1143000" indent="-228600">
              <a:spcBef>
                <a:spcPct val="30000"/>
              </a:spcBef>
              <a:defRPr sz="1200">
                <a:solidFill>
                  <a:schemeClr val="tx1"/>
                </a:solidFill>
                <a:latin typeface="Calibri" pitchFamily="34" charset="0"/>
                <a:ea typeface="ＭＳ Ｐゴシック" pitchFamily="50" charset="-128"/>
              </a:defRPr>
            </a:lvl3pPr>
            <a:lvl4pPr marL="1600200" indent="-228600">
              <a:spcBef>
                <a:spcPct val="30000"/>
              </a:spcBef>
              <a:defRPr sz="1200">
                <a:solidFill>
                  <a:schemeClr val="tx1"/>
                </a:solidFill>
                <a:latin typeface="Calibri" pitchFamily="34" charset="0"/>
                <a:ea typeface="ＭＳ Ｐゴシック" pitchFamily="50" charset="-128"/>
              </a:defRPr>
            </a:lvl4pPr>
            <a:lvl5pPr marL="2057400" indent="-228600">
              <a:spcBef>
                <a:spcPct val="30000"/>
              </a:spcBef>
              <a:defRPr sz="1200">
                <a:solidFill>
                  <a:schemeClr val="tx1"/>
                </a:solidFill>
                <a:latin typeface="Calibri" pitchFamily="34" charset="0"/>
                <a:ea typeface="ＭＳ Ｐゴシック" pitchFamily="50"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a:spcBef>
                <a:spcPct val="0"/>
              </a:spcBef>
            </a:pPr>
            <a:fld id="{0D07ADAA-6F9C-47F5-B1C3-8E4D0EF453FA}" type="slidenum">
              <a:rPr lang="en-CA" altLang="en-US" sz="1300"/>
              <a:pPr>
                <a:spcBef>
                  <a:spcPct val="0"/>
                </a:spcBef>
              </a:pPr>
              <a:t>24</a:t>
            </a:fld>
            <a:endParaRPr lang="en-CA" altLang="en-US" sz="13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5" name="Picture 5" descr="ICRP Logo.gif"/>
          <p:cNvPicPr>
            <a:picLocks noChangeAspect="1"/>
          </p:cNvPicPr>
          <p:nvPr userDrawn="1"/>
        </p:nvPicPr>
        <p:blipFill>
          <a:blip r:embed="rId4"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cxnSp>
        <p:nvCxnSpPr>
          <p:cNvPr id="6" name="Straight Connector 6"/>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533400" y="1371600"/>
            <a:ext cx="7851648" cy="1828800"/>
          </a:xfrm>
          <a:ln>
            <a:noFill/>
          </a:ln>
        </p:spPr>
        <p:txBody>
          <a:bodyPr tIns="0" rIns="18288" anchor="b">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32" name="Text Placeholder 31"/>
          <p:cNvSpPr>
            <a:spLocks noGrp="1"/>
          </p:cNvSpPr>
          <p:nvPr>
            <p:ph type="body" sz="quarter" idx="10"/>
          </p:nvPr>
        </p:nvSpPr>
        <p:spPr>
          <a:xfrm>
            <a:off x="533400" y="5257800"/>
            <a:ext cx="7848600" cy="838200"/>
          </a:xfrm>
        </p:spPr>
        <p:txBody>
          <a:bodyPr>
            <a:normAutofit/>
          </a:bodyPr>
          <a:lstStyle>
            <a:lvl1pPr algn="r">
              <a:buNone/>
              <a:defRPr sz="1600"/>
            </a:lvl1pPr>
          </a:lstStyle>
          <a:p>
            <a:pPr lvl="0"/>
            <a:r>
              <a:rPr lang="en-US" smtClean="0"/>
              <a:t>Click to edit Master text styles</a:t>
            </a:r>
          </a:p>
        </p:txBody>
      </p:sp>
    </p:spTree>
    <p:extLst>
      <p:ext uri="{BB962C8B-B14F-4D97-AF65-F5344CB8AC3E}">
        <p14:creationId xmlns:p14="http://schemas.microsoft.com/office/powerpoint/2010/main" val="1760057614"/>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0352" y="2704664"/>
            <a:ext cx="7772400" cy="1509712"/>
          </a:xfrm>
        </p:spPr>
        <p:txBody>
          <a:bodyPr lIns="45720" rIns="45720">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a:solidFill>
                  <a:srgbClr val="D1EAEE"/>
                </a:solidFill>
              </a:defRPr>
            </a:lvl1pPr>
          </a:lstStyle>
          <a:p>
            <a:fld id="{9471FB30-AEC4-4E31-90D8-CEC27709CA10}" type="slidenum">
              <a:rPr lang="en-US" altLang="en-US"/>
              <a:pPr/>
              <a:t>‹#›</a:t>
            </a:fld>
            <a:endParaRPr lang="en-US" altLang="en-US"/>
          </a:p>
        </p:txBody>
      </p:sp>
    </p:spTree>
    <p:extLst>
      <p:ext uri="{BB962C8B-B14F-4D97-AF65-F5344CB8AC3E}">
        <p14:creationId xmlns:p14="http://schemas.microsoft.com/office/powerpoint/2010/main" val="728563154"/>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fld id="{4B52E889-5CAE-4C0F-AF03-02FA89D50037}" type="slidenum">
              <a:rPr lang="en-US" altLang="en-US"/>
              <a:pPr/>
              <a:t>‹#›</a:t>
            </a:fld>
            <a:endParaRPr lang="en-US" altLang="en-US"/>
          </a:p>
        </p:txBody>
      </p:sp>
    </p:spTree>
    <p:extLst>
      <p:ext uri="{BB962C8B-B14F-4D97-AF65-F5344CB8AC3E}">
        <p14:creationId xmlns:p14="http://schemas.microsoft.com/office/powerpoint/2010/main" val="544886943"/>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7"/>
          <p:cNvSpPr>
            <a:spLocks noGrp="1"/>
          </p:cNvSpPr>
          <p:nvPr>
            <p:ph type="sldNum" sz="quarter" idx="10"/>
          </p:nvPr>
        </p:nvSpPr>
        <p:spPr/>
        <p:txBody>
          <a:bodyPr/>
          <a:lstStyle>
            <a:lvl1pPr>
              <a:defRPr/>
            </a:lvl1pPr>
          </a:lstStyle>
          <a:p>
            <a:fld id="{5E500A36-111E-43DE-982E-CB0352F4120F}" type="slidenum">
              <a:rPr lang="en-CA" altLang="en-US"/>
              <a:pPr/>
              <a:t>‹#›</a:t>
            </a:fld>
            <a:endParaRPr lang="en-CA" altLang="en-US"/>
          </a:p>
        </p:txBody>
      </p:sp>
    </p:spTree>
    <p:extLst>
      <p:ext uri="{BB962C8B-B14F-4D97-AF65-F5344CB8AC3E}">
        <p14:creationId xmlns:p14="http://schemas.microsoft.com/office/powerpoint/2010/main" val="802490885"/>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5"/>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a:p>
        </p:txBody>
      </p:sp>
      <p:cxnSp>
        <p:nvCxnSpPr>
          <p:cNvPr id="6" name="Straight Connector 6"/>
          <p:cNvCxnSpPr/>
          <p:nvPr userDrawn="1"/>
        </p:nvCxnSpPr>
        <p:spPr>
          <a:xfrm rot="5400000">
            <a:off x="-266700" y="3162300"/>
            <a:ext cx="6326188"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514352"/>
            <a:ext cx="2286000" cy="1162050"/>
          </a:xfrm>
        </p:spPr>
        <p:txBody>
          <a:bodyPr anchor="b">
            <a:noAutofit/>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a:r>
              <a:rPr lang="en-US" dirty="0" smtClean="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0"/>
          </p:nvPr>
        </p:nvSpPr>
        <p:spPr/>
        <p:txBody>
          <a:bodyPr/>
          <a:lstStyle>
            <a:lvl1pPr>
              <a:defRPr/>
            </a:lvl1pPr>
          </a:lstStyle>
          <a:p>
            <a:fld id="{5ECAAA6A-BD71-4F12-B42C-8A4A422C50A3}" type="slidenum">
              <a:rPr lang="en-CA" altLang="en-US"/>
              <a:pPr/>
              <a:t>‹#›</a:t>
            </a:fld>
            <a:endParaRPr lang="en-CA" altLang="en-US"/>
          </a:p>
        </p:txBody>
      </p:sp>
    </p:spTree>
    <p:extLst>
      <p:ext uri="{BB962C8B-B14F-4D97-AF65-F5344CB8AC3E}">
        <p14:creationId xmlns:p14="http://schemas.microsoft.com/office/powerpoint/2010/main" val="158154900"/>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1C6F7"/>
            </a:gs>
            <a:gs pos="39999">
              <a:srgbClr val="F1F5FC"/>
            </a:gs>
            <a:gs pos="100000">
              <a:srgbClr val="FFFFFF"/>
            </a:gs>
          </a:gsLst>
          <a:lin ang="5400000"/>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lang="en-US" dirty="0" smtClean="0"/>
              <a:t>Click to edit Master title style</a:t>
            </a:r>
            <a:endParaRPr lang="en-US" dirty="0"/>
          </a:p>
        </p:txBody>
      </p:sp>
      <p:sp>
        <p:nvSpPr>
          <p:cNvPr id="1027" name="Text Placeholder 29"/>
          <p:cNvSpPr>
            <a:spLocks noGrp="1"/>
          </p:cNvSpPr>
          <p:nvPr>
            <p:ph type="body" idx="1"/>
          </p:nvPr>
        </p:nvSpPr>
        <p:spPr bwMode="auto">
          <a:xfrm>
            <a:off x="457200" y="1600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 name="Slide Number Placeholder 17"/>
          <p:cNvSpPr>
            <a:spLocks noGrp="1"/>
          </p:cNvSpPr>
          <p:nvPr>
            <p:ph type="sldNum" sz="quarter" idx="4"/>
          </p:nvPr>
        </p:nvSpPr>
        <p:spPr>
          <a:xfrm>
            <a:off x="7924800" y="6324600"/>
            <a:ext cx="762000" cy="212725"/>
          </a:xfrm>
          <a:prstGeom prst="rect">
            <a:avLst/>
          </a:prstGeom>
        </p:spPr>
        <p:txBody>
          <a:bodyPr vert="horz" wrap="square" lIns="0" tIns="0" rIns="0" bIns="0" numCol="1" anchor="b" anchorCtr="0" compatLnSpc="1">
            <a:prstTxWarp prst="textNoShape">
              <a:avLst/>
            </a:prstTxWarp>
          </a:bodyPr>
          <a:lstStyle>
            <a:lvl1pPr algn="ctr" eaLnBrk="1" hangingPunct="1">
              <a:defRPr sz="1200">
                <a:solidFill>
                  <a:srgbClr val="045C75"/>
                </a:solidFill>
              </a:defRPr>
            </a:lvl1pPr>
          </a:lstStyle>
          <a:p>
            <a:fld id="{F292587D-B606-40D3-8A35-F5C25E3FBB56}" type="slidenum">
              <a:rPr lang="en-CA" altLang="en-US"/>
              <a:pPr/>
              <a:t>‹#›</a:t>
            </a:fld>
            <a:endParaRPr lang="en-CA" altLang="en-US"/>
          </a:p>
        </p:txBody>
      </p:sp>
      <p:pic>
        <p:nvPicPr>
          <p:cNvPr id="1029" name="Picture 13" descr="ICRP Logo and Title.gif"/>
          <p:cNvPicPr>
            <a:picLocks noChangeAspect="1"/>
          </p:cNvPicPr>
          <p:nvPr userDrawn="1"/>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46" r:id="rId1"/>
    <p:sldLayoutId id="2147484147" r:id="rId2"/>
    <p:sldLayoutId id="2147484148" r:id="rId3"/>
    <p:sldLayoutId id="2147484145" r:id="rId4"/>
    <p:sldLayoutId id="2147484149" r:id="rId5"/>
  </p:sldLayoutIdLst>
  <p:transition spd="med">
    <p:fade/>
  </p:transition>
  <p:timing>
    <p:tnLst>
      <p:par>
        <p:cTn id="1" dur="indefinite" restart="never" nodeType="tmRoot"/>
      </p:par>
    </p:tnLst>
  </p:timing>
  <p:hf hdr="0" dt="0"/>
  <p:txStyles>
    <p:titleStyle>
      <a:lvl1pPr algn="ctr" rtl="0" eaLnBrk="0" fontAlgn="base" hangingPunct="0">
        <a:spcBef>
          <a:spcPct val="0"/>
        </a:spcBef>
        <a:spcAft>
          <a:spcPct val="0"/>
        </a:spcAft>
        <a:defRPr sz="5000" kern="1200">
          <a:solidFill>
            <a:schemeClr val="tx2"/>
          </a:solidFill>
          <a:latin typeface="Arial" pitchFamily="34" charset="0"/>
          <a:ea typeface="ＭＳ Ｐゴシック" charset="0"/>
          <a:cs typeface="Arial" pitchFamily="34" charset="0"/>
        </a:defRPr>
      </a:lvl1pPr>
      <a:lvl2pPr algn="ctr" rtl="0" eaLnBrk="0" fontAlgn="base" hangingPunct="0">
        <a:spcBef>
          <a:spcPct val="0"/>
        </a:spcBef>
        <a:spcAft>
          <a:spcPct val="0"/>
        </a:spcAft>
        <a:defRPr sz="50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50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50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5000">
          <a:solidFill>
            <a:schemeClr val="tx2"/>
          </a:solidFill>
          <a:latin typeface="Arial" charset="0"/>
          <a:ea typeface="ＭＳ Ｐゴシック" charset="0"/>
          <a:cs typeface="Arial" charset="0"/>
        </a:defRPr>
      </a:lvl5pPr>
      <a:lvl6pPr marL="457200" algn="ctr" rtl="0" fontAlgn="base">
        <a:spcBef>
          <a:spcPct val="0"/>
        </a:spcBef>
        <a:spcAft>
          <a:spcPct val="0"/>
        </a:spcAft>
        <a:defRPr sz="5000">
          <a:solidFill>
            <a:schemeClr val="tx2"/>
          </a:solidFill>
          <a:latin typeface="Arial" charset="0"/>
          <a:ea typeface="ＭＳ Ｐゴシック" charset="0"/>
          <a:cs typeface="Arial" charset="0"/>
        </a:defRPr>
      </a:lvl6pPr>
      <a:lvl7pPr marL="914400" algn="ctr" rtl="0" fontAlgn="base">
        <a:spcBef>
          <a:spcPct val="0"/>
        </a:spcBef>
        <a:spcAft>
          <a:spcPct val="0"/>
        </a:spcAft>
        <a:defRPr sz="5000">
          <a:solidFill>
            <a:schemeClr val="tx2"/>
          </a:solidFill>
          <a:latin typeface="Arial" charset="0"/>
          <a:ea typeface="ＭＳ Ｐゴシック" charset="0"/>
          <a:cs typeface="Arial" charset="0"/>
        </a:defRPr>
      </a:lvl7pPr>
      <a:lvl8pPr marL="1371600" algn="ctr" rtl="0" fontAlgn="base">
        <a:spcBef>
          <a:spcPct val="0"/>
        </a:spcBef>
        <a:spcAft>
          <a:spcPct val="0"/>
        </a:spcAft>
        <a:defRPr sz="5000">
          <a:solidFill>
            <a:schemeClr val="tx2"/>
          </a:solidFill>
          <a:latin typeface="Arial" charset="0"/>
          <a:ea typeface="ＭＳ Ｐゴシック" charset="0"/>
          <a:cs typeface="Arial" charset="0"/>
        </a:defRPr>
      </a:lvl8pPr>
      <a:lvl9pPr marL="1828800" algn="ctr" rtl="0" fontAlgn="base">
        <a:spcBef>
          <a:spcPct val="0"/>
        </a:spcBef>
        <a:spcAft>
          <a:spcPct val="0"/>
        </a:spcAft>
        <a:defRPr sz="5000">
          <a:solidFill>
            <a:schemeClr val="tx2"/>
          </a:solidFill>
          <a:latin typeface="Arial" charset="0"/>
          <a:ea typeface="ＭＳ Ｐゴシック" charset="0"/>
          <a:cs typeface="Arial" charset="0"/>
        </a:defRPr>
      </a:lvl9pPr>
    </p:titleStyle>
    <p:bodyStyle>
      <a:lvl1pPr marL="273050" indent="-273050" algn="l" rtl="0" eaLnBrk="0" fontAlgn="base" hangingPunct="0">
        <a:spcBef>
          <a:spcPct val="20000"/>
        </a:spcBef>
        <a:spcAft>
          <a:spcPct val="0"/>
        </a:spcAft>
        <a:buClr>
          <a:srgbClr val="083763"/>
        </a:buClr>
        <a:buSzPct val="95000"/>
        <a:buFont typeface="Wingdings 2" pitchFamily="18" charset="2"/>
        <a:buChar char=""/>
        <a:defRPr sz="2600" kern="1200">
          <a:solidFill>
            <a:schemeClr val="tx1"/>
          </a:solidFill>
          <a:latin typeface="Arial" pitchFamily="34" charset="0"/>
          <a:ea typeface="ＭＳ Ｐゴシック" charset="0"/>
          <a:cs typeface="Arial" pitchFamily="34" charset="0"/>
        </a:defRPr>
      </a:lvl1pPr>
      <a:lvl2pPr marL="639763" indent="-246063" algn="l" rtl="0" eaLnBrk="0" fontAlgn="base" hangingPunct="0">
        <a:spcBef>
          <a:spcPct val="20000"/>
        </a:spcBef>
        <a:spcAft>
          <a:spcPct val="0"/>
        </a:spcAft>
        <a:buClr>
          <a:srgbClr val="083763"/>
        </a:buClr>
        <a:buSzPct val="85000"/>
        <a:buFont typeface="Wingdings 2" pitchFamily="18" charset="2"/>
        <a:buChar char=""/>
        <a:defRPr sz="2400" kern="1200">
          <a:solidFill>
            <a:schemeClr val="tx1"/>
          </a:solidFill>
          <a:latin typeface="Arial" pitchFamily="34" charset="0"/>
          <a:ea typeface="Arial" charset="0"/>
          <a:cs typeface="Arial" pitchFamily="34" charset="0"/>
        </a:defRPr>
      </a:lvl2pPr>
      <a:lvl3pPr marL="914400" indent="-246063" algn="l" rtl="0" eaLnBrk="0" fontAlgn="base" hangingPunct="0">
        <a:spcBef>
          <a:spcPct val="20000"/>
        </a:spcBef>
        <a:spcAft>
          <a:spcPct val="0"/>
        </a:spcAft>
        <a:buClr>
          <a:srgbClr val="083763"/>
        </a:buClr>
        <a:buSzPct val="70000"/>
        <a:buFont typeface="Wingdings 2" pitchFamily="18" charset="2"/>
        <a:buChar char=""/>
        <a:defRPr sz="2100" kern="1200">
          <a:solidFill>
            <a:schemeClr val="tx1"/>
          </a:solidFill>
          <a:latin typeface="Arial" pitchFamily="34" charset="0"/>
          <a:ea typeface="Arial" charset="0"/>
          <a:cs typeface="Arial" pitchFamily="34" charset="0"/>
        </a:defRPr>
      </a:lvl3pPr>
      <a:lvl4pPr marL="1187450" indent="-209550" algn="l" rtl="0" eaLnBrk="0" fontAlgn="base" hangingPunct="0">
        <a:spcBef>
          <a:spcPct val="20000"/>
        </a:spcBef>
        <a:spcAft>
          <a:spcPct val="0"/>
        </a:spcAft>
        <a:buClr>
          <a:srgbClr val="083763"/>
        </a:buClr>
        <a:buSzPct val="65000"/>
        <a:buFont typeface="Wingdings 2" pitchFamily="18" charset="2"/>
        <a:buChar char=""/>
        <a:defRPr sz="2000" kern="1200">
          <a:solidFill>
            <a:schemeClr val="tx1"/>
          </a:solidFill>
          <a:latin typeface="Arial" pitchFamily="34" charset="0"/>
          <a:ea typeface="Arial" charset="0"/>
          <a:cs typeface="Arial" pitchFamily="34" charset="0"/>
        </a:defRPr>
      </a:lvl4pPr>
      <a:lvl5pPr marL="1462088" indent="-209550" algn="l" rtl="0" eaLnBrk="0" fontAlgn="base" hangingPunct="0">
        <a:spcBef>
          <a:spcPct val="20000"/>
        </a:spcBef>
        <a:spcAft>
          <a:spcPct val="0"/>
        </a:spcAft>
        <a:buClr>
          <a:srgbClr val="083763"/>
        </a:buClr>
        <a:buSzPct val="65000"/>
        <a:buFont typeface="Wingdings 2" pitchFamily="18" charset="2"/>
        <a:buChar char=""/>
        <a:defRPr sz="2000" kern="1200">
          <a:solidFill>
            <a:schemeClr val="tx1"/>
          </a:solidFill>
          <a:latin typeface="Arial" pitchFamily="34" charset="0"/>
          <a:ea typeface="Arial" charset="0"/>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851648" cy="2362200"/>
          </a:xfrm>
        </p:spPr>
        <p:txBody>
          <a:bodyPr/>
          <a:lstStyle/>
          <a:p>
            <a:pPr>
              <a:defRPr/>
            </a:pPr>
            <a:r>
              <a:rPr lang="en-GB" altLang="ja-JP" sz="3600" dirty="0" smtClean="0">
                <a:effectLst>
                  <a:outerShdw blurRad="38100" dist="38100" dir="2700000" algn="tl">
                    <a:srgbClr val="000000"/>
                  </a:outerShdw>
                </a:effectLst>
                <a:ea typeface="MS PGothic" pitchFamily="34" charset="-128"/>
              </a:rPr>
              <a:t>Radiological Protection in </a:t>
            </a:r>
            <a:br>
              <a:rPr lang="en-GB" altLang="ja-JP" sz="3600" dirty="0" smtClean="0">
                <a:effectLst>
                  <a:outerShdw blurRad="38100" dist="38100" dir="2700000" algn="tl">
                    <a:srgbClr val="000000"/>
                  </a:outerShdw>
                </a:effectLst>
                <a:ea typeface="MS PGothic" pitchFamily="34" charset="-128"/>
              </a:rPr>
            </a:br>
            <a:r>
              <a:rPr lang="en-GB" altLang="ja-JP" sz="3600" dirty="0" smtClean="0">
                <a:effectLst>
                  <a:outerShdw blurRad="38100" dist="38100" dir="2700000" algn="tl">
                    <a:srgbClr val="000000"/>
                  </a:outerShdw>
                </a:effectLst>
                <a:ea typeface="MS PGothic" pitchFamily="34" charset="-128"/>
              </a:rPr>
              <a:t>Ion Beam Radiotherapy</a:t>
            </a:r>
            <a:endParaRPr lang="en-US" sz="3600" dirty="0">
              <a:effectLst>
                <a:outerShdw blurRad="38100" dist="38100" dir="2700000" algn="tl">
                  <a:srgbClr val="000000">
                    <a:alpha val="43137"/>
                  </a:srgbClr>
                </a:outerShdw>
              </a:effectLst>
            </a:endParaRPr>
          </a:p>
        </p:txBody>
      </p:sp>
      <p:sp>
        <p:nvSpPr>
          <p:cNvPr id="9218" name="Subtitle 2"/>
          <p:cNvSpPr>
            <a:spLocks noGrp="1"/>
          </p:cNvSpPr>
          <p:nvPr>
            <p:ph type="subTitle" idx="1"/>
          </p:nvPr>
        </p:nvSpPr>
        <p:spPr>
          <a:xfrm>
            <a:off x="533400" y="3228975"/>
            <a:ext cx="7854950" cy="1752600"/>
          </a:xfrm>
        </p:spPr>
        <p:txBody>
          <a:bodyPr/>
          <a:lstStyle/>
          <a:p>
            <a:pPr marR="0" eaLnBrk="1" hangingPunct="1"/>
            <a:r>
              <a:rPr lang="en-CA" altLang="en-US" dirty="0" smtClean="0">
                <a:ea typeface="ＭＳ Ｐゴシック" pitchFamily="50" charset="-128"/>
              </a:rPr>
              <a:t>ICRP Publication 127</a:t>
            </a:r>
          </a:p>
          <a:p>
            <a:pPr marR="0" eaLnBrk="1" hangingPunct="1"/>
            <a:endParaRPr lang="en-CA" altLang="en-US" dirty="0" smtClean="0">
              <a:ea typeface="ＭＳ Ｐゴシック" pitchFamily="50" charset="-128"/>
            </a:endParaRPr>
          </a:p>
        </p:txBody>
      </p:sp>
      <p:sp>
        <p:nvSpPr>
          <p:cNvPr id="9219" name="Text Placeholder 3"/>
          <p:cNvSpPr>
            <a:spLocks noGrp="1"/>
          </p:cNvSpPr>
          <p:nvPr>
            <p:ph type="body" sz="quarter" idx="10"/>
          </p:nvPr>
        </p:nvSpPr>
        <p:spPr>
          <a:xfrm>
            <a:off x="533400" y="5029200"/>
            <a:ext cx="7848600" cy="1066800"/>
          </a:xfrm>
        </p:spPr>
        <p:txBody>
          <a:bodyPr/>
          <a:lstStyle/>
          <a:p>
            <a:pPr algn="ctr" eaLnBrk="1" hangingPunct="1"/>
            <a:r>
              <a:rPr lang="en-US" altLang="en-US" b="1" dirty="0" smtClean="0">
                <a:ea typeface="ＭＳ Ｐゴシック" pitchFamily="50" charset="-128"/>
              </a:rPr>
              <a:t>Authors on behalf of ICRP</a:t>
            </a:r>
          </a:p>
          <a:p>
            <a:r>
              <a:rPr lang="en-US" altLang="en-US" dirty="0" smtClean="0">
                <a:ea typeface="ＭＳ Ｐゴシック" pitchFamily="50" charset="-128"/>
              </a:rPr>
              <a:t>Y. Yonekura, H. Tsujii, J.W. Hopewell, P. Ortiz L</a:t>
            </a:r>
            <a:r>
              <a:rPr lang="en-GB" dirty="0" smtClean="0"/>
              <a:t>ó</a:t>
            </a:r>
            <a:r>
              <a:rPr lang="en-US" altLang="en-US" dirty="0" err="1" smtClean="0">
                <a:ea typeface="ＭＳ Ｐゴシック" pitchFamily="50" charset="-128"/>
              </a:rPr>
              <a:t>pez</a:t>
            </a:r>
            <a:r>
              <a:rPr lang="en-US" altLang="en-US" dirty="0" smtClean="0">
                <a:ea typeface="ＭＳ Ｐゴシック" pitchFamily="50" charset="-128"/>
              </a:rPr>
              <a:t>, </a:t>
            </a:r>
            <a:r>
              <a:rPr lang="en-GB" dirty="0"/>
              <a:t>J.-M. Cosset, </a:t>
            </a:r>
            <a:endParaRPr lang="en-US" dirty="0"/>
          </a:p>
          <a:p>
            <a:r>
              <a:rPr lang="en-GB" dirty="0"/>
              <a:t>H. </a:t>
            </a:r>
            <a:r>
              <a:rPr lang="en-GB" dirty="0" err="1"/>
              <a:t>Paganetti</a:t>
            </a:r>
            <a:r>
              <a:rPr lang="en-GB" dirty="0"/>
              <a:t>, A. </a:t>
            </a:r>
            <a:r>
              <a:rPr lang="en-GB" dirty="0" err="1"/>
              <a:t>Montelius</a:t>
            </a:r>
            <a:r>
              <a:rPr lang="en-GB" dirty="0"/>
              <a:t>, D. Schardt, B. Jones, T. Nakamura</a:t>
            </a:r>
            <a:r>
              <a:rPr lang="en-US" altLang="en-US" dirty="0" smtClean="0">
                <a:ea typeface="ＭＳ Ｐゴシック" pitchFamily="50" charset="-128"/>
              </a:rPr>
              <a:t> </a:t>
            </a:r>
            <a:endParaRPr lang="en-US" altLang="en-US" b="1" dirty="0" smtClean="0">
              <a:ea typeface="ＭＳ Ｐゴシック" pitchFamily="50" charset="-128"/>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3600" b="1" dirty="0" smtClean="0"/>
              <a:t>Main Points 4</a:t>
            </a:r>
            <a:br>
              <a:rPr lang="en-US" sz="3600" b="1" dirty="0" smtClean="0"/>
            </a:br>
            <a:r>
              <a:rPr lang="en-US" sz="2800" dirty="0">
                <a:solidFill>
                  <a:srgbClr val="04617B"/>
                </a:solidFill>
              </a:rPr>
              <a:t>(</a:t>
            </a:r>
            <a:r>
              <a:rPr lang="en-US" sz="2800" dirty="0" smtClean="0">
                <a:solidFill>
                  <a:srgbClr val="04617B"/>
                </a:solidFill>
              </a:rPr>
              <a:t>p.13, </a:t>
            </a:r>
            <a:r>
              <a:rPr lang="en-US" sz="2800" dirty="0">
                <a:solidFill>
                  <a:srgbClr val="04617B"/>
                </a:solidFill>
              </a:rPr>
              <a:t>ICRP 127)</a:t>
            </a:r>
            <a:endParaRPr lang="en-US" sz="3600" b="1" dirty="0"/>
          </a:p>
        </p:txBody>
      </p:sp>
      <p:sp>
        <p:nvSpPr>
          <p:cNvPr id="19458" name="Content Placeholder 2"/>
          <p:cNvSpPr>
            <a:spLocks noGrp="1"/>
          </p:cNvSpPr>
          <p:nvPr>
            <p:ph idx="1"/>
          </p:nvPr>
        </p:nvSpPr>
        <p:spPr/>
        <p:txBody>
          <a:bodyPr>
            <a:normAutofit/>
          </a:bodyPr>
          <a:lstStyle/>
          <a:p>
            <a:pPr>
              <a:buFont typeface="Wingdings 2" charset="2"/>
              <a:buChar char=""/>
              <a:defRPr/>
            </a:pPr>
            <a:r>
              <a:rPr lang="en-GB" sz="2400" b="1" dirty="0"/>
              <a:t>An ion beam delivery system generally consists of an accelerator, a transport beam line and an irradiation system, where dose is delivered to the patient with either a narrow beam (pencil beam scanning method) or a broadened beam (broad beam method). When ion beams pass through or hit these beam line structures, secondary radiations including neutrons are produced, and some of the particles in the structures can become radioactive and form an </a:t>
            </a:r>
            <a:r>
              <a:rPr lang="en-GB" sz="2400" b="1" dirty="0" err="1"/>
              <a:t>autoradioactive</a:t>
            </a:r>
            <a:r>
              <a:rPr lang="en-GB" sz="2400" b="1" dirty="0"/>
              <a:t> component of the beam</a:t>
            </a:r>
            <a:r>
              <a:rPr lang="en-GB" sz="2400" b="1" dirty="0" smtClean="0"/>
              <a:t>.</a:t>
            </a:r>
          </a:p>
          <a:p>
            <a:pPr>
              <a:buFont typeface="Wingdings 2" charset="2"/>
              <a:buChar char=""/>
              <a:defRPr/>
            </a:pPr>
            <a:endParaRPr lang="en-US" sz="2400" dirty="0"/>
          </a:p>
        </p:txBody>
      </p:sp>
      <p:sp>
        <p:nvSpPr>
          <p:cNvPr id="1741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50"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0214E53B-6FC3-4741-8818-9840B095C5F2}" type="slidenum">
              <a:rPr lang="en-US" altLang="en-US" sz="1200">
                <a:solidFill>
                  <a:srgbClr val="045C75"/>
                </a:solidFill>
              </a:rPr>
              <a:pPr>
                <a:spcBef>
                  <a:spcPct val="0"/>
                </a:spcBef>
                <a:buClrTx/>
                <a:buSzTx/>
                <a:buFontTx/>
                <a:buNone/>
              </a:pPr>
              <a:t>10</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3600" b="1" dirty="0" smtClean="0"/>
              <a:t>Main Points 5</a:t>
            </a:r>
            <a:br>
              <a:rPr lang="en-US" sz="3600" b="1" dirty="0" smtClean="0"/>
            </a:br>
            <a:r>
              <a:rPr lang="en-US" sz="2800" dirty="0">
                <a:solidFill>
                  <a:srgbClr val="04617B"/>
                </a:solidFill>
              </a:rPr>
              <a:t>(</a:t>
            </a:r>
            <a:r>
              <a:rPr lang="en-US" sz="2800" dirty="0" smtClean="0">
                <a:solidFill>
                  <a:srgbClr val="04617B"/>
                </a:solidFill>
              </a:rPr>
              <a:t>p.13, </a:t>
            </a:r>
            <a:r>
              <a:rPr lang="en-US" sz="2800" dirty="0">
                <a:solidFill>
                  <a:srgbClr val="04617B"/>
                </a:solidFill>
              </a:rPr>
              <a:t>ICRP 127)</a:t>
            </a:r>
            <a:endParaRPr lang="en-US" sz="3600" b="1" dirty="0"/>
          </a:p>
        </p:txBody>
      </p:sp>
      <p:sp>
        <p:nvSpPr>
          <p:cNvPr id="18434" name="Content Placeholder 2"/>
          <p:cNvSpPr>
            <a:spLocks noGrp="1"/>
          </p:cNvSpPr>
          <p:nvPr>
            <p:ph idx="1"/>
          </p:nvPr>
        </p:nvSpPr>
        <p:spPr/>
        <p:txBody>
          <a:bodyPr/>
          <a:lstStyle/>
          <a:p>
            <a:r>
              <a:rPr lang="en-GB" sz="2400" b="1" dirty="0"/>
              <a:t>The first step for ion beam radiotherapy, similarly to any medical procedures, is justification. The proper selection of the patient should be based on knowledge of radiation oncology, the specific tumour to be treated and available clinical results to provide the optimal benefit to the patient</a:t>
            </a:r>
            <a:r>
              <a:rPr lang="en-GB" altLang="en-US" sz="2400" b="1" dirty="0" smtClean="0">
                <a:ea typeface="ＭＳ Ｐゴシック" pitchFamily="50" charset="-128"/>
              </a:rPr>
              <a:t>.</a:t>
            </a:r>
            <a:endParaRPr lang="en-US" altLang="en-US" sz="2400" dirty="0" smtClean="0">
              <a:ea typeface="ＭＳ Ｐゴシック" pitchFamily="50" charset="-128"/>
            </a:endParaRPr>
          </a:p>
          <a:p>
            <a:pPr eaLnBrk="1" hangingPunct="1"/>
            <a:endParaRPr lang="en-US" altLang="en-US" sz="2400" b="1" dirty="0" smtClean="0">
              <a:ea typeface="ＭＳ Ｐゴシック" pitchFamily="50" charset="-128"/>
            </a:endParaRPr>
          </a:p>
        </p:txBody>
      </p:sp>
      <p:sp>
        <p:nvSpPr>
          <p:cNvPr id="18435"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50"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7BF91B26-48AE-4144-8DA3-BFFE0591D597}" type="slidenum">
              <a:rPr lang="en-US" altLang="en-US" sz="1200">
                <a:solidFill>
                  <a:srgbClr val="045C75"/>
                </a:solidFill>
              </a:rPr>
              <a:pPr>
                <a:spcBef>
                  <a:spcPct val="0"/>
                </a:spcBef>
                <a:buClrTx/>
                <a:buSzTx/>
                <a:buFontTx/>
                <a:buNone/>
              </a:pPr>
              <a:t>11</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600" b="1" dirty="0" smtClean="0"/>
              <a:t>Main Points 6</a:t>
            </a:r>
            <a:br>
              <a:rPr lang="en-US" sz="3600" b="1" dirty="0" smtClean="0"/>
            </a:br>
            <a:r>
              <a:rPr lang="en-US" sz="2800" dirty="0">
                <a:solidFill>
                  <a:srgbClr val="04617B"/>
                </a:solidFill>
              </a:rPr>
              <a:t>(</a:t>
            </a:r>
            <a:r>
              <a:rPr lang="en-US" sz="2800" dirty="0" smtClean="0">
                <a:solidFill>
                  <a:srgbClr val="04617B"/>
                </a:solidFill>
              </a:rPr>
              <a:t>p.13, </a:t>
            </a:r>
            <a:r>
              <a:rPr lang="en-US" sz="2800" dirty="0">
                <a:solidFill>
                  <a:srgbClr val="04617B"/>
                </a:solidFill>
              </a:rPr>
              <a:t>ICRP 127)</a:t>
            </a:r>
            <a:endParaRPr lang="en-US" sz="3600" b="1" dirty="0"/>
          </a:p>
        </p:txBody>
      </p:sp>
      <p:sp>
        <p:nvSpPr>
          <p:cNvPr id="19458" name="Content Placeholder 2"/>
          <p:cNvSpPr>
            <a:spLocks noGrp="1"/>
          </p:cNvSpPr>
          <p:nvPr>
            <p:ph idx="1"/>
          </p:nvPr>
        </p:nvSpPr>
        <p:spPr/>
        <p:txBody>
          <a:bodyPr/>
          <a:lstStyle/>
          <a:p>
            <a:r>
              <a:rPr lang="en-GB" sz="2400" b="1" dirty="0" smtClean="0"/>
              <a:t>Careful treatment planning is required for optimisation to maximise the efficiency of treatment and minimise the dose to normal tissues, and depends on the treatment method and the targeted tumour. Theoretically, ion beam radiotherapy delivers radiation dose more efficiently to the target volume than conventional radiotherapy while minimising the undesired exposure to normal tissues. Nonetheless, the treatment planning must be sufficiently precise to avoid damaging the critical organs or tissues within or near the target</a:t>
            </a:r>
            <a:r>
              <a:rPr lang="en-GB" altLang="en-US" sz="2400" b="1" dirty="0" smtClean="0">
                <a:ea typeface="ＭＳ Ｐゴシック" pitchFamily="50" charset="-128"/>
              </a:rPr>
              <a:t>.</a:t>
            </a:r>
            <a:endParaRPr lang="en-US" altLang="en-US" sz="2400" dirty="0" smtClean="0">
              <a:ea typeface="ＭＳ Ｐゴシック" pitchFamily="50" charset="-128"/>
            </a:endParaRPr>
          </a:p>
        </p:txBody>
      </p:sp>
      <p:sp>
        <p:nvSpPr>
          <p:cNvPr id="19459"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50" charset="-128"/>
              </a:defRPr>
            </a:lvl1pPr>
            <a:lvl2pPr marL="742950" indent="-285750">
              <a:defRPr>
                <a:solidFill>
                  <a:schemeClr val="tx1"/>
                </a:solidFill>
                <a:latin typeface="Arial" pitchFamily="34" charset="0"/>
                <a:ea typeface="ＭＳ Ｐゴシック" pitchFamily="50" charset="-128"/>
              </a:defRPr>
            </a:lvl2pPr>
            <a:lvl3pPr marL="1143000" indent="-228600">
              <a:defRPr>
                <a:solidFill>
                  <a:schemeClr val="tx1"/>
                </a:solidFill>
                <a:latin typeface="Arial" pitchFamily="34" charset="0"/>
                <a:ea typeface="ＭＳ Ｐゴシック" pitchFamily="50" charset="-128"/>
              </a:defRPr>
            </a:lvl3pPr>
            <a:lvl4pPr marL="1600200" indent="-228600">
              <a:defRPr>
                <a:solidFill>
                  <a:schemeClr val="tx1"/>
                </a:solidFill>
                <a:latin typeface="Arial" pitchFamily="34" charset="0"/>
                <a:ea typeface="ＭＳ Ｐゴシック" pitchFamily="50" charset="-128"/>
              </a:defRPr>
            </a:lvl4pPr>
            <a:lvl5pPr marL="2057400" indent="-22860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fld id="{D98ED03F-BA69-4B3F-96FD-782731374FA5}" type="slidenum">
              <a:rPr lang="en-US" altLang="en-US">
                <a:solidFill>
                  <a:srgbClr val="045C75"/>
                </a:solidFill>
              </a:rPr>
              <a:pPr/>
              <a:t>12</a:t>
            </a:fld>
            <a:endParaRPr lang="en-US" altLang="en-US">
              <a:solidFill>
                <a:srgbClr val="045C75"/>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600" b="1" dirty="0" smtClean="0"/>
              <a:t>Main Points 7</a:t>
            </a:r>
            <a:br>
              <a:rPr lang="en-US" sz="3600" b="1" dirty="0" smtClean="0"/>
            </a:br>
            <a:r>
              <a:rPr lang="en-US" sz="2800" dirty="0">
                <a:solidFill>
                  <a:srgbClr val="04617B"/>
                </a:solidFill>
              </a:rPr>
              <a:t>(</a:t>
            </a:r>
            <a:r>
              <a:rPr lang="en-US" sz="2800" dirty="0" smtClean="0">
                <a:solidFill>
                  <a:srgbClr val="04617B"/>
                </a:solidFill>
              </a:rPr>
              <a:t>p.13, </a:t>
            </a:r>
            <a:r>
              <a:rPr lang="en-US" sz="2800" dirty="0">
                <a:solidFill>
                  <a:srgbClr val="04617B"/>
                </a:solidFill>
              </a:rPr>
              <a:t>ICRP 127)</a:t>
            </a:r>
            <a:endParaRPr lang="en-US" sz="3600" b="1" dirty="0"/>
          </a:p>
        </p:txBody>
      </p:sp>
      <p:sp>
        <p:nvSpPr>
          <p:cNvPr id="3" name="Content Placeholder 2"/>
          <p:cNvSpPr>
            <a:spLocks noGrp="1"/>
          </p:cNvSpPr>
          <p:nvPr>
            <p:ph idx="1"/>
          </p:nvPr>
        </p:nvSpPr>
        <p:spPr/>
        <p:txBody>
          <a:bodyPr>
            <a:normAutofit/>
          </a:bodyPr>
          <a:lstStyle/>
          <a:p>
            <a:pPr>
              <a:buFont typeface="Wingdings 2" charset="2"/>
              <a:buChar char=""/>
              <a:defRPr/>
            </a:pPr>
            <a:r>
              <a:rPr lang="en-GB" sz="2400" b="1" dirty="0"/>
              <a:t>Doses in the out-of-field volumes arise from the secondary neutrons and photons, particle fragments, and photons from activated materials.  These undesired but unavoidable doses should be considered from the standpoint of radiological protection. Secondary neutrons are the major contributor to absorbed dose in the areas distant from the treatment volume. The pencil beam scanning method can minimise this type of radiation </a:t>
            </a:r>
            <a:r>
              <a:rPr lang="en-GB" sz="2400" b="1" dirty="0" smtClean="0"/>
              <a:t>exposure. </a:t>
            </a:r>
            <a:endParaRPr lang="en-US" sz="2400" dirty="0"/>
          </a:p>
          <a:p>
            <a:pPr>
              <a:buFont typeface="Wingdings 2" charset="2"/>
              <a:buChar char=""/>
              <a:defRPr/>
            </a:pPr>
            <a:endParaRPr lang="en-US" sz="2400" dirty="0"/>
          </a:p>
        </p:txBody>
      </p:sp>
      <p:sp>
        <p:nvSpPr>
          <p:cNvPr id="2048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50" charset="-128"/>
              </a:defRPr>
            </a:lvl1pPr>
            <a:lvl2pPr marL="742950" indent="-285750">
              <a:defRPr>
                <a:solidFill>
                  <a:schemeClr val="tx1"/>
                </a:solidFill>
                <a:latin typeface="Arial" pitchFamily="34" charset="0"/>
                <a:ea typeface="ＭＳ Ｐゴシック" pitchFamily="50" charset="-128"/>
              </a:defRPr>
            </a:lvl2pPr>
            <a:lvl3pPr marL="1143000" indent="-228600">
              <a:defRPr>
                <a:solidFill>
                  <a:schemeClr val="tx1"/>
                </a:solidFill>
                <a:latin typeface="Arial" pitchFamily="34" charset="0"/>
                <a:ea typeface="ＭＳ Ｐゴシック" pitchFamily="50" charset="-128"/>
              </a:defRPr>
            </a:lvl3pPr>
            <a:lvl4pPr marL="1600200" indent="-228600">
              <a:defRPr>
                <a:solidFill>
                  <a:schemeClr val="tx1"/>
                </a:solidFill>
                <a:latin typeface="Arial" pitchFamily="34" charset="0"/>
                <a:ea typeface="ＭＳ Ｐゴシック" pitchFamily="50" charset="-128"/>
              </a:defRPr>
            </a:lvl4pPr>
            <a:lvl5pPr marL="2057400" indent="-22860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fld id="{0979A522-D7A2-4065-9563-DE1538FE79D6}" type="slidenum">
              <a:rPr lang="en-US" altLang="en-US">
                <a:solidFill>
                  <a:srgbClr val="045C75"/>
                </a:solidFill>
              </a:rPr>
              <a:pPr/>
              <a:t>13</a:t>
            </a:fld>
            <a:endParaRPr lang="en-US" altLang="en-US">
              <a:solidFill>
                <a:srgbClr val="045C75"/>
              </a:solidFill>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600" b="1" dirty="0" smtClean="0"/>
              <a:t>Main Points 8</a:t>
            </a:r>
            <a:br>
              <a:rPr lang="en-US" sz="3600" b="1" dirty="0" smtClean="0"/>
            </a:br>
            <a:r>
              <a:rPr lang="en-US" sz="2800" dirty="0">
                <a:solidFill>
                  <a:srgbClr val="04617B"/>
                </a:solidFill>
              </a:rPr>
              <a:t>(</a:t>
            </a:r>
            <a:r>
              <a:rPr lang="en-US" sz="2800" dirty="0" smtClean="0">
                <a:solidFill>
                  <a:srgbClr val="04617B"/>
                </a:solidFill>
              </a:rPr>
              <a:t>p.14, </a:t>
            </a:r>
            <a:r>
              <a:rPr lang="en-US" sz="2800" dirty="0">
                <a:solidFill>
                  <a:srgbClr val="04617B"/>
                </a:solidFill>
              </a:rPr>
              <a:t>ICRP 127)</a:t>
            </a:r>
            <a:endParaRPr lang="en-US" sz="3600" b="1" dirty="0"/>
          </a:p>
        </p:txBody>
      </p:sp>
      <p:sp>
        <p:nvSpPr>
          <p:cNvPr id="21506" name="Content Placeholder 2"/>
          <p:cNvSpPr>
            <a:spLocks noGrp="1"/>
          </p:cNvSpPr>
          <p:nvPr>
            <p:ph idx="1"/>
          </p:nvPr>
        </p:nvSpPr>
        <p:spPr/>
        <p:txBody>
          <a:bodyPr/>
          <a:lstStyle/>
          <a:p>
            <a:r>
              <a:rPr lang="en-GB" sz="2400" b="1" dirty="0"/>
              <a:t>Imaging procedures are essential in treatment planning as similar to other modern radiotherapies, and deliver additional small radiation dose to the </a:t>
            </a:r>
            <a:r>
              <a:rPr lang="en-GB" sz="2400" b="1" dirty="0" smtClean="0"/>
              <a:t>patient</a:t>
            </a:r>
            <a:r>
              <a:rPr lang="en-GB" altLang="en-US" sz="2400" b="1" dirty="0" smtClean="0">
                <a:ea typeface="ＭＳ Ｐゴシック" pitchFamily="50" charset="-128"/>
              </a:rPr>
              <a:t>. </a:t>
            </a:r>
            <a:endParaRPr lang="en-GB" altLang="en-US" sz="2400" b="1" dirty="0">
              <a:ea typeface="ＭＳ Ｐゴシック" pitchFamily="50" charset="-128"/>
            </a:endParaRP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50" charset="-128"/>
              </a:defRPr>
            </a:lvl1pPr>
            <a:lvl2pPr marL="742950" indent="-285750">
              <a:defRPr>
                <a:solidFill>
                  <a:schemeClr val="tx1"/>
                </a:solidFill>
                <a:latin typeface="Arial" pitchFamily="34" charset="0"/>
                <a:ea typeface="ＭＳ Ｐゴシック" pitchFamily="50" charset="-128"/>
              </a:defRPr>
            </a:lvl2pPr>
            <a:lvl3pPr marL="1143000" indent="-228600">
              <a:defRPr>
                <a:solidFill>
                  <a:schemeClr val="tx1"/>
                </a:solidFill>
                <a:latin typeface="Arial" pitchFamily="34" charset="0"/>
                <a:ea typeface="ＭＳ Ｐゴシック" pitchFamily="50" charset="-128"/>
              </a:defRPr>
            </a:lvl3pPr>
            <a:lvl4pPr marL="1600200" indent="-228600">
              <a:defRPr>
                <a:solidFill>
                  <a:schemeClr val="tx1"/>
                </a:solidFill>
                <a:latin typeface="Arial" pitchFamily="34" charset="0"/>
                <a:ea typeface="ＭＳ Ｐゴシック" pitchFamily="50" charset="-128"/>
              </a:defRPr>
            </a:lvl4pPr>
            <a:lvl5pPr marL="2057400" indent="-22860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fld id="{53D09544-689C-4632-925D-4C19AE9FE929}" type="slidenum">
              <a:rPr lang="en-US" altLang="en-US">
                <a:solidFill>
                  <a:srgbClr val="045C75"/>
                </a:solidFill>
              </a:rPr>
              <a:pPr/>
              <a:t>14</a:t>
            </a:fld>
            <a:endParaRPr lang="en-US" altLang="en-US">
              <a:solidFill>
                <a:srgbClr val="045C75"/>
              </a:solidFil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600" b="1" dirty="0" smtClean="0"/>
              <a:t>Main Points 9</a:t>
            </a:r>
            <a:br>
              <a:rPr lang="en-US" sz="3600" b="1" dirty="0" smtClean="0"/>
            </a:br>
            <a:r>
              <a:rPr lang="en-US" sz="2800" dirty="0">
                <a:solidFill>
                  <a:srgbClr val="04617B"/>
                </a:solidFill>
              </a:rPr>
              <a:t>(</a:t>
            </a:r>
            <a:r>
              <a:rPr lang="en-US" sz="2800" dirty="0" smtClean="0">
                <a:solidFill>
                  <a:srgbClr val="04617B"/>
                </a:solidFill>
              </a:rPr>
              <a:t>p.14, </a:t>
            </a:r>
            <a:r>
              <a:rPr lang="en-US" sz="2800" dirty="0">
                <a:solidFill>
                  <a:srgbClr val="04617B"/>
                </a:solidFill>
              </a:rPr>
              <a:t>ICRP 127)</a:t>
            </a:r>
            <a:endParaRPr lang="en-US" sz="3600" b="1" dirty="0"/>
          </a:p>
        </p:txBody>
      </p:sp>
      <p:sp>
        <p:nvSpPr>
          <p:cNvPr id="21506" name="Content Placeholder 2"/>
          <p:cNvSpPr>
            <a:spLocks noGrp="1"/>
          </p:cNvSpPr>
          <p:nvPr>
            <p:ph idx="1"/>
          </p:nvPr>
        </p:nvSpPr>
        <p:spPr/>
        <p:txBody>
          <a:bodyPr/>
          <a:lstStyle/>
          <a:p>
            <a:r>
              <a:rPr lang="en-GB" sz="2400" b="1" dirty="0" smtClean="0"/>
              <a:t>Appropriate </a:t>
            </a:r>
            <a:r>
              <a:rPr lang="en-GB" sz="2400" b="1" dirty="0"/>
              <a:t>management is required for the therapy equipment and also for the air in the treatment room which is activated. Management should always be in conformity with criteria of the regulatory agency. The current regulations for occupational exposures in photon radiotherapy are applicable to ion beam radiotherapy with protons or carbon ions.</a:t>
            </a:r>
            <a:endParaRPr lang="en-US" altLang="en-US" sz="2400" dirty="0" smtClean="0">
              <a:ea typeface="ＭＳ Ｐゴシック" pitchFamily="50" charset="-128"/>
            </a:endParaRP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50" charset="-128"/>
              </a:defRPr>
            </a:lvl1pPr>
            <a:lvl2pPr marL="742950" indent="-285750">
              <a:defRPr>
                <a:solidFill>
                  <a:schemeClr val="tx1"/>
                </a:solidFill>
                <a:latin typeface="Arial" pitchFamily="34" charset="0"/>
                <a:ea typeface="ＭＳ Ｐゴシック" pitchFamily="50" charset="-128"/>
              </a:defRPr>
            </a:lvl2pPr>
            <a:lvl3pPr marL="1143000" indent="-228600">
              <a:defRPr>
                <a:solidFill>
                  <a:schemeClr val="tx1"/>
                </a:solidFill>
                <a:latin typeface="Arial" pitchFamily="34" charset="0"/>
                <a:ea typeface="ＭＳ Ｐゴシック" pitchFamily="50" charset="-128"/>
              </a:defRPr>
            </a:lvl3pPr>
            <a:lvl4pPr marL="1600200" indent="-228600">
              <a:defRPr>
                <a:solidFill>
                  <a:schemeClr val="tx1"/>
                </a:solidFill>
                <a:latin typeface="Arial" pitchFamily="34" charset="0"/>
                <a:ea typeface="ＭＳ Ｐゴシック" pitchFamily="50" charset="-128"/>
              </a:defRPr>
            </a:lvl4pPr>
            <a:lvl5pPr marL="2057400" indent="-22860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fld id="{53D09544-689C-4632-925D-4C19AE9FE929}" type="slidenum">
              <a:rPr lang="en-US" altLang="en-US">
                <a:solidFill>
                  <a:srgbClr val="045C75"/>
                </a:solidFill>
              </a:rPr>
              <a:pPr/>
              <a:t>15</a:t>
            </a:fld>
            <a:endParaRPr lang="en-US" altLang="en-US">
              <a:solidFill>
                <a:srgbClr val="045C75"/>
              </a:solidFill>
            </a:endParaRPr>
          </a:p>
        </p:txBody>
      </p:sp>
    </p:spTree>
    <p:extLst>
      <p:ext uri="{BB962C8B-B14F-4D97-AF65-F5344CB8AC3E}">
        <p14:creationId xmlns:p14="http://schemas.microsoft.com/office/powerpoint/2010/main" val="3407104775"/>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600" b="1" dirty="0" smtClean="0"/>
              <a:t>Main Points 10</a:t>
            </a:r>
            <a:br>
              <a:rPr lang="en-US" sz="3600" b="1" dirty="0" smtClean="0"/>
            </a:br>
            <a:r>
              <a:rPr lang="en-US" sz="2800" dirty="0">
                <a:solidFill>
                  <a:srgbClr val="04617B"/>
                </a:solidFill>
              </a:rPr>
              <a:t>(</a:t>
            </a:r>
            <a:r>
              <a:rPr lang="en-US" sz="2800" dirty="0" smtClean="0">
                <a:solidFill>
                  <a:srgbClr val="04617B"/>
                </a:solidFill>
              </a:rPr>
              <a:t>p.14, </a:t>
            </a:r>
            <a:r>
              <a:rPr lang="en-US" sz="2800" dirty="0">
                <a:solidFill>
                  <a:srgbClr val="04617B"/>
                </a:solidFill>
              </a:rPr>
              <a:t>ICRP 127)</a:t>
            </a:r>
            <a:endParaRPr lang="en-US" sz="3600" b="1" dirty="0"/>
          </a:p>
        </p:txBody>
      </p:sp>
      <p:sp>
        <p:nvSpPr>
          <p:cNvPr id="3" name="Content Placeholder 2"/>
          <p:cNvSpPr>
            <a:spLocks noGrp="1"/>
          </p:cNvSpPr>
          <p:nvPr>
            <p:ph idx="1"/>
          </p:nvPr>
        </p:nvSpPr>
        <p:spPr/>
        <p:txBody>
          <a:bodyPr>
            <a:noAutofit/>
          </a:bodyPr>
          <a:lstStyle/>
          <a:p>
            <a:pPr>
              <a:buFont typeface="Wingdings 2" charset="2"/>
              <a:buChar char=""/>
              <a:defRPr/>
            </a:pPr>
            <a:r>
              <a:rPr lang="en-GB" sz="2400" b="1" dirty="0"/>
              <a:t>After treatment with ion beams, the patient will be slightly radioactive for a short time. However, radiation exposure to family members of the patients and caretakers as well as to the public due to this activation is negligible, and no specific protection procedures are </a:t>
            </a:r>
            <a:r>
              <a:rPr lang="en-GB" sz="2400" b="1" dirty="0" smtClean="0"/>
              <a:t>required after the patient is released. The methods </a:t>
            </a:r>
            <a:r>
              <a:rPr lang="en-GB" sz="2400" b="1" dirty="0" smtClean="0"/>
              <a:t>of radiological protection for public exposures in photon radiotherapy facilities are applicable to and adequate for ion beam radiotherapy facilities. </a:t>
            </a:r>
            <a:endParaRPr lang="en-US" sz="2400" dirty="0" smtClean="0"/>
          </a:p>
        </p:txBody>
      </p:sp>
      <p:sp>
        <p:nvSpPr>
          <p:cNvPr id="2253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50" charset="-128"/>
              </a:defRPr>
            </a:lvl1pPr>
            <a:lvl2pPr marL="742950" indent="-285750">
              <a:defRPr>
                <a:solidFill>
                  <a:schemeClr val="tx1"/>
                </a:solidFill>
                <a:latin typeface="Arial" pitchFamily="34" charset="0"/>
                <a:ea typeface="ＭＳ Ｐゴシック" pitchFamily="50" charset="-128"/>
              </a:defRPr>
            </a:lvl2pPr>
            <a:lvl3pPr marL="1143000" indent="-228600">
              <a:defRPr>
                <a:solidFill>
                  <a:schemeClr val="tx1"/>
                </a:solidFill>
                <a:latin typeface="Arial" pitchFamily="34" charset="0"/>
                <a:ea typeface="ＭＳ Ｐゴシック" pitchFamily="50" charset="-128"/>
              </a:defRPr>
            </a:lvl3pPr>
            <a:lvl4pPr marL="1600200" indent="-228600">
              <a:defRPr>
                <a:solidFill>
                  <a:schemeClr val="tx1"/>
                </a:solidFill>
                <a:latin typeface="Arial" pitchFamily="34" charset="0"/>
                <a:ea typeface="ＭＳ Ｐゴシック" pitchFamily="50" charset="-128"/>
              </a:defRPr>
            </a:lvl4pPr>
            <a:lvl5pPr marL="2057400" indent="-22860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fld id="{9F5A05A3-27DE-42FF-9703-E5C99ACF1CE8}" type="slidenum">
              <a:rPr lang="en-US" altLang="en-US">
                <a:solidFill>
                  <a:srgbClr val="045C75"/>
                </a:solidFill>
              </a:rPr>
              <a:pPr/>
              <a:t>16</a:t>
            </a:fld>
            <a:endParaRPr lang="en-US" altLang="en-US">
              <a:solidFill>
                <a:srgbClr val="045C75"/>
              </a:solidFill>
            </a:endParaRP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600" b="1" dirty="0" smtClean="0"/>
              <a:t>Main Points 11</a:t>
            </a:r>
            <a:br>
              <a:rPr lang="en-US" sz="3600" b="1" dirty="0" smtClean="0"/>
            </a:br>
            <a:r>
              <a:rPr lang="en-US" sz="2800" dirty="0">
                <a:solidFill>
                  <a:srgbClr val="04617B"/>
                </a:solidFill>
              </a:rPr>
              <a:t>(</a:t>
            </a:r>
            <a:r>
              <a:rPr lang="en-US" sz="2800" dirty="0" smtClean="0">
                <a:solidFill>
                  <a:srgbClr val="04617B"/>
                </a:solidFill>
              </a:rPr>
              <a:t>p.14, </a:t>
            </a:r>
            <a:r>
              <a:rPr lang="en-US" sz="2800" dirty="0">
                <a:solidFill>
                  <a:srgbClr val="04617B"/>
                </a:solidFill>
              </a:rPr>
              <a:t>ICRP 127)</a:t>
            </a:r>
            <a:endParaRPr lang="en-US" sz="3600" b="1" dirty="0"/>
          </a:p>
        </p:txBody>
      </p:sp>
      <p:sp>
        <p:nvSpPr>
          <p:cNvPr id="23554" name="Content Placeholder 2"/>
          <p:cNvSpPr>
            <a:spLocks noGrp="1"/>
          </p:cNvSpPr>
          <p:nvPr>
            <p:ph idx="1"/>
          </p:nvPr>
        </p:nvSpPr>
        <p:spPr/>
        <p:txBody>
          <a:bodyPr/>
          <a:lstStyle/>
          <a:p>
            <a:pPr>
              <a:buFont typeface="Wingdings 2" charset="2"/>
              <a:buChar char=""/>
              <a:defRPr/>
            </a:pPr>
            <a:r>
              <a:rPr lang="en-GB" sz="2400" b="1" dirty="0"/>
              <a:t>Because ion beam radiotherapy requires a more complex treatment system than conventional radiotherapy, appropriate training of the staff and suitable quality assurance programmes are essential to avoid possible accidental exposure to the </a:t>
            </a:r>
            <a:r>
              <a:rPr lang="en-GB" sz="2400" b="1" dirty="0" smtClean="0"/>
              <a:t>patient</a:t>
            </a:r>
            <a:r>
              <a:rPr lang="en-GB" altLang="en-US" sz="2400" b="1" dirty="0" smtClean="0">
                <a:ea typeface="ＭＳ Ｐゴシック" pitchFamily="50" charset="-128"/>
              </a:rPr>
              <a:t>.</a:t>
            </a:r>
            <a:endParaRPr lang="en-US" altLang="en-US" sz="2400" dirty="0" smtClean="0">
              <a:ea typeface="ＭＳ Ｐゴシック" pitchFamily="50" charset="-128"/>
            </a:endParaRPr>
          </a:p>
        </p:txBody>
      </p:sp>
      <p:sp>
        <p:nvSpPr>
          <p:cNvPr id="23555"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50" charset="-128"/>
              </a:defRPr>
            </a:lvl1pPr>
            <a:lvl2pPr marL="742950" indent="-285750">
              <a:defRPr>
                <a:solidFill>
                  <a:schemeClr val="tx1"/>
                </a:solidFill>
                <a:latin typeface="Arial" pitchFamily="34" charset="0"/>
                <a:ea typeface="ＭＳ Ｐゴシック" pitchFamily="50" charset="-128"/>
              </a:defRPr>
            </a:lvl2pPr>
            <a:lvl3pPr marL="1143000" indent="-228600">
              <a:defRPr>
                <a:solidFill>
                  <a:schemeClr val="tx1"/>
                </a:solidFill>
                <a:latin typeface="Arial" pitchFamily="34" charset="0"/>
                <a:ea typeface="ＭＳ Ｐゴシック" pitchFamily="50" charset="-128"/>
              </a:defRPr>
            </a:lvl3pPr>
            <a:lvl4pPr marL="1600200" indent="-228600">
              <a:defRPr>
                <a:solidFill>
                  <a:schemeClr val="tx1"/>
                </a:solidFill>
                <a:latin typeface="Arial" pitchFamily="34" charset="0"/>
                <a:ea typeface="ＭＳ Ｐゴシック" pitchFamily="50" charset="-128"/>
              </a:defRPr>
            </a:lvl4pPr>
            <a:lvl5pPr marL="2057400" indent="-22860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fld id="{0C1D285B-2EC5-48B2-905C-08E885C3D40F}" type="slidenum">
              <a:rPr lang="en-US" altLang="en-US">
                <a:solidFill>
                  <a:srgbClr val="045C75"/>
                </a:solidFill>
              </a:rPr>
              <a:pPr/>
              <a:t>17</a:t>
            </a:fld>
            <a:endParaRPr lang="en-US" altLang="en-US">
              <a:solidFill>
                <a:srgbClr val="045C75"/>
              </a:solidFill>
            </a:endParaRP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Autofit/>
          </a:bodyPr>
          <a:lstStyle/>
          <a:p>
            <a:pPr eaLnBrk="1" hangingPunct="1"/>
            <a:r>
              <a:rPr lang="en-US" altLang="ja-JP" sz="3600" b="1" dirty="0" smtClean="0"/>
              <a:t>Strategy for Radiological Protection</a:t>
            </a:r>
          </a:p>
        </p:txBody>
      </p:sp>
      <p:sp>
        <p:nvSpPr>
          <p:cNvPr id="68611" name="Rectangle 3"/>
          <p:cNvSpPr>
            <a:spLocks noGrp="1" noChangeArrowheads="1"/>
          </p:cNvSpPr>
          <p:nvPr>
            <p:ph idx="1"/>
          </p:nvPr>
        </p:nvSpPr>
        <p:spPr>
          <a:xfrm>
            <a:off x="457200" y="1600200"/>
            <a:ext cx="8382000" cy="4724400"/>
          </a:xfrm>
        </p:spPr>
        <p:txBody>
          <a:bodyPr/>
          <a:lstStyle/>
          <a:p>
            <a:pPr eaLnBrk="1" hangingPunct="1">
              <a:spcBef>
                <a:spcPts val="1200"/>
              </a:spcBef>
            </a:pPr>
            <a:r>
              <a:rPr lang="en-US" altLang="ja-JP" sz="2400" b="1" dirty="0" smtClean="0">
                <a:solidFill>
                  <a:srgbClr val="0070C0"/>
                </a:solidFill>
              </a:rPr>
              <a:t>Optimize</a:t>
            </a:r>
            <a:r>
              <a:rPr lang="en-US" altLang="ja-JP" sz="2400" b="1" dirty="0">
                <a:solidFill>
                  <a:srgbClr val="0070C0"/>
                </a:solidFill>
              </a:rPr>
              <a:t> </a:t>
            </a:r>
            <a:r>
              <a:rPr lang="en-US" altLang="ja-JP" sz="2400" b="1" dirty="0" smtClean="0">
                <a:solidFill>
                  <a:srgbClr val="0070C0"/>
                </a:solidFill>
              </a:rPr>
              <a:t>the treatment</a:t>
            </a:r>
          </a:p>
          <a:p>
            <a:pPr lvl="1" eaLnBrk="1" hangingPunct="1">
              <a:buFont typeface="Wingdings" panose="05000000000000000000" pitchFamily="2" charset="2"/>
              <a:buChar char="Ø"/>
            </a:pPr>
            <a:r>
              <a:rPr lang="en-US" altLang="ja-JP" sz="2000" dirty="0" smtClean="0"/>
              <a:t>Provide sufficient dose to the target tumor.</a:t>
            </a:r>
          </a:p>
          <a:p>
            <a:pPr lvl="1" eaLnBrk="1" hangingPunct="1">
              <a:buFont typeface="Wingdings" panose="05000000000000000000" pitchFamily="2" charset="2"/>
              <a:buChar char="Ø"/>
            </a:pPr>
            <a:r>
              <a:rPr lang="en-US" altLang="ja-JP" sz="2000" dirty="0" smtClean="0"/>
              <a:t>Minimize the effects in surrounding normal tissues.</a:t>
            </a:r>
          </a:p>
          <a:p>
            <a:pPr eaLnBrk="1" hangingPunct="1">
              <a:spcBef>
                <a:spcPts val="1200"/>
              </a:spcBef>
            </a:pPr>
            <a:r>
              <a:rPr lang="en-US" altLang="ja-JP" sz="2400" b="1" dirty="0" smtClean="0">
                <a:solidFill>
                  <a:srgbClr val="0070C0"/>
                </a:solidFill>
              </a:rPr>
              <a:t>Safety culture </a:t>
            </a:r>
            <a:r>
              <a:rPr lang="en-US" altLang="ja-JP" sz="2400" b="1" dirty="0" smtClean="0"/>
              <a:t>to avoid accidental exposure</a:t>
            </a:r>
          </a:p>
          <a:p>
            <a:pPr lvl="1" eaLnBrk="1" hangingPunct="1">
              <a:buFont typeface="Wingdings" panose="05000000000000000000" pitchFamily="2" charset="2"/>
              <a:buChar char="Ø"/>
            </a:pPr>
            <a:r>
              <a:rPr lang="en-US" altLang="ja-JP" sz="2000" dirty="0" smtClean="0"/>
              <a:t>New treatment  methods are often associated with complicated procedures.</a:t>
            </a:r>
          </a:p>
          <a:p>
            <a:pPr lvl="1" eaLnBrk="1" hangingPunct="1">
              <a:buFont typeface="Wingdings" panose="05000000000000000000" pitchFamily="2" charset="2"/>
              <a:buChar char="Ø"/>
            </a:pPr>
            <a:r>
              <a:rPr lang="en-US" altLang="ja-JP" sz="2000" dirty="0" smtClean="0"/>
              <a:t>Biological effects appear in the later period.</a:t>
            </a:r>
            <a:endParaRPr lang="en-US" altLang="ja-JP" sz="2000" dirty="0"/>
          </a:p>
          <a:p>
            <a:pPr eaLnBrk="1" hangingPunct="1">
              <a:spcBef>
                <a:spcPts val="1200"/>
              </a:spcBef>
            </a:pPr>
            <a:r>
              <a:rPr lang="en-US" altLang="ja-JP" sz="2400" b="1" dirty="0" smtClean="0"/>
              <a:t>Need for </a:t>
            </a:r>
            <a:r>
              <a:rPr lang="en-US" altLang="ja-JP" sz="2400" b="1" dirty="0" smtClean="0">
                <a:solidFill>
                  <a:srgbClr val="0070C0"/>
                </a:solidFill>
              </a:rPr>
              <a:t>long term follow up </a:t>
            </a:r>
            <a:r>
              <a:rPr lang="en-US" altLang="ja-JP" sz="2400" b="1" dirty="0" smtClean="0"/>
              <a:t>of the late effects</a:t>
            </a:r>
            <a:endParaRPr lang="en-US" altLang="ja-JP" sz="2400" b="1" dirty="0"/>
          </a:p>
          <a:p>
            <a:pPr lvl="1" eaLnBrk="1" hangingPunct="1">
              <a:buFont typeface="Wingdings" panose="05000000000000000000" pitchFamily="2" charset="2"/>
              <a:buChar char="Ø"/>
            </a:pPr>
            <a:r>
              <a:rPr lang="en-US" altLang="ja-JP" sz="2000" dirty="0" smtClean="0"/>
              <a:t>Longer survival of the patients increases the risk of second malignancy.</a:t>
            </a:r>
          </a:p>
          <a:p>
            <a:pPr lvl="1" eaLnBrk="1" hangingPunct="1">
              <a:buFont typeface="Wingdings" panose="05000000000000000000" pitchFamily="2" charset="2"/>
              <a:buChar char="Ø"/>
            </a:pPr>
            <a:r>
              <a:rPr lang="en-US" altLang="ja-JP" sz="2000" dirty="0" smtClean="0"/>
              <a:t>“Low dose” exposure in large area of normal tissues</a:t>
            </a:r>
          </a:p>
          <a:p>
            <a:pPr eaLnBrk="1" hangingPunct="1">
              <a:spcBef>
                <a:spcPts val="1200"/>
              </a:spcBef>
            </a:pPr>
            <a:r>
              <a:rPr lang="en-US" altLang="ja-JP" sz="2400" b="1" dirty="0" smtClean="0">
                <a:solidFill>
                  <a:srgbClr val="0070C0"/>
                </a:solidFill>
              </a:rPr>
              <a:t>Protection of personnel</a:t>
            </a:r>
            <a:endParaRPr lang="en-US" altLang="ja-JP" sz="2400" b="1" dirty="0">
              <a:solidFill>
                <a:srgbClr val="0070C0"/>
              </a:solidFill>
            </a:endParaRPr>
          </a:p>
        </p:txBody>
      </p:sp>
      <p:sp>
        <p:nvSpPr>
          <p:cNvPr id="2" name="スライド番号プレースホルダー 1"/>
          <p:cNvSpPr>
            <a:spLocks noGrp="1"/>
          </p:cNvSpPr>
          <p:nvPr>
            <p:ph type="sldNum" sz="quarter" idx="10"/>
          </p:nvPr>
        </p:nvSpPr>
        <p:spPr/>
        <p:txBody>
          <a:bodyPr/>
          <a:lstStyle/>
          <a:p>
            <a:pPr>
              <a:defRPr/>
            </a:pPr>
            <a:fld id="{12EFA2FD-B014-469B-A9B1-DD8B8790061E}" type="slidenum">
              <a:rPr lang="en-US" smtClean="0"/>
              <a:pPr>
                <a:defRPr/>
              </a:pPr>
              <a:t>18</a:t>
            </a:fld>
            <a:endParaRPr lang="en-US"/>
          </a:p>
        </p:txBody>
      </p:sp>
    </p:spTree>
    <p:extLst>
      <p:ext uri="{BB962C8B-B14F-4D97-AF65-F5344CB8AC3E}">
        <p14:creationId xmlns:p14="http://schemas.microsoft.com/office/powerpoint/2010/main" val="2796976092"/>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sz="3600" b="1" dirty="0" smtClean="0"/>
              <a:t>Radiation Safety </a:t>
            </a:r>
            <a:r>
              <a:rPr lang="en-US" sz="3600" b="1" dirty="0" smtClean="0"/>
              <a:t>Management</a:t>
            </a:r>
            <a:r>
              <a:rPr lang="en-US" sz="4400" b="1" dirty="0"/>
              <a:t/>
            </a:r>
            <a:br>
              <a:rPr lang="en-US" sz="4400" b="1" dirty="0"/>
            </a:br>
            <a:r>
              <a:rPr lang="en-US" sz="2800" dirty="0" smtClean="0">
                <a:solidFill>
                  <a:srgbClr val="04617B"/>
                </a:solidFill>
              </a:rPr>
              <a:t>(Chapter 6, p.83-86, ICRP </a:t>
            </a:r>
            <a:r>
              <a:rPr lang="en-US" sz="2800" dirty="0">
                <a:solidFill>
                  <a:srgbClr val="04617B"/>
                </a:solidFill>
              </a:rPr>
              <a:t>127)</a:t>
            </a:r>
            <a:endParaRPr lang="en-US" sz="2800" b="1" dirty="0"/>
          </a:p>
        </p:txBody>
      </p:sp>
      <p:sp>
        <p:nvSpPr>
          <p:cNvPr id="3" name="コンテンツ プレースホルダー 2"/>
          <p:cNvSpPr>
            <a:spLocks noGrp="1"/>
          </p:cNvSpPr>
          <p:nvPr>
            <p:ph idx="1"/>
          </p:nvPr>
        </p:nvSpPr>
        <p:spPr/>
        <p:txBody>
          <a:bodyPr/>
          <a:lstStyle/>
          <a:p>
            <a:r>
              <a:rPr lang="en-GB" sz="2400" dirty="0"/>
              <a:t>Radiation safety management for the </a:t>
            </a:r>
            <a:r>
              <a:rPr lang="en-GB" sz="2400" dirty="0" smtClean="0"/>
              <a:t>facilities</a:t>
            </a:r>
          </a:p>
          <a:p>
            <a:r>
              <a:rPr lang="en-GB" sz="2400" dirty="0"/>
              <a:t>Management of exposure due to activation of </a:t>
            </a:r>
            <a:r>
              <a:rPr lang="en-GB" sz="2400" dirty="0" smtClean="0"/>
              <a:t>devices</a:t>
            </a:r>
          </a:p>
          <a:p>
            <a:r>
              <a:rPr lang="en-GB" sz="2400" dirty="0"/>
              <a:t>Management of radioactivity due to activated </a:t>
            </a:r>
            <a:r>
              <a:rPr lang="en-GB" sz="2400" dirty="0" smtClean="0"/>
              <a:t>nuclides</a:t>
            </a:r>
          </a:p>
          <a:p>
            <a:pPr lvl="1">
              <a:buFont typeface="Wingdings" panose="05000000000000000000" pitchFamily="2" charset="2"/>
              <a:buChar char="Ø"/>
            </a:pPr>
            <a:r>
              <a:rPr lang="en-GB" sz="2000" dirty="0" smtClean="0"/>
              <a:t>Monitoring air concentration</a:t>
            </a:r>
          </a:p>
          <a:p>
            <a:pPr lvl="1">
              <a:buFont typeface="Wingdings" panose="05000000000000000000" pitchFamily="2" charset="2"/>
              <a:buChar char="Ø"/>
            </a:pPr>
            <a:r>
              <a:rPr lang="en-GB" sz="2000" dirty="0"/>
              <a:t>Discharge of air from the radiotherapy </a:t>
            </a:r>
            <a:r>
              <a:rPr lang="en-GB" sz="2000" dirty="0" smtClean="0"/>
              <a:t>facilities</a:t>
            </a:r>
          </a:p>
          <a:p>
            <a:pPr lvl="1">
              <a:buFont typeface="Wingdings" panose="05000000000000000000" pitchFamily="2" charset="2"/>
              <a:buChar char="Ø"/>
            </a:pPr>
            <a:r>
              <a:rPr lang="en-GB" sz="2000" dirty="0"/>
              <a:t>Management of solid </a:t>
            </a:r>
            <a:r>
              <a:rPr lang="en-GB" sz="2000" dirty="0" smtClean="0"/>
              <a:t>waste</a:t>
            </a:r>
          </a:p>
          <a:p>
            <a:pPr lvl="1">
              <a:buFont typeface="Wingdings" panose="05000000000000000000" pitchFamily="2" charset="2"/>
              <a:buChar char="Ø"/>
            </a:pPr>
            <a:r>
              <a:rPr lang="en-GB" sz="2000" dirty="0" smtClean="0"/>
              <a:t>Patient</a:t>
            </a:r>
          </a:p>
          <a:p>
            <a:r>
              <a:rPr lang="en-GB" sz="2400" dirty="0"/>
              <a:t>Monitoring system for management of radiological </a:t>
            </a:r>
            <a:r>
              <a:rPr lang="en-GB" sz="2400" dirty="0" smtClean="0"/>
              <a:t>protection</a:t>
            </a:r>
          </a:p>
          <a:p>
            <a:r>
              <a:rPr lang="en-GB" sz="2400" dirty="0"/>
              <a:t>Quality assurance in management of radiological protection of the </a:t>
            </a:r>
            <a:r>
              <a:rPr lang="en-GB" sz="2400" dirty="0" smtClean="0"/>
              <a:t>facilities</a:t>
            </a:r>
            <a:endParaRPr lang="en-GB" sz="2400" dirty="0" smtClean="0"/>
          </a:p>
          <a:p>
            <a:pPr marL="0" indent="0" algn="ctr">
              <a:buNone/>
            </a:pPr>
            <a:r>
              <a:rPr lang="en-GB" sz="2000" dirty="0" smtClean="0"/>
              <a:t>(These are the key elements of Chapter 6, and it is advised to go through the full publication for detailed information.)</a:t>
            </a:r>
            <a:endParaRPr lang="en-US" sz="2000" dirty="0"/>
          </a:p>
        </p:txBody>
      </p:sp>
      <p:sp>
        <p:nvSpPr>
          <p:cNvPr id="4" name="スライド番号プレースホルダー 3"/>
          <p:cNvSpPr>
            <a:spLocks noGrp="1"/>
          </p:cNvSpPr>
          <p:nvPr>
            <p:ph type="sldNum" sz="quarter" idx="10"/>
          </p:nvPr>
        </p:nvSpPr>
        <p:spPr/>
        <p:txBody>
          <a:bodyPr/>
          <a:lstStyle/>
          <a:p>
            <a:pPr>
              <a:defRPr/>
            </a:pPr>
            <a:fld id="{12EFA2FD-B014-469B-A9B1-DD8B8790061E}" type="slidenum">
              <a:rPr lang="en-US" smtClean="0"/>
              <a:pPr>
                <a:defRPr/>
              </a:pPr>
              <a:t>19</a:t>
            </a:fld>
            <a:endParaRPr lang="en-US"/>
          </a:p>
        </p:txBody>
      </p:sp>
    </p:spTree>
    <p:extLst>
      <p:ext uri="{BB962C8B-B14F-4D97-AF65-F5344CB8AC3E}">
        <p14:creationId xmlns:p14="http://schemas.microsoft.com/office/powerpoint/2010/main" val="2657937613"/>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50" charset="-128"/>
              </a:defRPr>
            </a:lvl1pPr>
            <a:lvl2pPr marL="742950" indent="-285750">
              <a:defRPr>
                <a:solidFill>
                  <a:schemeClr val="tx1"/>
                </a:solidFill>
                <a:latin typeface="Arial" pitchFamily="34" charset="0"/>
                <a:ea typeface="ＭＳ Ｐゴシック" pitchFamily="50" charset="-128"/>
              </a:defRPr>
            </a:lvl2pPr>
            <a:lvl3pPr marL="1143000" indent="-228600">
              <a:defRPr>
                <a:solidFill>
                  <a:schemeClr val="tx1"/>
                </a:solidFill>
                <a:latin typeface="Arial" pitchFamily="34" charset="0"/>
                <a:ea typeface="ＭＳ Ｐゴシック" pitchFamily="50" charset="-128"/>
              </a:defRPr>
            </a:lvl3pPr>
            <a:lvl4pPr marL="1600200" indent="-228600">
              <a:defRPr>
                <a:solidFill>
                  <a:schemeClr val="tx1"/>
                </a:solidFill>
                <a:latin typeface="Arial" pitchFamily="34" charset="0"/>
                <a:ea typeface="ＭＳ Ｐゴシック" pitchFamily="50" charset="-128"/>
              </a:defRPr>
            </a:lvl4pPr>
            <a:lvl5pPr marL="2057400" indent="-22860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fld id="{E039AAA7-B2B0-41F6-B940-F759DDAA1D19}" type="slidenum">
              <a:rPr lang="en-US" altLang="en-US">
                <a:solidFill>
                  <a:srgbClr val="045C75"/>
                </a:solidFill>
              </a:rPr>
              <a:pPr/>
              <a:t>2</a:t>
            </a:fld>
            <a:endParaRPr lang="en-US" altLang="en-US">
              <a:solidFill>
                <a:srgbClr val="045C75"/>
              </a:solidFill>
            </a:endParaRPr>
          </a:p>
        </p:txBody>
      </p:sp>
      <p:pic>
        <p:nvPicPr>
          <p:cNvPr id="39941" name="Picture 5"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52400"/>
            <a:ext cx="4267200" cy="6452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sz="3600" b="1" dirty="0" smtClean="0"/>
              <a:t>Preventing </a:t>
            </a:r>
            <a:r>
              <a:rPr lang="en-US" sz="3600" b="1" dirty="0" smtClean="0"/>
              <a:t>Accident</a:t>
            </a:r>
            <a:r>
              <a:rPr lang="en-US" sz="4400" b="1" dirty="0">
                <a:solidFill>
                  <a:srgbClr val="04617B"/>
                </a:solidFill>
              </a:rPr>
              <a:t/>
            </a:r>
            <a:br>
              <a:rPr lang="en-US" sz="4400" b="1" dirty="0">
                <a:solidFill>
                  <a:srgbClr val="04617B"/>
                </a:solidFill>
              </a:rPr>
            </a:br>
            <a:r>
              <a:rPr lang="en-US" sz="2800" dirty="0">
                <a:solidFill>
                  <a:srgbClr val="04617B"/>
                </a:solidFill>
              </a:rPr>
              <a:t>(Chapter </a:t>
            </a:r>
            <a:r>
              <a:rPr lang="en-US" sz="2800" dirty="0" smtClean="0">
                <a:solidFill>
                  <a:srgbClr val="04617B"/>
                </a:solidFill>
              </a:rPr>
              <a:t>7, p.87-91, </a:t>
            </a:r>
            <a:r>
              <a:rPr lang="en-US" sz="2800" dirty="0">
                <a:solidFill>
                  <a:srgbClr val="04617B"/>
                </a:solidFill>
              </a:rPr>
              <a:t>ICRP 127)</a:t>
            </a:r>
            <a:endParaRPr lang="en-US" sz="3600" b="1" dirty="0"/>
          </a:p>
        </p:txBody>
      </p:sp>
      <p:sp>
        <p:nvSpPr>
          <p:cNvPr id="3" name="コンテンツ プレースホルダー 2"/>
          <p:cNvSpPr>
            <a:spLocks noGrp="1"/>
          </p:cNvSpPr>
          <p:nvPr>
            <p:ph idx="1"/>
          </p:nvPr>
        </p:nvSpPr>
        <p:spPr/>
        <p:txBody>
          <a:bodyPr/>
          <a:lstStyle/>
          <a:p>
            <a:r>
              <a:rPr lang="en-GB" sz="2400" dirty="0"/>
              <a:t>N</a:t>
            </a:r>
            <a:r>
              <a:rPr lang="en-GB" sz="2400" dirty="0" smtClean="0"/>
              <a:t>ew </a:t>
            </a:r>
            <a:r>
              <a:rPr lang="en-GB" sz="2400" dirty="0"/>
              <a:t>technologies in </a:t>
            </a:r>
            <a:r>
              <a:rPr lang="en-GB" sz="2400" dirty="0" smtClean="0"/>
              <a:t>RT </a:t>
            </a:r>
            <a:r>
              <a:rPr lang="en-GB" sz="2400" dirty="0"/>
              <a:t>brought highly conformal dose </a:t>
            </a:r>
            <a:r>
              <a:rPr lang="en-GB" sz="2400" dirty="0" smtClean="0"/>
              <a:t>distribution, but even </a:t>
            </a:r>
            <a:r>
              <a:rPr lang="en-GB" sz="2400" dirty="0"/>
              <a:t>subtle errors during the treatment process would easily bring severe </a:t>
            </a:r>
            <a:r>
              <a:rPr lang="en-GB" sz="2400" dirty="0" smtClean="0"/>
              <a:t>consequences.</a:t>
            </a:r>
          </a:p>
          <a:p>
            <a:r>
              <a:rPr lang="en-GB" sz="2400" dirty="0" smtClean="0"/>
              <a:t>In </a:t>
            </a:r>
            <a:r>
              <a:rPr lang="en-GB" sz="2400" dirty="0"/>
              <a:t>order to avoid </a:t>
            </a:r>
            <a:r>
              <a:rPr lang="en-GB" sz="2400" dirty="0" smtClean="0"/>
              <a:t>accidental </a:t>
            </a:r>
            <a:r>
              <a:rPr lang="en-GB" sz="2400" dirty="0"/>
              <a:t>exposures, there is a need for prospective, structured and systematic approaches to </a:t>
            </a:r>
            <a:r>
              <a:rPr lang="en-GB" sz="2400" dirty="0" smtClean="0"/>
              <a:t>identify </a:t>
            </a:r>
            <a:r>
              <a:rPr lang="en-GB" sz="2400" dirty="0"/>
              <a:t>system </a:t>
            </a:r>
            <a:r>
              <a:rPr lang="en-GB" sz="2400" dirty="0" smtClean="0"/>
              <a:t>weakness (see Table 7.1).</a:t>
            </a:r>
          </a:p>
          <a:p>
            <a:r>
              <a:rPr lang="en-US" sz="2400" dirty="0"/>
              <a:t>Disseminating </a:t>
            </a:r>
            <a:r>
              <a:rPr lang="en-US" sz="2400" dirty="0" smtClean="0"/>
              <a:t>knowledge </a:t>
            </a:r>
            <a:r>
              <a:rPr lang="en-US" sz="2400" dirty="0"/>
              <a:t>and lessons learned from </a:t>
            </a:r>
            <a:r>
              <a:rPr lang="en-US" sz="2400" dirty="0" smtClean="0"/>
              <a:t>previous accidental exposures is </a:t>
            </a:r>
            <a:r>
              <a:rPr lang="en-US" sz="2400" dirty="0"/>
              <a:t>crucial in preventing </a:t>
            </a:r>
            <a:r>
              <a:rPr lang="en-US" sz="2400" dirty="0" smtClean="0"/>
              <a:t>re-occurrence.</a:t>
            </a:r>
          </a:p>
          <a:p>
            <a:r>
              <a:rPr lang="en-US" sz="2400" dirty="0"/>
              <a:t>C</a:t>
            </a:r>
            <a:r>
              <a:rPr lang="en-US" sz="2400" dirty="0" smtClean="0"/>
              <a:t>omprehensive QA programme can lead to detect systematic errors, and decrease the frequency and severity of random errors.</a:t>
            </a:r>
            <a:endParaRPr lang="en-GB" sz="2400" dirty="0" smtClean="0"/>
          </a:p>
        </p:txBody>
      </p:sp>
      <p:sp>
        <p:nvSpPr>
          <p:cNvPr id="4" name="スライド番号プレースホルダー 3"/>
          <p:cNvSpPr>
            <a:spLocks noGrp="1"/>
          </p:cNvSpPr>
          <p:nvPr>
            <p:ph type="sldNum" sz="quarter" idx="10"/>
          </p:nvPr>
        </p:nvSpPr>
        <p:spPr/>
        <p:txBody>
          <a:bodyPr/>
          <a:lstStyle/>
          <a:p>
            <a:pPr>
              <a:defRPr/>
            </a:pPr>
            <a:fld id="{12EFA2FD-B014-469B-A9B1-DD8B8790061E}" type="slidenum">
              <a:rPr lang="en-US" smtClean="0"/>
              <a:pPr>
                <a:defRPr/>
              </a:pPr>
              <a:t>20</a:t>
            </a:fld>
            <a:endParaRPr lang="en-US"/>
          </a:p>
        </p:txBody>
      </p:sp>
    </p:spTree>
    <p:extLst>
      <p:ext uri="{BB962C8B-B14F-4D97-AF65-F5344CB8AC3E}">
        <p14:creationId xmlns:p14="http://schemas.microsoft.com/office/powerpoint/2010/main" val="588865859"/>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sz="3600" b="1" dirty="0" smtClean="0"/>
              <a:t>Conclusions and Recommendations</a:t>
            </a:r>
            <a:br>
              <a:rPr lang="en-US" sz="3600" b="1" dirty="0" smtClean="0"/>
            </a:br>
            <a:r>
              <a:rPr lang="en-US" sz="2800" dirty="0">
                <a:solidFill>
                  <a:srgbClr val="04617B"/>
                </a:solidFill>
              </a:rPr>
              <a:t>(</a:t>
            </a:r>
            <a:r>
              <a:rPr lang="en-US" sz="2800" dirty="0" smtClean="0">
                <a:solidFill>
                  <a:srgbClr val="04617B"/>
                </a:solidFill>
              </a:rPr>
              <a:t>p.93</a:t>
            </a:r>
            <a:r>
              <a:rPr lang="en-US" sz="2800" dirty="0" smtClean="0">
                <a:solidFill>
                  <a:srgbClr val="04617B"/>
                </a:solidFill>
              </a:rPr>
              <a:t>, </a:t>
            </a:r>
            <a:r>
              <a:rPr lang="en-US" sz="2800" dirty="0">
                <a:solidFill>
                  <a:srgbClr val="04617B"/>
                </a:solidFill>
              </a:rPr>
              <a:t>ICRP 127)</a:t>
            </a:r>
            <a:endParaRPr lang="en-US" sz="3600" b="1" dirty="0"/>
          </a:p>
        </p:txBody>
      </p:sp>
      <p:sp>
        <p:nvSpPr>
          <p:cNvPr id="3" name="コンテンツ プレースホルダー 2"/>
          <p:cNvSpPr>
            <a:spLocks noGrp="1"/>
          </p:cNvSpPr>
          <p:nvPr>
            <p:ph idx="1"/>
          </p:nvPr>
        </p:nvSpPr>
        <p:spPr/>
        <p:txBody>
          <a:bodyPr/>
          <a:lstStyle/>
          <a:p>
            <a:r>
              <a:rPr lang="en-GB" sz="2000" dirty="0"/>
              <a:t>Ion </a:t>
            </a:r>
            <a:r>
              <a:rPr lang="en-GB" sz="2000" dirty="0" smtClean="0"/>
              <a:t>beam radiotherapy provides </a:t>
            </a:r>
            <a:r>
              <a:rPr lang="en-GB" sz="2000" dirty="0"/>
              <a:t>excellent dose distribution to the </a:t>
            </a:r>
            <a:r>
              <a:rPr lang="en-GB" sz="2000" dirty="0" smtClean="0"/>
              <a:t>targeted tumour, and the proper </a:t>
            </a:r>
            <a:r>
              <a:rPr lang="en-GB" sz="2000" dirty="0"/>
              <a:t>selection of the patient should be </a:t>
            </a:r>
            <a:r>
              <a:rPr lang="en-GB" sz="2000" dirty="0" smtClean="0"/>
              <a:t>the first step for justification of the treatment to </a:t>
            </a:r>
            <a:r>
              <a:rPr lang="en-GB" sz="2000" dirty="0"/>
              <a:t>provide the optimal benefit to the </a:t>
            </a:r>
            <a:r>
              <a:rPr lang="en-GB" sz="2000" dirty="0" smtClean="0"/>
              <a:t>patient.</a:t>
            </a:r>
          </a:p>
          <a:p>
            <a:r>
              <a:rPr lang="en-GB" altLang="ja-JP" sz="2000" dirty="0" smtClean="0"/>
              <a:t>Careful </a:t>
            </a:r>
            <a:r>
              <a:rPr lang="en-GB" altLang="ja-JP" sz="2000" dirty="0"/>
              <a:t>treatment planning is required for optimisation to maximise the efficiency of treatment and to minimise the dose to normal tissues. </a:t>
            </a:r>
            <a:r>
              <a:rPr lang="en-GB" altLang="ja-JP" sz="2000" dirty="0" smtClean="0"/>
              <a:t>The </a:t>
            </a:r>
            <a:r>
              <a:rPr lang="en-GB" altLang="ja-JP" sz="2000" dirty="0"/>
              <a:t>treatment planning must be sufficiently precise to avoid damaging critical organs or tissues within or near the target volume</a:t>
            </a:r>
            <a:r>
              <a:rPr lang="en-GB" altLang="ja-JP" sz="2000" dirty="0" smtClean="0"/>
              <a:t>.</a:t>
            </a:r>
          </a:p>
          <a:p>
            <a:r>
              <a:rPr lang="en-GB" sz="2000" dirty="0" smtClean="0"/>
              <a:t>Ion </a:t>
            </a:r>
            <a:r>
              <a:rPr lang="en-GB" sz="2000" dirty="0"/>
              <a:t>beam delivery system consists of </a:t>
            </a:r>
            <a:r>
              <a:rPr lang="en-GB" sz="2000" dirty="0" smtClean="0"/>
              <a:t>accelerator</a:t>
            </a:r>
            <a:r>
              <a:rPr lang="en-GB" sz="2000" dirty="0"/>
              <a:t>, </a:t>
            </a:r>
            <a:r>
              <a:rPr lang="en-GB" sz="2000" dirty="0" smtClean="0"/>
              <a:t>high </a:t>
            </a:r>
            <a:r>
              <a:rPr lang="en-GB" sz="2000" dirty="0"/>
              <a:t>energy beam transporter and </a:t>
            </a:r>
            <a:r>
              <a:rPr lang="en-GB" sz="2000" dirty="0" smtClean="0"/>
              <a:t>irradiation </a:t>
            </a:r>
            <a:r>
              <a:rPr lang="en-GB" sz="2000" dirty="0"/>
              <a:t>system. When ion beams pass through or hit these beam line structures, secondary neutrons and photons can be produced, as well as particle fragments and photons from the activated materials. These</a:t>
            </a:r>
            <a:r>
              <a:rPr lang="en-GB" altLang="ja-JP" sz="2000" dirty="0"/>
              <a:t> doses should be considered from the standpoint of radiological </a:t>
            </a:r>
            <a:r>
              <a:rPr lang="en-GB" altLang="ja-JP" sz="2000" dirty="0" smtClean="0"/>
              <a:t>protection.</a:t>
            </a:r>
            <a:endParaRPr lang="en-GB" altLang="ja-JP" sz="2000" dirty="0"/>
          </a:p>
          <a:p>
            <a:endParaRPr lang="en-US" sz="2000" dirty="0"/>
          </a:p>
        </p:txBody>
      </p:sp>
      <p:sp>
        <p:nvSpPr>
          <p:cNvPr id="4" name="スライド番号プレースホルダー 3"/>
          <p:cNvSpPr>
            <a:spLocks noGrp="1"/>
          </p:cNvSpPr>
          <p:nvPr>
            <p:ph type="sldNum" sz="quarter" idx="10"/>
          </p:nvPr>
        </p:nvSpPr>
        <p:spPr/>
        <p:txBody>
          <a:bodyPr/>
          <a:lstStyle/>
          <a:p>
            <a:pPr>
              <a:defRPr/>
            </a:pPr>
            <a:fld id="{12EFA2FD-B014-469B-A9B1-DD8B8790061E}" type="slidenum">
              <a:rPr lang="en-US" smtClean="0"/>
              <a:pPr>
                <a:defRPr/>
              </a:pPr>
              <a:t>21</a:t>
            </a:fld>
            <a:endParaRPr lang="en-US"/>
          </a:p>
        </p:txBody>
      </p:sp>
    </p:spTree>
    <p:extLst>
      <p:ext uri="{BB962C8B-B14F-4D97-AF65-F5344CB8AC3E}">
        <p14:creationId xmlns:p14="http://schemas.microsoft.com/office/powerpoint/2010/main" val="3185041436"/>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sz="3600" b="1" dirty="0" smtClean="0"/>
              <a:t>Conclusions and Recommendations</a:t>
            </a:r>
            <a:br>
              <a:rPr lang="en-US" sz="3600" b="1" dirty="0" smtClean="0"/>
            </a:br>
            <a:r>
              <a:rPr lang="en-US" sz="2800" dirty="0">
                <a:solidFill>
                  <a:srgbClr val="04617B"/>
                </a:solidFill>
              </a:rPr>
              <a:t>(</a:t>
            </a:r>
            <a:r>
              <a:rPr lang="en-US" sz="2800" dirty="0" smtClean="0">
                <a:solidFill>
                  <a:srgbClr val="04617B"/>
                </a:solidFill>
              </a:rPr>
              <a:t>p.93</a:t>
            </a:r>
            <a:r>
              <a:rPr lang="en-US" sz="2800" dirty="0" smtClean="0">
                <a:solidFill>
                  <a:srgbClr val="04617B"/>
                </a:solidFill>
              </a:rPr>
              <a:t>, </a:t>
            </a:r>
            <a:r>
              <a:rPr lang="en-US" sz="2800" dirty="0">
                <a:solidFill>
                  <a:srgbClr val="04617B"/>
                </a:solidFill>
              </a:rPr>
              <a:t>ICRP 127)</a:t>
            </a:r>
            <a:endParaRPr lang="en-US" sz="3600" b="1" dirty="0"/>
          </a:p>
        </p:txBody>
      </p:sp>
      <p:sp>
        <p:nvSpPr>
          <p:cNvPr id="3" name="コンテンツ プレースホルダー 2"/>
          <p:cNvSpPr>
            <a:spLocks noGrp="1"/>
          </p:cNvSpPr>
          <p:nvPr>
            <p:ph idx="1"/>
          </p:nvPr>
        </p:nvSpPr>
        <p:spPr/>
        <p:txBody>
          <a:bodyPr/>
          <a:lstStyle/>
          <a:p>
            <a:r>
              <a:rPr lang="en-GB" altLang="ja-JP" sz="2000" dirty="0" smtClean="0"/>
              <a:t>Appropriate </a:t>
            </a:r>
            <a:r>
              <a:rPr lang="en-GB" altLang="ja-JP" sz="2000" dirty="0"/>
              <a:t>management is required for the therapy equipment and also for the air in the treatment room which is </a:t>
            </a:r>
            <a:r>
              <a:rPr lang="en-GB" altLang="ja-JP" sz="2000" dirty="0" smtClean="0"/>
              <a:t>activated. </a:t>
            </a:r>
            <a:r>
              <a:rPr lang="en-GB" sz="2000" dirty="0" smtClean="0"/>
              <a:t>After </a:t>
            </a:r>
            <a:r>
              <a:rPr lang="en-GB" sz="2000" dirty="0"/>
              <a:t>the </a:t>
            </a:r>
            <a:r>
              <a:rPr lang="en-GB" sz="2000" dirty="0" smtClean="0"/>
              <a:t>treatment, </a:t>
            </a:r>
            <a:r>
              <a:rPr lang="en-GB" sz="2000" dirty="0"/>
              <a:t>the patient is </a:t>
            </a:r>
            <a:r>
              <a:rPr lang="en-GB" sz="2000" dirty="0" smtClean="0"/>
              <a:t>also a radioactive source for a short period. </a:t>
            </a:r>
            <a:r>
              <a:rPr lang="en-GB" sz="2000" dirty="0"/>
              <a:t>However, radiation exposure to family members or public is small, and no specific care is required.</a:t>
            </a:r>
          </a:p>
          <a:p>
            <a:r>
              <a:rPr lang="en-GB" sz="2000" dirty="0"/>
              <a:t>Ion beam radiotherapy requires </a:t>
            </a:r>
            <a:r>
              <a:rPr lang="en-GB" sz="2000" dirty="0" smtClean="0"/>
              <a:t>complicated </a:t>
            </a:r>
            <a:r>
              <a:rPr lang="en-GB" sz="2000" dirty="0"/>
              <a:t>treatment </a:t>
            </a:r>
            <a:r>
              <a:rPr lang="en-GB" sz="2000" dirty="0" smtClean="0"/>
              <a:t>system, </a:t>
            </a:r>
            <a:r>
              <a:rPr lang="en-GB" sz="2000" dirty="0"/>
              <a:t>and extensive training of the staff and adequate quality assurance programme are recommended to avoid possible accidental exposure to the patient.</a:t>
            </a:r>
          </a:p>
          <a:p>
            <a:r>
              <a:rPr lang="en-GB" sz="2000" dirty="0"/>
              <a:t>Incorporating lessons from past accidental exposures into training is crucial to prevent reoccurrence. A number of generic lessons in photon radiotherapy may be applicable to ion beam </a:t>
            </a:r>
            <a:r>
              <a:rPr lang="en-GB" sz="2000" dirty="0" smtClean="0"/>
              <a:t>radiotherapy. This </a:t>
            </a:r>
            <a:r>
              <a:rPr lang="en-GB" sz="2000" dirty="0"/>
              <a:t>retrospective approach should be complemented with prospective methods for identification of system weaknesses and their prevention</a:t>
            </a:r>
            <a:r>
              <a:rPr lang="en-GB" sz="2000" dirty="0" smtClean="0"/>
              <a:t>.</a:t>
            </a:r>
            <a:endParaRPr lang="en-GB" sz="2000" dirty="0"/>
          </a:p>
        </p:txBody>
      </p:sp>
      <p:sp>
        <p:nvSpPr>
          <p:cNvPr id="4" name="スライド番号プレースホルダー 3"/>
          <p:cNvSpPr>
            <a:spLocks noGrp="1"/>
          </p:cNvSpPr>
          <p:nvPr>
            <p:ph type="sldNum" sz="quarter" idx="10"/>
          </p:nvPr>
        </p:nvSpPr>
        <p:spPr/>
        <p:txBody>
          <a:bodyPr/>
          <a:lstStyle/>
          <a:p>
            <a:pPr>
              <a:defRPr/>
            </a:pPr>
            <a:fld id="{12EFA2FD-B014-469B-A9B1-DD8B8790061E}" type="slidenum">
              <a:rPr lang="en-US" smtClean="0"/>
              <a:pPr>
                <a:defRPr/>
              </a:pPr>
              <a:t>22</a:t>
            </a:fld>
            <a:endParaRPr lang="en-US"/>
          </a:p>
        </p:txBody>
      </p:sp>
    </p:spTree>
    <p:extLst>
      <p:ext uri="{BB962C8B-B14F-4D97-AF65-F5344CB8AC3E}">
        <p14:creationId xmlns:p14="http://schemas.microsoft.com/office/powerpoint/2010/main" val="3133655525"/>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smtClean="0"/>
              <a:t>Publication to be cited as</a:t>
            </a:r>
            <a:endParaRPr/>
          </a:p>
        </p:txBody>
      </p:sp>
      <p:sp>
        <p:nvSpPr>
          <p:cNvPr id="32770" name="Text Placeholder 2"/>
          <p:cNvSpPr>
            <a:spLocks noGrp="1"/>
          </p:cNvSpPr>
          <p:nvPr>
            <p:ph type="body" idx="1"/>
          </p:nvPr>
        </p:nvSpPr>
        <p:spPr>
          <a:xfrm>
            <a:off x="530225" y="2705100"/>
            <a:ext cx="7772400" cy="1509713"/>
          </a:xfrm>
        </p:spPr>
        <p:txBody>
          <a:bodyPr/>
          <a:lstStyle/>
          <a:p>
            <a:r>
              <a:rPr lang="en-US" altLang="en-US" dirty="0" smtClean="0">
                <a:ea typeface="ＭＳ Ｐゴシック" pitchFamily="50" charset="-128"/>
              </a:rPr>
              <a:t>ICRP, 2014. </a:t>
            </a:r>
            <a:r>
              <a:rPr lang="en-GB" altLang="en-US" dirty="0" smtClean="0">
                <a:ea typeface="ＭＳ Ｐゴシック" pitchFamily="50" charset="-128"/>
              </a:rPr>
              <a:t>Radiological Protection in Ion Beam Radiotherapy</a:t>
            </a:r>
            <a:r>
              <a:rPr lang="en-US" altLang="en-US" dirty="0" smtClean="0">
                <a:ea typeface="ＭＳ Ｐゴシック" pitchFamily="50" charset="-128"/>
              </a:rPr>
              <a:t>. ICRP Publication 127. Ann. ICRP 43 (4).</a:t>
            </a:r>
          </a:p>
        </p:txBody>
      </p:sp>
      <p:sp>
        <p:nvSpPr>
          <p:cNvPr id="3277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50"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C0D1EE6E-AC15-413F-9D02-451BEDBB71FD}" type="slidenum">
              <a:rPr lang="en-US" altLang="en-US" sz="1200">
                <a:solidFill>
                  <a:srgbClr val="D1EAEE"/>
                </a:solidFill>
              </a:rPr>
              <a:pPr>
                <a:spcBef>
                  <a:spcPct val="0"/>
                </a:spcBef>
                <a:buClrTx/>
                <a:buSzTx/>
                <a:buFontTx/>
                <a:buNone/>
              </a:pPr>
              <a:t>23</a:t>
            </a:fld>
            <a:endParaRPr lang="en-US" altLang="en-US" sz="1200">
              <a:solidFill>
                <a:srgbClr val="D1EAEE"/>
              </a:solidFill>
            </a:endParaRP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ICRP Logo.gif"/>
          <p:cNvPicPr>
            <a:picLocks noChangeAspect="1"/>
          </p:cNvPicPr>
          <p:nvPr/>
        </p:nvPicPr>
        <p:blipFill>
          <a:blip r:embed="rId3" cstate="print">
            <a:clrChange>
              <a:clrFrom>
                <a:srgbClr val="FFFFFF"/>
              </a:clrFrom>
              <a:clrTo>
                <a:srgbClr val="FFFFFF">
                  <a:alpha val="0"/>
                </a:srgbClr>
              </a:clrTo>
            </a:clrChange>
          </a:blip>
          <a:stretch>
            <a:fillRect/>
          </a:stretch>
        </p:blipFill>
        <p:spPr>
          <a:xfrm>
            <a:off x="1322834" y="1905000"/>
            <a:ext cx="6678166" cy="2133600"/>
          </a:xfrm>
          <a:prstGeom prst="rect">
            <a:avLst/>
          </a:prstGeom>
          <a:effectLst>
            <a:innerShdw blurRad="63500" dist="50800" dir="2700000">
              <a:prstClr val="black">
                <a:alpha val="50000"/>
              </a:prstClr>
            </a:innerShdw>
            <a:reflection blurRad="6350" stA="50000" endA="300" endPos="55000" dir="5400000" sy="-100000" algn="bl" rotWithShape="0"/>
          </a:effectLst>
        </p:spPr>
      </p:pic>
      <p:sp>
        <p:nvSpPr>
          <p:cNvPr id="33794" name="Text Placeholder 17"/>
          <p:cNvSpPr>
            <a:spLocks noGrp="1"/>
          </p:cNvSpPr>
          <p:nvPr>
            <p:ph type="body" idx="1"/>
          </p:nvPr>
        </p:nvSpPr>
        <p:spPr>
          <a:xfrm>
            <a:off x="0" y="5181600"/>
            <a:ext cx="9144000" cy="533400"/>
          </a:xfrm>
        </p:spPr>
        <p:txBody>
          <a:bodyPr/>
          <a:lstStyle/>
          <a:p>
            <a:pPr algn="ctr" eaLnBrk="1" hangingPunct="1"/>
            <a:r>
              <a:rPr lang="en-US" altLang="en-US" u="sng" smtClean="0">
                <a:ea typeface="ＭＳ Ｐゴシック" pitchFamily="50" charset="-128"/>
              </a:rPr>
              <a:t>www.icrp.org</a:t>
            </a:r>
            <a:endParaRPr lang="en-CA" altLang="en-US" u="sng" smtClean="0">
              <a:ea typeface="ＭＳ Ｐゴシック" pitchFamily="50" charset="-128"/>
            </a:endParaRPr>
          </a:p>
        </p:txBody>
      </p:sp>
      <p:sp>
        <p:nvSpPr>
          <p:cNvPr id="33795"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50"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C120529E-DA0F-41E4-89E8-87F2874907E8}" type="slidenum">
              <a:rPr lang="en-US" altLang="en-US" sz="1200">
                <a:solidFill>
                  <a:srgbClr val="D1EAEE"/>
                </a:solidFill>
              </a:rPr>
              <a:pPr>
                <a:spcBef>
                  <a:spcPct val="0"/>
                </a:spcBef>
                <a:buClrTx/>
                <a:buSzTx/>
                <a:buFontTx/>
                <a:buNone/>
              </a:pPr>
              <a:t>24</a:t>
            </a:fld>
            <a:endParaRPr lang="en-US" altLang="en-US" sz="1200">
              <a:solidFill>
                <a:srgbClr val="D1EAEE"/>
              </a:solidFill>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50" charset="-128"/>
              </a:defRPr>
            </a:lvl1pPr>
            <a:lvl2pPr marL="742950" indent="-285750">
              <a:defRPr>
                <a:solidFill>
                  <a:schemeClr val="tx1"/>
                </a:solidFill>
                <a:latin typeface="Arial" pitchFamily="34" charset="0"/>
                <a:ea typeface="ＭＳ Ｐゴシック" pitchFamily="50" charset="-128"/>
              </a:defRPr>
            </a:lvl2pPr>
            <a:lvl3pPr marL="1143000" indent="-228600">
              <a:defRPr>
                <a:solidFill>
                  <a:schemeClr val="tx1"/>
                </a:solidFill>
                <a:latin typeface="Arial" pitchFamily="34" charset="0"/>
                <a:ea typeface="ＭＳ Ｐゴシック" pitchFamily="50" charset="-128"/>
              </a:defRPr>
            </a:lvl3pPr>
            <a:lvl4pPr marL="1600200" indent="-228600">
              <a:defRPr>
                <a:solidFill>
                  <a:schemeClr val="tx1"/>
                </a:solidFill>
                <a:latin typeface="Arial" pitchFamily="34" charset="0"/>
                <a:ea typeface="ＭＳ Ｐゴシック" pitchFamily="50" charset="-128"/>
              </a:defRPr>
            </a:lvl4pPr>
            <a:lvl5pPr marL="2057400" indent="-22860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fld id="{1C46CC7C-E9BC-4037-AFE4-3C2701D29C74}" type="slidenum">
              <a:rPr lang="en-US" altLang="en-US">
                <a:solidFill>
                  <a:srgbClr val="045C75"/>
                </a:solidFill>
              </a:rPr>
              <a:pPr/>
              <a:t>3</a:t>
            </a:fld>
            <a:endParaRPr lang="en-US" altLang="en-US">
              <a:solidFill>
                <a:srgbClr val="045C75"/>
              </a:solidFill>
            </a:endParaRPr>
          </a:p>
        </p:txBody>
      </p:sp>
      <p:pic>
        <p:nvPicPr>
          <p:cNvPr id="40964" name="Picture 4" descr="C:\Users\Haru\Documents\放射線防護\ICRP\ICRP Publication\ICRP 127_ページ_003.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7303" t="5987" r="-7874" b="10603"/>
          <a:stretch/>
        </p:blipFill>
        <p:spPr bwMode="auto">
          <a:xfrm>
            <a:off x="2030609" y="76200"/>
            <a:ext cx="5360790" cy="650408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3600" b="1" dirty="0" smtClean="0"/>
              <a:t>Section Headings</a:t>
            </a:r>
            <a:endParaRPr lang="en-US" sz="3600" b="1" dirty="0"/>
          </a:p>
        </p:txBody>
      </p:sp>
      <p:sp>
        <p:nvSpPr>
          <p:cNvPr id="3" name="Content Placeholder 2"/>
          <p:cNvSpPr>
            <a:spLocks noGrp="1"/>
          </p:cNvSpPr>
          <p:nvPr>
            <p:ph idx="1"/>
          </p:nvPr>
        </p:nvSpPr>
        <p:spPr/>
        <p:txBody>
          <a:bodyPr>
            <a:normAutofit/>
          </a:bodyPr>
          <a:lstStyle/>
          <a:p>
            <a:pPr marL="514350" indent="-514350" eaLnBrk="1" hangingPunct="1">
              <a:buFont typeface="+mj-lt"/>
              <a:buAutoNum type="arabicPeriod"/>
              <a:defRPr/>
            </a:pPr>
            <a:r>
              <a:rPr lang="en-US" b="1" dirty="0" smtClean="0"/>
              <a:t>Introduction</a:t>
            </a:r>
            <a:endParaRPr lang="x-none" b="1" dirty="0"/>
          </a:p>
          <a:p>
            <a:pPr marL="514350" indent="-514350" eaLnBrk="1" hangingPunct="1">
              <a:buFont typeface="+mj-lt"/>
              <a:buAutoNum type="arabicPeriod"/>
              <a:defRPr/>
            </a:pPr>
            <a:r>
              <a:rPr lang="en-US" b="1" dirty="0" smtClean="0"/>
              <a:t>Outline of Ion Beam Radiotherapy</a:t>
            </a:r>
            <a:endParaRPr lang="x-none" b="1" dirty="0"/>
          </a:p>
          <a:p>
            <a:pPr marL="514350" indent="-514350" eaLnBrk="1" hangingPunct="1">
              <a:buFont typeface="+mj-lt"/>
              <a:buAutoNum type="arabicPeriod"/>
              <a:defRPr/>
            </a:pPr>
            <a:r>
              <a:rPr lang="en-US" b="1" dirty="0" smtClean="0"/>
              <a:t>Physical Issues for Radiological Protection</a:t>
            </a:r>
            <a:endParaRPr lang="x-none" b="1" dirty="0"/>
          </a:p>
          <a:p>
            <a:pPr marL="514350" indent="-514350" eaLnBrk="1" hangingPunct="1">
              <a:buFont typeface="+mj-lt"/>
              <a:buAutoNum type="arabicPeriod"/>
              <a:defRPr/>
            </a:pPr>
            <a:r>
              <a:rPr lang="en-US" b="1" dirty="0" smtClean="0"/>
              <a:t>Radiobiological Implications</a:t>
            </a:r>
          </a:p>
          <a:p>
            <a:pPr marL="514350" indent="-514350" eaLnBrk="1" hangingPunct="1">
              <a:buFont typeface="+mj-lt"/>
              <a:buAutoNum type="arabicPeriod"/>
              <a:defRPr/>
            </a:pPr>
            <a:r>
              <a:rPr lang="en-US" b="1" dirty="0" smtClean="0"/>
              <a:t>Radiation Exposure in Ion Beam Radiotherapy</a:t>
            </a:r>
          </a:p>
          <a:p>
            <a:pPr marL="514350" indent="-514350" eaLnBrk="1" hangingPunct="1">
              <a:buFont typeface="+mj-lt"/>
              <a:buAutoNum type="arabicPeriod"/>
              <a:defRPr/>
            </a:pPr>
            <a:r>
              <a:rPr lang="en-US" b="1" dirty="0" smtClean="0"/>
              <a:t>Radiation Safety Management for Ion Beam Radiotherapy Facilities</a:t>
            </a:r>
          </a:p>
          <a:p>
            <a:pPr marL="514350" indent="-514350" eaLnBrk="1" hangingPunct="1">
              <a:buFont typeface="+mj-lt"/>
              <a:buAutoNum type="arabicPeriod"/>
              <a:defRPr/>
            </a:pPr>
            <a:r>
              <a:rPr lang="en-US" b="1" dirty="0" smtClean="0"/>
              <a:t>Preventing Accidental Exposures of Patient from Ion Beam Radiotherapy</a:t>
            </a:r>
            <a:endParaRPr lang="x-none" b="1" dirty="0"/>
          </a:p>
          <a:p>
            <a:pPr marL="514350" indent="-514350" eaLnBrk="1" hangingPunct="1">
              <a:buFont typeface="+mj-lt"/>
              <a:buAutoNum type="arabicPeriod"/>
              <a:defRPr/>
            </a:pPr>
            <a:r>
              <a:rPr lang="en-US" b="1" dirty="0" smtClean="0"/>
              <a:t>Conclusions and Recommendations</a:t>
            </a:r>
            <a:endParaRPr lang="x-none" b="1" dirty="0"/>
          </a:p>
          <a:p>
            <a:pPr eaLnBrk="1" hangingPunct="1">
              <a:buFont typeface="Wingdings 2" charset="0"/>
              <a:buChar char=""/>
              <a:defRPr/>
            </a:pPr>
            <a:endParaRPr lang="en-US" b="1" dirty="0"/>
          </a:p>
        </p:txBody>
      </p:sp>
      <p:sp>
        <p:nvSpPr>
          <p:cNvPr id="1229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50"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A1A7D740-9B13-4BBA-906C-92E818B222E3}" type="slidenum">
              <a:rPr lang="en-US" altLang="en-US" sz="1200">
                <a:solidFill>
                  <a:srgbClr val="045C75"/>
                </a:solidFill>
              </a:rPr>
              <a:pPr>
                <a:spcBef>
                  <a:spcPct val="0"/>
                </a:spcBef>
                <a:buClrTx/>
                <a:buSzTx/>
                <a:buFontTx/>
                <a:buNone/>
              </a:pPr>
              <a:t>4</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r>
              <a:rPr lang="en-US" altLang="en-US" i="1" dirty="0" smtClean="0">
                <a:ea typeface="ＭＳ Ｐゴシック" pitchFamily="50" charset="-128"/>
              </a:rPr>
              <a:t>Publication 86</a:t>
            </a:r>
            <a:r>
              <a:rPr lang="en-US" altLang="en-US" dirty="0" smtClean="0">
                <a:ea typeface="ＭＳ Ｐゴシック" pitchFamily="50" charset="-128"/>
              </a:rPr>
              <a:t> (2000): </a:t>
            </a:r>
            <a:r>
              <a:rPr lang="en-GB" dirty="0"/>
              <a:t>Prevention of accidental exposure to patients undergoing radiation therapy</a:t>
            </a:r>
            <a:r>
              <a:rPr lang="en-GB" dirty="0" smtClean="0"/>
              <a:t>. </a:t>
            </a:r>
          </a:p>
          <a:p>
            <a:endParaRPr lang="en-US" altLang="en-US" dirty="0">
              <a:ea typeface="ＭＳ Ｐゴシック" pitchFamily="50" charset="-128"/>
            </a:endParaRPr>
          </a:p>
          <a:p>
            <a:r>
              <a:rPr lang="en-US" altLang="en-US" i="1" dirty="0" smtClean="0">
                <a:ea typeface="ＭＳ Ｐゴシック" pitchFamily="50" charset="-128"/>
              </a:rPr>
              <a:t>Publication 112</a:t>
            </a:r>
            <a:r>
              <a:rPr lang="en-US" altLang="en-US" dirty="0" smtClean="0">
                <a:ea typeface="ＭＳ Ｐゴシック" pitchFamily="50" charset="-128"/>
              </a:rPr>
              <a:t> (2009): </a:t>
            </a:r>
            <a:r>
              <a:rPr lang="en-GB" dirty="0"/>
              <a:t>Preventing accidental exposures from new external beam radiation therapy </a:t>
            </a:r>
            <a:r>
              <a:rPr lang="en-GB" dirty="0" smtClean="0"/>
              <a:t>technologies.</a:t>
            </a:r>
            <a:endParaRPr lang="en-US" altLang="en-US" dirty="0" smtClean="0">
              <a:ea typeface="ＭＳ Ｐゴシック" pitchFamily="50" charset="-128"/>
            </a:endParaRPr>
          </a:p>
        </p:txBody>
      </p:sp>
      <p:sp>
        <p:nvSpPr>
          <p:cNvPr id="1126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50" charset="-128"/>
              </a:defRPr>
            </a:lvl1pPr>
            <a:lvl2pPr marL="742950" indent="-285750">
              <a:defRPr>
                <a:solidFill>
                  <a:schemeClr val="tx1"/>
                </a:solidFill>
                <a:latin typeface="Arial" pitchFamily="34" charset="0"/>
                <a:ea typeface="ＭＳ Ｐゴシック" pitchFamily="50" charset="-128"/>
              </a:defRPr>
            </a:lvl2pPr>
            <a:lvl3pPr marL="1143000" indent="-228600">
              <a:defRPr>
                <a:solidFill>
                  <a:schemeClr val="tx1"/>
                </a:solidFill>
                <a:latin typeface="Arial" pitchFamily="34" charset="0"/>
                <a:ea typeface="ＭＳ Ｐゴシック" pitchFamily="50" charset="-128"/>
              </a:defRPr>
            </a:lvl3pPr>
            <a:lvl4pPr marL="1600200" indent="-228600">
              <a:defRPr>
                <a:solidFill>
                  <a:schemeClr val="tx1"/>
                </a:solidFill>
                <a:latin typeface="Arial" pitchFamily="34" charset="0"/>
                <a:ea typeface="ＭＳ Ｐゴシック" pitchFamily="50" charset="-128"/>
              </a:defRPr>
            </a:lvl4pPr>
            <a:lvl5pPr marL="2057400" indent="-22860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fld id="{6796FAD2-8181-4D91-9412-3FD57370158B}" type="slidenum">
              <a:rPr lang="en-US" altLang="en-US">
                <a:solidFill>
                  <a:srgbClr val="045C75"/>
                </a:solidFill>
              </a:rPr>
              <a:pPr/>
              <a:t>5</a:t>
            </a:fld>
            <a:endParaRPr lang="en-US" altLang="en-US">
              <a:solidFill>
                <a:srgbClr val="045C75"/>
              </a:solidFill>
            </a:endParaRPr>
          </a:p>
        </p:txBody>
      </p:sp>
      <p:sp>
        <p:nvSpPr>
          <p:cNvPr id="3" name="タイトル 2"/>
          <p:cNvSpPr>
            <a:spLocks noGrp="1"/>
          </p:cNvSpPr>
          <p:nvPr>
            <p:ph type="title"/>
          </p:nvPr>
        </p:nvSpPr>
        <p:spPr/>
        <p:txBody>
          <a:bodyPr>
            <a:noAutofit/>
          </a:bodyPr>
          <a:lstStyle/>
          <a:p>
            <a:r>
              <a:rPr lang="en-US" sz="3600" b="1" dirty="0" smtClean="0"/>
              <a:t>Recent ICRP Publications on </a:t>
            </a:r>
            <a:br>
              <a:rPr lang="en-US" sz="3600" b="1" dirty="0" smtClean="0"/>
            </a:br>
            <a:r>
              <a:rPr lang="en-US" sz="3600" b="1" dirty="0" smtClean="0"/>
              <a:t>External Radiotherapy</a:t>
            </a:r>
            <a:endParaRPr lang="en-US" sz="3600" b="1"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3600" b="1" dirty="0" smtClean="0"/>
              <a:t>Introduction</a:t>
            </a:r>
            <a:endParaRPr lang="en-US" sz="3600" b="1" dirty="0"/>
          </a:p>
        </p:txBody>
      </p:sp>
      <p:sp>
        <p:nvSpPr>
          <p:cNvPr id="13314" name="Content Placeholder 2"/>
          <p:cNvSpPr>
            <a:spLocks noGrp="1"/>
          </p:cNvSpPr>
          <p:nvPr>
            <p:ph idx="1"/>
          </p:nvPr>
        </p:nvSpPr>
        <p:spPr/>
        <p:txBody>
          <a:bodyPr>
            <a:normAutofit fontScale="92500" lnSpcReduction="10000"/>
          </a:bodyPr>
          <a:lstStyle/>
          <a:p>
            <a:pPr eaLnBrk="1" hangingPunct="1">
              <a:buFont typeface="Wingdings 2" charset="2"/>
              <a:buChar char=""/>
              <a:defRPr/>
            </a:pPr>
            <a:r>
              <a:rPr lang="en-US" altLang="en-US" dirty="0">
                <a:latin typeface="Arial" charset="0"/>
                <a:ea typeface="ＭＳ Ｐゴシック" charset="-128"/>
                <a:cs typeface="Arial" charset="0"/>
              </a:rPr>
              <a:t>Ion beams are considered to have the optimum properties in dose </a:t>
            </a:r>
            <a:r>
              <a:rPr lang="en-US" altLang="en-US" dirty="0" err="1">
                <a:latin typeface="Arial" charset="0"/>
                <a:ea typeface="ＭＳ Ｐゴシック" charset="-128"/>
                <a:cs typeface="Arial" charset="0"/>
              </a:rPr>
              <a:t>localisation</a:t>
            </a:r>
            <a:r>
              <a:rPr lang="en-US" altLang="en-US" dirty="0">
                <a:latin typeface="Arial" charset="0"/>
                <a:ea typeface="ＭＳ Ｐゴシック" charset="-128"/>
                <a:cs typeface="Arial" charset="0"/>
              </a:rPr>
              <a:t>. Benefits of ion beam therapy can be achieved in patients with solid cancer with defined borders</a:t>
            </a:r>
            <a:r>
              <a:rPr lang="en-GB" altLang="en-US" dirty="0" smtClean="0">
                <a:latin typeface="Arial" charset="0"/>
                <a:ea typeface="ＭＳ Ｐゴシック" charset="-128"/>
                <a:cs typeface="Arial" charset="0"/>
              </a:rPr>
              <a:t>.</a:t>
            </a:r>
            <a:r>
              <a:rPr lang="en-US" altLang="en-US" dirty="0" smtClean="0">
                <a:latin typeface="Arial" charset="0"/>
                <a:ea typeface="ＭＳ Ｐゴシック" charset="-128"/>
                <a:cs typeface="Arial" charset="0"/>
              </a:rPr>
              <a:t> </a:t>
            </a:r>
          </a:p>
          <a:p>
            <a:pPr eaLnBrk="1" hangingPunct="1">
              <a:buFont typeface="Wingdings 2" charset="2"/>
              <a:buChar char=""/>
              <a:defRPr/>
            </a:pPr>
            <a:r>
              <a:rPr lang="en-US" dirty="0"/>
              <a:t>I</a:t>
            </a:r>
            <a:r>
              <a:rPr lang="en-US" dirty="0" smtClean="0"/>
              <a:t>on </a:t>
            </a:r>
            <a:r>
              <a:rPr lang="en-US" dirty="0"/>
              <a:t>beam radiotherapy with protons and carbon ions has gained increasing interest and has expanded rapidly in the last decade</a:t>
            </a:r>
            <a:r>
              <a:rPr lang="en-GB" dirty="0" smtClean="0"/>
              <a:t>. </a:t>
            </a:r>
          </a:p>
          <a:p>
            <a:pPr eaLnBrk="1" hangingPunct="1">
              <a:buFont typeface="Wingdings 2" charset="2"/>
              <a:buChar char=""/>
              <a:defRPr/>
            </a:pPr>
            <a:r>
              <a:rPr lang="en-US" dirty="0" smtClean="0"/>
              <a:t>This </a:t>
            </a:r>
            <a:r>
              <a:rPr lang="en-US" dirty="0"/>
              <a:t>document reviews the present status and problems of the use of ion beam radiotherapy from the viewpoints of radiological protection and safety, and provides practical guidance for the effective and safe use of ion beams for medical treatment for benign and malignant disease</a:t>
            </a:r>
            <a:r>
              <a:rPr lang="en-GB" dirty="0" smtClean="0"/>
              <a:t>.</a:t>
            </a:r>
            <a:r>
              <a:rPr lang="en-US" dirty="0" smtClean="0"/>
              <a:t> </a:t>
            </a:r>
            <a:endParaRPr lang="en-US" altLang="en-US" dirty="0">
              <a:latin typeface="Arial" charset="0"/>
              <a:ea typeface="ＭＳ Ｐゴシック" charset="-128"/>
              <a:cs typeface="Arial" charset="0"/>
            </a:endParaRPr>
          </a:p>
        </p:txBody>
      </p:sp>
      <p:sp>
        <p:nvSpPr>
          <p:cNvPr id="13315"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50"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74043BE1-3012-4E8B-BA9F-BC32031ABF70}" type="slidenum">
              <a:rPr lang="en-US" altLang="en-US" sz="1200">
                <a:solidFill>
                  <a:srgbClr val="045C75"/>
                </a:solidFill>
              </a:rPr>
              <a:pPr>
                <a:spcBef>
                  <a:spcPct val="0"/>
                </a:spcBef>
                <a:buClrTx/>
                <a:buSzTx/>
                <a:buFontTx/>
                <a:buNone/>
              </a:pPr>
              <a:t>6</a:t>
            </a:fld>
            <a:endParaRPr lang="en-US" altLang="en-US" sz="1200">
              <a:solidFill>
                <a:srgbClr val="045C75"/>
              </a:solidFill>
            </a:endParaRPr>
          </a:p>
        </p:txBody>
      </p:sp>
    </p:spTree>
    <p:extLst>
      <p:ext uri="{BB962C8B-B14F-4D97-AF65-F5344CB8AC3E}">
        <p14:creationId xmlns:p14="http://schemas.microsoft.com/office/powerpoint/2010/main" val="232927794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eaLnBrk="1" hangingPunct="1">
              <a:defRPr/>
            </a:pPr>
            <a:r>
              <a:rPr lang="en-US" sz="3600" b="1" dirty="0" smtClean="0"/>
              <a:t>Main Points 1</a:t>
            </a:r>
            <a:br>
              <a:rPr lang="en-US" sz="3600" b="1" dirty="0" smtClean="0"/>
            </a:br>
            <a:r>
              <a:rPr lang="en-US" sz="2800" dirty="0" smtClean="0"/>
              <a:t>(</a:t>
            </a:r>
            <a:r>
              <a:rPr lang="en-US" sz="2800" dirty="0" smtClean="0"/>
              <a:t>p.11, </a:t>
            </a:r>
            <a:r>
              <a:rPr lang="en-US" sz="2800" dirty="0" smtClean="0"/>
              <a:t>ICRP 127)</a:t>
            </a:r>
            <a:endParaRPr lang="en-US" sz="2800" dirty="0"/>
          </a:p>
        </p:txBody>
      </p:sp>
      <p:sp>
        <p:nvSpPr>
          <p:cNvPr id="14338" name="Content Placeholder 2"/>
          <p:cNvSpPr>
            <a:spLocks noGrp="1"/>
          </p:cNvSpPr>
          <p:nvPr>
            <p:ph idx="1"/>
          </p:nvPr>
        </p:nvSpPr>
        <p:spPr/>
        <p:txBody>
          <a:bodyPr/>
          <a:lstStyle/>
          <a:p>
            <a:r>
              <a:rPr lang="en-GB" sz="2400" b="1" dirty="0"/>
              <a:t>External beam radiotherapy relies on precise dose localisation in the target treatment volume with minimal damage to the surrounding normal tissues. The success of treatment largely depends on the performance and capacity of accelerators, its beam delivery system and the quality of the treatment planning systems used</a:t>
            </a:r>
            <a:r>
              <a:rPr lang="en-GB" altLang="en-US" sz="2400" b="1" dirty="0" smtClean="0">
                <a:ea typeface="ＭＳ Ｐゴシック" pitchFamily="50" charset="-128"/>
              </a:rPr>
              <a:t>. </a:t>
            </a:r>
          </a:p>
          <a:p>
            <a:r>
              <a:rPr lang="en-GB" sz="2400" b="1" dirty="0" smtClean="0"/>
              <a:t>The clinical use of ion beams, such as protons and carbon ions, provides precise dose distributions due primarily to their finite range in tissue. Such precise deposition of energy in tumour volumes enables a significant reduction in radiation exposure to uninvolved normal tissues. </a:t>
            </a:r>
            <a:endParaRPr lang="en-US" altLang="en-US" sz="2400" dirty="0" smtClean="0">
              <a:ea typeface="ＭＳ Ｐゴシック" pitchFamily="50" charset="-128"/>
            </a:endParaRPr>
          </a:p>
        </p:txBody>
      </p:sp>
      <p:sp>
        <p:nvSpPr>
          <p:cNvPr id="14339"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50"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C65979CE-8B4C-4BDC-A30C-DBC7521F0743}" type="slidenum">
              <a:rPr lang="en-US" altLang="en-US" sz="1200">
                <a:solidFill>
                  <a:srgbClr val="045C75"/>
                </a:solidFill>
              </a:rPr>
              <a:pPr>
                <a:spcBef>
                  <a:spcPct val="0"/>
                </a:spcBef>
                <a:buClrTx/>
                <a:buSzTx/>
                <a:buFontTx/>
                <a:buNone/>
              </a:pPr>
              <a:t>7</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3600" b="1" dirty="0" smtClean="0"/>
              <a:t>Main Points 2</a:t>
            </a:r>
            <a:br>
              <a:rPr lang="en-US" sz="3600" b="1" dirty="0" smtClean="0"/>
            </a:br>
            <a:r>
              <a:rPr lang="en-US" sz="2800" dirty="0">
                <a:solidFill>
                  <a:srgbClr val="04617B"/>
                </a:solidFill>
              </a:rPr>
              <a:t>(</a:t>
            </a:r>
            <a:r>
              <a:rPr lang="en-US" sz="2800" dirty="0" smtClean="0">
                <a:solidFill>
                  <a:srgbClr val="04617B"/>
                </a:solidFill>
              </a:rPr>
              <a:t>p.13, </a:t>
            </a:r>
            <a:r>
              <a:rPr lang="en-US" sz="2800" dirty="0">
                <a:solidFill>
                  <a:srgbClr val="04617B"/>
                </a:solidFill>
              </a:rPr>
              <a:t>ICRP 127)</a:t>
            </a:r>
            <a:endParaRPr lang="en-US" sz="3600" b="1" dirty="0"/>
          </a:p>
        </p:txBody>
      </p:sp>
      <p:sp>
        <p:nvSpPr>
          <p:cNvPr id="15362" name="Content Placeholder 2"/>
          <p:cNvSpPr>
            <a:spLocks noGrp="1"/>
          </p:cNvSpPr>
          <p:nvPr>
            <p:ph idx="1"/>
          </p:nvPr>
        </p:nvSpPr>
        <p:spPr/>
        <p:txBody>
          <a:bodyPr/>
          <a:lstStyle/>
          <a:p>
            <a:r>
              <a:rPr lang="en-GB" sz="2400" b="1" dirty="0"/>
              <a:t>The clinical advantage of ion beam radiotherapy results from the manner in which protons and carbon ions lose their energy in tissue. Much of their energy is lost near the end of their range in tissue. This peak of energy loss or stopping power is called the Bragg peak</a:t>
            </a:r>
            <a:r>
              <a:rPr lang="en-GB" sz="2400" b="1" dirty="0" smtClean="0"/>
              <a:t>. This </a:t>
            </a:r>
            <a:r>
              <a:rPr lang="en-GB" sz="2400" b="1" dirty="0"/>
              <a:t>physical phenomenon is exploited in ion beam therapy of cancer to achieve a higher absorbed dose within the tumour than in the surrounding healthy tissues</a:t>
            </a:r>
            <a:r>
              <a:rPr lang="en-GB" altLang="en-US" sz="2400" b="1" dirty="0" smtClean="0">
                <a:ea typeface="ＭＳ Ｐゴシック" pitchFamily="50" charset="-128"/>
              </a:rPr>
              <a:t>. </a:t>
            </a:r>
            <a:endParaRPr lang="en-US" altLang="en-US" sz="2400" dirty="0" smtClean="0">
              <a:ea typeface="ＭＳ Ｐゴシック" pitchFamily="50" charset="-128"/>
            </a:endParaRPr>
          </a:p>
          <a:p>
            <a:endParaRPr lang="en-US" altLang="en-US" sz="2400" dirty="0" smtClean="0">
              <a:ea typeface="ＭＳ Ｐゴシック" pitchFamily="50" charset="-128"/>
            </a:endParaRPr>
          </a:p>
        </p:txBody>
      </p:sp>
      <p:sp>
        <p:nvSpPr>
          <p:cNvPr id="1536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50"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791AEA08-E3B4-4A36-B3CB-5951C4449054}" type="slidenum">
              <a:rPr lang="en-US" altLang="en-US" sz="1200">
                <a:solidFill>
                  <a:srgbClr val="045C75"/>
                </a:solidFill>
              </a:rPr>
              <a:pPr>
                <a:spcBef>
                  <a:spcPct val="0"/>
                </a:spcBef>
                <a:buClrTx/>
                <a:buSzTx/>
                <a:buFontTx/>
                <a:buNone/>
              </a:pPr>
              <a:t>8</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3600" b="1" dirty="0" smtClean="0"/>
              <a:t>Main Points 3</a:t>
            </a:r>
            <a:br>
              <a:rPr lang="en-US" sz="3600" b="1" dirty="0" smtClean="0"/>
            </a:br>
            <a:r>
              <a:rPr lang="en-US" sz="2800" dirty="0">
                <a:solidFill>
                  <a:srgbClr val="04617B"/>
                </a:solidFill>
              </a:rPr>
              <a:t>(</a:t>
            </a:r>
            <a:r>
              <a:rPr lang="en-US" sz="2800" dirty="0" smtClean="0">
                <a:solidFill>
                  <a:srgbClr val="04617B"/>
                </a:solidFill>
              </a:rPr>
              <a:t>p.13, </a:t>
            </a:r>
            <a:r>
              <a:rPr lang="en-US" sz="2800" dirty="0">
                <a:solidFill>
                  <a:srgbClr val="04617B"/>
                </a:solidFill>
              </a:rPr>
              <a:t>ICRP 127)</a:t>
            </a:r>
            <a:endParaRPr lang="en-US" sz="3600" b="1" dirty="0"/>
          </a:p>
        </p:txBody>
      </p:sp>
      <p:sp>
        <p:nvSpPr>
          <p:cNvPr id="16386" name="Content Placeholder 2"/>
          <p:cNvSpPr>
            <a:spLocks noGrp="1"/>
          </p:cNvSpPr>
          <p:nvPr>
            <p:ph idx="1"/>
          </p:nvPr>
        </p:nvSpPr>
        <p:spPr/>
        <p:txBody>
          <a:bodyPr/>
          <a:lstStyle/>
          <a:p>
            <a:r>
              <a:rPr lang="en-GB" sz="2400" b="1" dirty="0"/>
              <a:t>The relative biological effectiveness (RBE) values for different ions vary for different endpoints but tend to increase with increments of stopping power or linear energy transfer (LET) up to a maximum value before declining. Clinically used proton beams are low-LET radiations, hence the RBE values are very close to that of high energy X-rays. For a given biological endpoint, carbon ions have higher RBE values than protons and increase with depth and have their maximum near the depth where the Bragg peak occurs</a:t>
            </a:r>
            <a:r>
              <a:rPr lang="en-GB" altLang="en-US" sz="2400" b="1" dirty="0" smtClean="0">
                <a:ea typeface="ＭＳ Ｐゴシック" pitchFamily="50" charset="-128"/>
              </a:rPr>
              <a:t>. </a:t>
            </a:r>
          </a:p>
          <a:p>
            <a:endParaRPr lang="en-US" altLang="en-US" sz="2400" dirty="0" smtClean="0">
              <a:ea typeface="ＭＳ Ｐゴシック" pitchFamily="50" charset="-128"/>
            </a:endParaRPr>
          </a:p>
        </p:txBody>
      </p:sp>
      <p:sp>
        <p:nvSpPr>
          <p:cNvPr id="1638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50"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C9725AA6-1892-4609-9B09-6E9B51001919}" type="slidenum">
              <a:rPr lang="en-US" altLang="en-US" sz="1200">
                <a:solidFill>
                  <a:srgbClr val="045C75"/>
                </a:solidFill>
              </a:rPr>
              <a:pPr>
                <a:spcBef>
                  <a:spcPct val="0"/>
                </a:spcBef>
                <a:buClrTx/>
                <a:buSzTx/>
                <a:buFontTx/>
                <a:buNone/>
              </a:pPr>
              <a:t>9</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7777</TotalTime>
  <Words>1594</Words>
  <Application>Microsoft Office PowerPoint</Application>
  <PresentationFormat>画面に合わせる (4:3)</PresentationFormat>
  <Paragraphs>109</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Flow</vt:lpstr>
      <vt:lpstr>Radiological Protection in  Ion Beam Radiotherapy</vt:lpstr>
      <vt:lpstr>PowerPoint プレゼンテーション</vt:lpstr>
      <vt:lpstr>PowerPoint プレゼンテーション</vt:lpstr>
      <vt:lpstr>Section Headings</vt:lpstr>
      <vt:lpstr>Recent ICRP Publications on  External Radiotherapy</vt:lpstr>
      <vt:lpstr>Introduction</vt:lpstr>
      <vt:lpstr>Main Points 1 (p.11, ICRP 127)</vt:lpstr>
      <vt:lpstr>Main Points 2 (p.13, ICRP 127)</vt:lpstr>
      <vt:lpstr>Main Points 3 (p.13, ICRP 127)</vt:lpstr>
      <vt:lpstr>Main Points 4 (p.13, ICRP 127)</vt:lpstr>
      <vt:lpstr>Main Points 5 (p.13, ICRP 127)</vt:lpstr>
      <vt:lpstr>Main Points 6 (p.13, ICRP 127)</vt:lpstr>
      <vt:lpstr>Main Points 7 (p.13, ICRP 127)</vt:lpstr>
      <vt:lpstr>Main Points 8 (p.14, ICRP 127)</vt:lpstr>
      <vt:lpstr>Main Points 9 (p.14, ICRP 127)</vt:lpstr>
      <vt:lpstr>Main Points 10 (p.14, ICRP 127)</vt:lpstr>
      <vt:lpstr>Main Points 11 (p.14, ICRP 127)</vt:lpstr>
      <vt:lpstr>Strategy for Radiological Protection</vt:lpstr>
      <vt:lpstr>Radiation Safety Management (Chapter 6, p.83-86, ICRP 127)</vt:lpstr>
      <vt:lpstr>Preventing Accident (Chapter 7, p.87-91, ICRP 127)</vt:lpstr>
      <vt:lpstr>Conclusions and Recommendations (p.93, ICRP 127)</vt:lpstr>
      <vt:lpstr>Conclusions and Recommendations (p.93, ICRP 127)</vt:lpstr>
      <vt:lpstr>Publication to be cited as</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Chris</dc:creator>
  <cp:lastModifiedBy>Yonekura</cp:lastModifiedBy>
  <cp:revision>239</cp:revision>
  <cp:lastPrinted>2016-09-06T01:17:59Z</cp:lastPrinted>
  <dcterms:created xsi:type="dcterms:W3CDTF">2006-08-16T00:00:00Z</dcterms:created>
  <dcterms:modified xsi:type="dcterms:W3CDTF">2016-09-27T07:03:30Z</dcterms:modified>
</cp:coreProperties>
</file>