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434" r:id="rId2"/>
    <p:sldId id="270" r:id="rId3"/>
    <p:sldId id="297" r:id="rId4"/>
    <p:sldId id="298" r:id="rId5"/>
    <p:sldId id="339" r:id="rId6"/>
    <p:sldId id="315" r:id="rId7"/>
    <p:sldId id="357" r:id="rId8"/>
    <p:sldId id="418" r:id="rId9"/>
    <p:sldId id="316" r:id="rId10"/>
    <p:sldId id="317" r:id="rId11"/>
    <p:sldId id="435" r:id="rId12"/>
    <p:sldId id="300" r:id="rId13"/>
    <p:sldId id="414" r:id="rId14"/>
    <p:sldId id="433" r:id="rId15"/>
    <p:sldId id="360" r:id="rId16"/>
    <p:sldId id="301" r:id="rId17"/>
    <p:sldId id="363" r:id="rId18"/>
    <p:sldId id="342" r:id="rId19"/>
    <p:sldId id="302" r:id="rId20"/>
    <p:sldId id="420" r:id="rId21"/>
    <p:sldId id="421" r:id="rId22"/>
    <p:sldId id="369" r:id="rId23"/>
    <p:sldId id="387" r:id="rId24"/>
    <p:sldId id="424" r:id="rId25"/>
    <p:sldId id="389" r:id="rId26"/>
    <p:sldId id="392" r:id="rId27"/>
    <p:sldId id="391" r:id="rId28"/>
    <p:sldId id="425" r:id="rId29"/>
    <p:sldId id="396" r:id="rId30"/>
    <p:sldId id="428" r:id="rId31"/>
    <p:sldId id="429" r:id="rId32"/>
    <p:sldId id="399" r:id="rId33"/>
    <p:sldId id="400" r:id="rId34"/>
    <p:sldId id="401" r:id="rId35"/>
    <p:sldId id="412" r:id="rId36"/>
    <p:sldId id="413" r:id="rId37"/>
  </p:sldIdLst>
  <p:sldSz cx="9144000" cy="6858000" type="screen4x3"/>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4660"/>
  </p:normalViewPr>
  <p:slideViewPr>
    <p:cSldViewPr>
      <p:cViewPr>
        <p:scale>
          <a:sx n="66" d="100"/>
          <a:sy n="66" d="100"/>
        </p:scale>
        <p:origin x="-2214" y="-10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D630C9-63CD-44C8-93AE-F1CF2CB9D9AB}" type="datetimeFigureOut">
              <a:rPr lang="en-US" smtClean="0"/>
              <a:pPr/>
              <a:t>18-Aug-16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39961F-664A-4C6A-AEF7-F91360F7332B}" type="slidenum">
              <a:rPr lang="en-US" smtClean="0"/>
              <a:pPr/>
              <a:t>‹#›</a:t>
            </a:fld>
            <a:endParaRPr lang="en-US"/>
          </a:p>
        </p:txBody>
      </p:sp>
    </p:spTree>
    <p:extLst>
      <p:ext uri="{BB962C8B-B14F-4D97-AF65-F5344CB8AC3E}">
        <p14:creationId xmlns="" xmlns:p14="http://schemas.microsoft.com/office/powerpoint/2010/main" val="303003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FB8AD1-29BB-4A48-9B43-E0B3D710348C}" type="datetimeFigureOut">
              <a:rPr lang="en-US" smtClean="0"/>
              <a:pPr/>
              <a:t>18-Aug-16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2D0895-A459-403A-A2CD-AAEF938CA6B1}" type="slidenum">
              <a:rPr lang="en-US" smtClean="0"/>
              <a:pPr/>
              <a:t>‹#›</a:t>
            </a:fld>
            <a:endParaRPr lang="en-US"/>
          </a:p>
        </p:txBody>
      </p:sp>
    </p:spTree>
    <p:extLst>
      <p:ext uri="{BB962C8B-B14F-4D97-AF65-F5344CB8AC3E}">
        <p14:creationId xmlns="" xmlns:p14="http://schemas.microsoft.com/office/powerpoint/2010/main" val="4275261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2">
        <a:schemeClr val="bg2"/>
      </p:bgRef>
    </p:bg>
    <p:spTree>
      <p:nvGrpSpPr>
        <p:cNvPr id="1" name=""/>
        <p:cNvGrpSpPr/>
        <p:nvPr/>
      </p:nvGrpSpPr>
      <p:grpSpPr>
        <a:xfrm>
          <a:off x="0" y="0"/>
          <a:ext cx="0" cy="0"/>
          <a:chOff x="0" y="0"/>
          <a:chExt cx="0" cy="0"/>
        </a:xfrm>
      </p:grpSpPr>
      <p:pic>
        <p:nvPicPr>
          <p:cNvPr id="5" name="Picture 4" descr="ICRP Logo.gif"/>
          <p:cNvPicPr>
            <a:picLocks noChangeAspect="1"/>
          </p:cNvPicPr>
          <p:nvPr/>
        </p:nvPicPr>
        <p:blipFill>
          <a:blip r:embed="rId3"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5"/>
          <p:cNvCxnSpPr/>
          <p:nvPr/>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solidFill>
                  <a:srgbClr val="D1EAEE"/>
                </a:solidFill>
              </a:defRPr>
            </a:lvl1pPr>
          </a:lstStyle>
          <a:p>
            <a:fld id="{2CDAD2EF-6FAE-4FDC-9248-427422DCAF77}" type="slidenum">
              <a:rPr lang="zh-HK" altLang="en-US" smtClean="0"/>
              <a:pPr/>
              <a:t>‹#›</a:t>
            </a:fld>
            <a:endParaRPr lang="zh-HK" altLang="en-US"/>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2CDAD2EF-6FAE-4FDC-9248-427422DCAF77}" type="slidenum">
              <a:rPr lang="zh-HK" altLang="en-US" smtClean="0"/>
              <a:pPr/>
              <a:t>‹#›</a:t>
            </a:fld>
            <a:endParaRPr lang="zh-HK"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7"/>
          <p:cNvSpPr>
            <a:spLocks noGrp="1"/>
          </p:cNvSpPr>
          <p:nvPr>
            <p:ph type="sldNum" sz="quarter" idx="10"/>
          </p:nvPr>
        </p:nvSpPr>
        <p:spPr/>
        <p:txBody>
          <a:bodyPr/>
          <a:lstStyle>
            <a:lvl1pPr>
              <a:defRPr/>
            </a:lvl1pPr>
          </a:lstStyle>
          <a:p>
            <a:fld id="{2CDAD2EF-6FAE-4FDC-9248-427422DCAF77}" type="slidenum">
              <a:rPr lang="zh-HK" altLang="en-US" smtClean="0"/>
              <a:pPr/>
              <a:t>‹#›</a:t>
            </a:fld>
            <a:endParaRPr lang="zh-HK"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cxnSp>
        <p:nvCxnSpPr>
          <p:cNvPr id="6" name="Straight Connector 5"/>
          <p:cNvCxnSpPr/>
          <p:nvPr/>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2CDAD2EF-6FAE-4FDC-9248-427422DCAF77}" type="slidenum">
              <a:rPr lang="zh-HK" altLang="en-US" smtClean="0"/>
              <a:pPr/>
              <a:t>‹#›</a:t>
            </a:fld>
            <a:endParaRPr lang="zh-HK"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F2E6BB5-7F55-4982-BEA0-C04E31192BD3}" type="datetimeFigureOut">
              <a:rPr lang="zh-HK" altLang="en-US" smtClean="0"/>
              <a:pPr/>
              <a:t>18/8/2016</a:t>
            </a:fld>
            <a:endParaRPr lang="zh-HK"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zh-HK" altLang="en-US"/>
          </a:p>
        </p:txBody>
      </p:sp>
      <p:sp>
        <p:nvSpPr>
          <p:cNvPr id="4" name="Slide Number Placeholder 3"/>
          <p:cNvSpPr>
            <a:spLocks noGrp="1"/>
          </p:cNvSpPr>
          <p:nvPr>
            <p:ph type="sldNum" sz="quarter" idx="12"/>
          </p:nvPr>
        </p:nvSpPr>
        <p:spPr/>
        <p:txBody>
          <a:bodyPr/>
          <a:lstStyle/>
          <a:p>
            <a:fld id="{2CDAD2EF-6FAE-4FDC-9248-427422DCAF77}" type="slidenum">
              <a:rPr lang="zh-HK" altLang="en-US" smtClean="0"/>
              <a:pPr/>
              <a:t>‹#›</a:t>
            </a:fld>
            <a:endParaRPr lang="zh-HK" altLang="en-US"/>
          </a:p>
        </p:txBody>
      </p:sp>
    </p:spTree>
    <p:extLst>
      <p:ext uri="{BB962C8B-B14F-4D97-AF65-F5344CB8AC3E}">
        <p14:creationId xmlns="" xmlns:p14="http://schemas.microsoft.com/office/powerpoint/2010/main" val="299234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F2E6BB5-7F55-4982-BEA0-C04E31192BD3}" type="datetimeFigureOut">
              <a:rPr lang="zh-HK" altLang="en-US" smtClean="0"/>
              <a:pPr/>
              <a:t>18/8/2016</a:t>
            </a:fld>
            <a:endParaRPr lang="zh-HK"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zh-HK" altLang="en-US"/>
          </a:p>
        </p:txBody>
      </p:sp>
      <p:sp>
        <p:nvSpPr>
          <p:cNvPr id="5" name="Slide Number Placeholder 4"/>
          <p:cNvSpPr>
            <a:spLocks noGrp="1"/>
          </p:cNvSpPr>
          <p:nvPr>
            <p:ph type="sldNum" sz="quarter" idx="12"/>
          </p:nvPr>
        </p:nvSpPr>
        <p:spPr/>
        <p:txBody>
          <a:bodyPr/>
          <a:lstStyle/>
          <a:p>
            <a:fld id="{2CDAD2EF-6FAE-4FDC-9248-427422DCAF77}" type="slidenum">
              <a:rPr lang="zh-HK" altLang="en-US" smtClean="0"/>
              <a:pPr/>
              <a:t>‹#›</a:t>
            </a:fld>
            <a:endParaRPr lang="zh-HK" altLang="en-US"/>
          </a:p>
        </p:txBody>
      </p:sp>
    </p:spTree>
    <p:extLst>
      <p:ext uri="{BB962C8B-B14F-4D97-AF65-F5344CB8AC3E}">
        <p14:creationId xmlns="" xmlns:p14="http://schemas.microsoft.com/office/powerpoint/2010/main" val="314922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smtClean="0"/>
              <a:t>Click to edit Master title style</a:t>
            </a:r>
            <a:endParaRPr lang="en-US" dirty="0"/>
          </a:p>
        </p:txBody>
      </p:sp>
      <p:sp>
        <p:nvSpPr>
          <p:cNvPr id="1027" name="Text Placeholder 29"/>
          <p:cNvSpPr>
            <a:spLocks noGrp="1"/>
          </p:cNvSpPr>
          <p:nvPr>
            <p:ph type="body" idx="1"/>
          </p:nvPr>
        </p:nvSpPr>
        <p:spPr bwMode="auto">
          <a:xfrm>
            <a:off x="457200" y="16002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a:defRPr sz="1200">
                <a:solidFill>
                  <a:srgbClr val="045C75"/>
                </a:solidFill>
              </a:defRPr>
            </a:lvl1pPr>
          </a:lstStyle>
          <a:p>
            <a:fld id="{2CDAD2EF-6FAE-4FDC-9248-427422DCAF77}" type="slidenum">
              <a:rPr lang="zh-HK" altLang="en-US" smtClean="0"/>
              <a:pPr/>
              <a:t>‹#›</a:t>
            </a:fld>
            <a:endParaRPr lang="zh-HK" altLang="en-US"/>
          </a:p>
        </p:txBody>
      </p:sp>
      <p:pic>
        <p:nvPicPr>
          <p:cNvPr id="1029" name="Picture 13" descr="ICRP Logo and Title.gif"/>
          <p:cNvPicPr>
            <a:picLocks noChangeAspect="1"/>
          </p:cNvPicPr>
          <p:nvPr/>
        </p:nvPicPr>
        <p:blipFill>
          <a:blip r:embed="rId9" cstate="print">
            <a:clrChange>
              <a:clrFrom>
                <a:srgbClr val="FFFFFF"/>
              </a:clrFrom>
              <a:clrTo>
                <a:srgbClr val="FFFFFF">
                  <a:alpha val="0"/>
                </a:srgbClr>
              </a:clrTo>
            </a:clrChange>
          </a:blip>
          <a:srcRect/>
          <a:stretch>
            <a:fillRect/>
          </a:stretch>
        </p:blipFill>
        <p:spPr bwMode="auto">
          <a:xfrm>
            <a:off x="227013" y="6418263"/>
            <a:ext cx="3811587" cy="317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68" r:id="rId7"/>
  </p:sldLayoutIdLst>
  <p:transition spd="med">
    <p:fade/>
  </p:transition>
  <p:timing>
    <p:tnLst>
      <p:par>
        <p:cTn id="1" dur="indefinite" restart="never" nodeType="tmRoot"/>
      </p:par>
    </p:tnLst>
  </p:timing>
  <p:txStyles>
    <p:titleStyle>
      <a:lvl1pPr algn="ctr" rtl="0" eaLnBrk="1" fontAlgn="base" hangingPunct="1">
        <a:spcBef>
          <a:spcPct val="0"/>
        </a:spcBef>
        <a:spcAft>
          <a:spcPct val="0"/>
        </a:spcAft>
        <a:defRPr sz="5000" kern="1200">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5000">
          <a:solidFill>
            <a:schemeClr val="tx2"/>
          </a:solidFill>
          <a:latin typeface="Arial" charset="0"/>
          <a:cs typeface="Arial" charset="0"/>
        </a:defRPr>
      </a:lvl2pPr>
      <a:lvl3pPr algn="ctr" rtl="0" eaLnBrk="1" fontAlgn="base" hangingPunct="1">
        <a:spcBef>
          <a:spcPct val="0"/>
        </a:spcBef>
        <a:spcAft>
          <a:spcPct val="0"/>
        </a:spcAft>
        <a:defRPr sz="5000">
          <a:solidFill>
            <a:schemeClr val="tx2"/>
          </a:solidFill>
          <a:latin typeface="Arial" charset="0"/>
          <a:cs typeface="Arial" charset="0"/>
        </a:defRPr>
      </a:lvl3pPr>
      <a:lvl4pPr algn="ctr" rtl="0" eaLnBrk="1" fontAlgn="base" hangingPunct="1">
        <a:spcBef>
          <a:spcPct val="0"/>
        </a:spcBef>
        <a:spcAft>
          <a:spcPct val="0"/>
        </a:spcAft>
        <a:defRPr sz="5000">
          <a:solidFill>
            <a:schemeClr val="tx2"/>
          </a:solidFill>
          <a:latin typeface="Arial" charset="0"/>
          <a:cs typeface="Arial" charset="0"/>
        </a:defRPr>
      </a:lvl4pPr>
      <a:lvl5pPr algn="ctr" rtl="0" eaLnBrk="1" fontAlgn="base" hangingPunct="1">
        <a:spcBef>
          <a:spcPct val="0"/>
        </a:spcBef>
        <a:spcAft>
          <a:spcPct val="0"/>
        </a:spcAft>
        <a:defRPr sz="5000">
          <a:solidFill>
            <a:schemeClr val="tx2"/>
          </a:solidFill>
          <a:latin typeface="Arial" charset="0"/>
          <a:cs typeface="Arial" charset="0"/>
        </a:defRPr>
      </a:lvl5pPr>
      <a:lvl6pPr marL="457200" algn="ctr" rtl="0" eaLnBrk="1" fontAlgn="base" hangingPunct="1">
        <a:spcBef>
          <a:spcPct val="0"/>
        </a:spcBef>
        <a:spcAft>
          <a:spcPct val="0"/>
        </a:spcAft>
        <a:defRPr sz="5000">
          <a:solidFill>
            <a:schemeClr val="tx2"/>
          </a:solidFill>
          <a:latin typeface="Arial" charset="0"/>
          <a:cs typeface="Arial" charset="0"/>
        </a:defRPr>
      </a:lvl6pPr>
      <a:lvl7pPr marL="914400" algn="ctr" rtl="0" eaLnBrk="1" fontAlgn="base" hangingPunct="1">
        <a:spcBef>
          <a:spcPct val="0"/>
        </a:spcBef>
        <a:spcAft>
          <a:spcPct val="0"/>
        </a:spcAft>
        <a:defRPr sz="5000">
          <a:solidFill>
            <a:schemeClr val="tx2"/>
          </a:solidFill>
          <a:latin typeface="Arial" charset="0"/>
          <a:cs typeface="Arial" charset="0"/>
        </a:defRPr>
      </a:lvl7pPr>
      <a:lvl8pPr marL="1371600" algn="ctr" rtl="0" eaLnBrk="1" fontAlgn="base" hangingPunct="1">
        <a:spcBef>
          <a:spcPct val="0"/>
        </a:spcBef>
        <a:spcAft>
          <a:spcPct val="0"/>
        </a:spcAft>
        <a:defRPr sz="5000">
          <a:solidFill>
            <a:schemeClr val="tx2"/>
          </a:solidFill>
          <a:latin typeface="Arial" charset="0"/>
          <a:cs typeface="Arial" charset="0"/>
        </a:defRPr>
      </a:lvl8pPr>
      <a:lvl9pPr marL="1828800" algn="ctr" rtl="0" eaLnBrk="1" fontAlgn="base" hangingPunct="1">
        <a:spcBef>
          <a:spcPct val="0"/>
        </a:spcBef>
        <a:spcAft>
          <a:spcPct val="0"/>
        </a:spcAft>
        <a:defRPr sz="5000">
          <a:solidFill>
            <a:schemeClr val="tx2"/>
          </a:solidFill>
          <a:latin typeface="Arial" charset="0"/>
          <a:cs typeface="Arial" charset="0"/>
        </a:defRPr>
      </a:lvl9pPr>
    </p:titleStyle>
    <p:bodyStyle>
      <a:lvl1pPr marL="273050" indent="-273050" algn="l" rtl="0" eaLnBrk="1" fontAlgn="base" hangingPunct="1">
        <a:spcBef>
          <a:spcPct val="20000"/>
        </a:spcBef>
        <a:spcAft>
          <a:spcPct val="0"/>
        </a:spcAft>
        <a:buClr>
          <a:srgbClr val="083763"/>
        </a:buClr>
        <a:buSzPct val="95000"/>
        <a:buFont typeface="Wingdings 2" pitchFamily="-1" charset="2"/>
        <a:buChar char=""/>
        <a:defRPr sz="2600" kern="1200">
          <a:solidFill>
            <a:schemeClr val="tx1"/>
          </a:solidFill>
          <a:latin typeface="Arial" pitchFamily="34" charset="0"/>
          <a:ea typeface="+mn-ea"/>
          <a:cs typeface="Arial" pitchFamily="34" charset="0"/>
        </a:defRPr>
      </a:lvl1pPr>
      <a:lvl2pPr marL="639763" indent="-246063" algn="l" rtl="0" eaLnBrk="1" fontAlgn="base" hangingPunct="1">
        <a:spcBef>
          <a:spcPct val="20000"/>
        </a:spcBef>
        <a:spcAft>
          <a:spcPct val="0"/>
        </a:spcAft>
        <a:buClr>
          <a:srgbClr val="083763"/>
        </a:buClr>
        <a:buSzPct val="85000"/>
        <a:buFont typeface="Wingdings 2" pitchFamily="-1" charset="2"/>
        <a:buChar char=""/>
        <a:defRPr sz="2400" kern="1200">
          <a:solidFill>
            <a:schemeClr val="tx1"/>
          </a:solidFill>
          <a:latin typeface="Arial" pitchFamily="34" charset="0"/>
          <a:ea typeface="+mn-ea"/>
          <a:cs typeface="Arial" pitchFamily="34" charset="0"/>
        </a:defRPr>
      </a:lvl2pPr>
      <a:lvl3pPr marL="914400" indent="-246063" algn="l" rtl="0" eaLnBrk="1" fontAlgn="base" hangingPunct="1">
        <a:spcBef>
          <a:spcPct val="20000"/>
        </a:spcBef>
        <a:spcAft>
          <a:spcPct val="0"/>
        </a:spcAft>
        <a:buClr>
          <a:srgbClr val="083763"/>
        </a:buClr>
        <a:buSzPct val="70000"/>
        <a:buFont typeface="Wingdings 2" pitchFamily="-1" charset="2"/>
        <a:buChar char=""/>
        <a:defRPr sz="2100" kern="1200">
          <a:solidFill>
            <a:schemeClr val="tx1"/>
          </a:solidFill>
          <a:latin typeface="Arial" pitchFamily="34" charset="0"/>
          <a:ea typeface="+mn-ea"/>
          <a:cs typeface="Arial" pitchFamily="34" charset="0"/>
        </a:defRPr>
      </a:lvl3pPr>
      <a:lvl4pPr marL="1187450" indent="-209550" algn="l" rtl="0" eaLnBrk="1" fontAlgn="base" hangingPunct="1">
        <a:spcBef>
          <a:spcPct val="20000"/>
        </a:spcBef>
        <a:spcAft>
          <a:spcPct val="0"/>
        </a:spcAft>
        <a:buClr>
          <a:srgbClr val="083763"/>
        </a:buClr>
        <a:buSzPct val="65000"/>
        <a:buFont typeface="Wingdings 2" pitchFamily="-1" charset="2"/>
        <a:buChar char=""/>
        <a:defRPr sz="2000" kern="1200">
          <a:solidFill>
            <a:schemeClr val="tx1"/>
          </a:solidFill>
          <a:latin typeface="Arial" pitchFamily="34" charset="0"/>
          <a:ea typeface="+mn-ea"/>
          <a:cs typeface="Arial" pitchFamily="34" charset="0"/>
        </a:defRPr>
      </a:lvl4pPr>
      <a:lvl5pPr marL="1462088" indent="-209550" algn="l" rtl="0" eaLnBrk="1" fontAlgn="base" hangingPunct="1">
        <a:spcBef>
          <a:spcPct val="20000"/>
        </a:spcBef>
        <a:spcAft>
          <a:spcPct val="0"/>
        </a:spcAft>
        <a:buClr>
          <a:srgbClr val="083763"/>
        </a:buClr>
        <a:buSzPct val="65000"/>
        <a:buFont typeface="Wingdings 2" pitchFamily="-1" charset="2"/>
        <a:buChar char=""/>
        <a:defRPr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mh-hannover.de/fileadmin/kliniken/diagnostische_radiologie/download/Report_German_Paed-CT%20Survey_2--5_06" TargetMode="External"/><Relationship Id="rId2" Type="http://schemas.openxmlformats.org/officeDocument/2006/relationships/hyperlink" Target="http://www.hpa.org.uk/radiation.publication/index.htm" TargetMode="External"/><Relationship Id="rId1" Type="http://schemas.openxmlformats.org/officeDocument/2006/relationships/slideLayout" Target="../slideLayouts/slideLayout7.xml"/><Relationship Id="rId4" Type="http://schemas.openxmlformats.org/officeDocument/2006/relationships/hyperlink" Target="http://www.fanc.fgov.be/CWS/GED/pop_View.aspx?LG=1&amp;ID=2449"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ICRP Publication 121</a:t>
            </a:r>
            <a:endParaRPr lang="en-US" dirty="0"/>
          </a:p>
        </p:txBody>
      </p:sp>
      <p:sp>
        <p:nvSpPr>
          <p:cNvPr id="3" name="Subtitle 2"/>
          <p:cNvSpPr>
            <a:spLocks noGrp="1"/>
          </p:cNvSpPr>
          <p:nvPr>
            <p:ph type="subTitle" idx="1"/>
          </p:nvPr>
        </p:nvSpPr>
        <p:spPr/>
        <p:txBody>
          <a:bodyPr/>
          <a:lstStyle/>
          <a:p>
            <a:pPr algn="ctr"/>
            <a:r>
              <a:rPr lang="en-US" dirty="0" smtClean="0"/>
              <a:t>Radiological Protection in </a:t>
            </a:r>
            <a:r>
              <a:rPr lang="en-US" dirty="0" err="1" smtClean="0"/>
              <a:t>Paediatric</a:t>
            </a:r>
            <a:r>
              <a:rPr lang="en-US" dirty="0" smtClean="0"/>
              <a:t> Diagnostic and Interventional Radiology</a:t>
            </a:r>
            <a:endParaRPr lang="en-US" dirty="0"/>
          </a:p>
        </p:txBody>
      </p:sp>
      <p:sp>
        <p:nvSpPr>
          <p:cNvPr id="4" name="Text Placeholder 3"/>
          <p:cNvSpPr>
            <a:spLocks noGrp="1"/>
          </p:cNvSpPr>
          <p:nvPr>
            <p:ph type="body" sz="quarter" idx="10"/>
          </p:nvPr>
        </p:nvSpPr>
        <p:spPr>
          <a:xfrm>
            <a:off x="467544" y="5257800"/>
            <a:ext cx="8143056" cy="838200"/>
          </a:xfrm>
        </p:spPr>
        <p:txBody>
          <a:bodyPr>
            <a:normAutofit/>
          </a:bodyPr>
          <a:lstStyle/>
          <a:p>
            <a:pPr algn="ctr"/>
            <a:r>
              <a:rPr lang="en-US" dirty="0" smtClean="0"/>
              <a:t>Authors on behalf of ICRP</a:t>
            </a:r>
          </a:p>
          <a:p>
            <a:pPr algn="ctr"/>
            <a:r>
              <a:rPr lang="en-US" dirty="0" smtClean="0"/>
              <a:t>P-L. </a:t>
            </a:r>
            <a:r>
              <a:rPr lang="en-US" dirty="0" err="1" smtClean="0"/>
              <a:t>Khong</a:t>
            </a:r>
            <a:r>
              <a:rPr lang="en-US" dirty="0" smtClean="0"/>
              <a:t>, H. </a:t>
            </a:r>
            <a:r>
              <a:rPr lang="en-US" dirty="0" err="1" smtClean="0"/>
              <a:t>Ringertz</a:t>
            </a:r>
            <a:r>
              <a:rPr lang="en-US" dirty="0" smtClean="0"/>
              <a:t>, V. </a:t>
            </a:r>
            <a:r>
              <a:rPr lang="en-US" dirty="0" err="1" smtClean="0"/>
              <a:t>Donoghue</a:t>
            </a:r>
            <a:r>
              <a:rPr lang="en-US" dirty="0" smtClean="0"/>
              <a:t>, D. </a:t>
            </a:r>
            <a:r>
              <a:rPr lang="en-US" dirty="0" err="1" smtClean="0"/>
              <a:t>Frush</a:t>
            </a:r>
            <a:r>
              <a:rPr lang="en-US" dirty="0" smtClean="0"/>
              <a:t>, M. Rehani, K. Applegate, R. Sanchez</a:t>
            </a:r>
            <a:endParaRPr lang="en-US" dirty="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1022997950"/>
              </p:ext>
            </p:extLst>
          </p:nvPr>
        </p:nvGraphicFramePr>
        <p:xfrm>
          <a:off x="755576" y="404666"/>
          <a:ext cx="7848872" cy="5616624"/>
        </p:xfrm>
        <a:graphic>
          <a:graphicData uri="http://schemas.openxmlformats.org/drawingml/2006/table">
            <a:tbl>
              <a:tblPr/>
              <a:tblGrid>
                <a:gridCol w="5567222"/>
                <a:gridCol w="2281650"/>
              </a:tblGrid>
              <a:tr h="1046410">
                <a:tc gridSpan="2">
                  <a:txBody>
                    <a:bodyPr/>
                    <a:lstStyle/>
                    <a:p>
                      <a:pPr marL="0" marR="0" algn="l">
                        <a:spcBef>
                          <a:spcPts val="0"/>
                        </a:spcBef>
                        <a:spcAft>
                          <a:spcPts val="0"/>
                        </a:spcAft>
                      </a:pPr>
                      <a:r>
                        <a:rPr lang="en-IE" sz="1400" b="1" dirty="0" smtClean="0">
                          <a:latin typeface="Times New Roman"/>
                          <a:ea typeface="PMingLiU"/>
                          <a:cs typeface="Times New Roman"/>
                        </a:rPr>
                        <a:t>Examples </a:t>
                      </a:r>
                      <a:r>
                        <a:rPr lang="en-IE" sz="1400" b="1" dirty="0">
                          <a:latin typeface="Times New Roman"/>
                          <a:ea typeface="PMingLiU"/>
                          <a:cs typeface="Times New Roman"/>
                        </a:rPr>
                        <a:t>of Diagnostic Reference Levels </a:t>
                      </a:r>
                      <a:r>
                        <a:rPr lang="en-IE" sz="1400" b="1" dirty="0" smtClean="0">
                          <a:latin typeface="Times New Roman"/>
                          <a:ea typeface="PMingLiU"/>
                          <a:cs typeface="Times New Roman"/>
                        </a:rPr>
                        <a:t>for </a:t>
                      </a:r>
                      <a:r>
                        <a:rPr lang="en-IE" sz="1400" b="1" dirty="0">
                          <a:latin typeface="Times New Roman"/>
                          <a:ea typeface="PMingLiU"/>
                          <a:cs typeface="Times New Roman"/>
                        </a:rPr>
                        <a:t>standard five-year-old patients, expressed in entrance surface dose per image for single </a:t>
                      </a:r>
                      <a:r>
                        <a:rPr lang="en-IE" sz="1400" b="1" dirty="0" smtClean="0">
                          <a:latin typeface="Times New Roman"/>
                          <a:ea typeface="PMingLiU"/>
                          <a:cs typeface="Times New Roman"/>
                        </a:rPr>
                        <a:t>views.</a:t>
                      </a:r>
                      <a:endParaRPr lang="en-US" sz="1400" b="1" dirty="0">
                        <a:latin typeface="Arial"/>
                        <a:ea typeface="PMingLiU"/>
                        <a:cs typeface="Times New Roman"/>
                      </a:endParaRPr>
                    </a:p>
                  </a:txBody>
                  <a:tcPr marL="73025" marR="73025" marT="0" marB="0">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tr>
              <a:tr h="1082183">
                <a:tc>
                  <a:txBody>
                    <a:bodyPr/>
                    <a:lstStyle/>
                    <a:p>
                      <a:pPr marL="0" marR="0" algn="ctr">
                        <a:spcBef>
                          <a:spcPts val="0"/>
                        </a:spcBef>
                        <a:spcAft>
                          <a:spcPts val="0"/>
                        </a:spcAft>
                      </a:pPr>
                      <a:r>
                        <a:rPr lang="en-IE" sz="1400" b="1" dirty="0">
                          <a:latin typeface="Times New Roman"/>
                          <a:ea typeface="PMingLiU"/>
                          <a:cs typeface="Times New Roman"/>
                        </a:rPr>
                        <a:t>Radiograph</a:t>
                      </a:r>
                      <a:endParaRPr lang="en-US" sz="1400" b="1" dirty="0">
                        <a:latin typeface="Arial"/>
                        <a:ea typeface="PMingLiU"/>
                        <a:cs typeface="Times New Roman"/>
                      </a:endParaRPr>
                    </a:p>
                  </a:txBody>
                  <a:tcPr marL="73025" marR="73025" marT="0" marB="0" anchor="ctr">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E" sz="1400" b="1" dirty="0">
                          <a:latin typeface="Times New Roman"/>
                          <a:ea typeface="PMingLiU"/>
                          <a:cs typeface="Times New Roman"/>
                        </a:rPr>
                        <a:t>5-year-old patients</a:t>
                      </a:r>
                      <a:endParaRPr lang="en-US" sz="1400" b="1" dirty="0">
                        <a:latin typeface="Arial"/>
                        <a:ea typeface="PMingLiU"/>
                        <a:cs typeface="Times New Roman"/>
                      </a:endParaRPr>
                    </a:p>
                    <a:p>
                      <a:pPr marL="0" marR="0" algn="ctr">
                        <a:spcBef>
                          <a:spcPts val="0"/>
                        </a:spcBef>
                        <a:spcAft>
                          <a:spcPts val="0"/>
                        </a:spcAft>
                      </a:pPr>
                      <a:r>
                        <a:rPr lang="en-IE" sz="1400" b="1" dirty="0">
                          <a:latin typeface="Times New Roman"/>
                          <a:ea typeface="PMingLiU"/>
                          <a:cs typeface="Times New Roman"/>
                        </a:rPr>
                        <a:t>Entrance surface dose</a:t>
                      </a:r>
                      <a:endParaRPr lang="en-US" sz="1400" b="1" dirty="0">
                        <a:latin typeface="Arial"/>
                        <a:ea typeface="PMingLiU"/>
                        <a:cs typeface="Times New Roman"/>
                      </a:endParaRPr>
                    </a:p>
                    <a:p>
                      <a:pPr marL="0" marR="0" algn="ctr">
                        <a:spcBef>
                          <a:spcPts val="0"/>
                        </a:spcBef>
                        <a:spcAft>
                          <a:spcPts val="0"/>
                        </a:spcAft>
                      </a:pPr>
                      <a:r>
                        <a:rPr lang="en-IE" sz="1400" b="1" dirty="0">
                          <a:latin typeface="Times New Roman"/>
                          <a:ea typeface="PMingLiU"/>
                          <a:cs typeface="Times New Roman"/>
                        </a:rPr>
                        <a:t>Per single view </a:t>
                      </a:r>
                      <a:endParaRPr lang="en-US" sz="1400" b="1" dirty="0">
                        <a:latin typeface="Arial"/>
                        <a:ea typeface="PMingLiU"/>
                        <a:cs typeface="Times New Roman"/>
                      </a:endParaRPr>
                    </a:p>
                    <a:p>
                      <a:pPr marL="0" marR="0" algn="ctr">
                        <a:spcBef>
                          <a:spcPts val="0"/>
                        </a:spcBef>
                        <a:spcAft>
                          <a:spcPts val="0"/>
                        </a:spcAft>
                      </a:pPr>
                      <a:r>
                        <a:rPr lang="en-IE" sz="1400" b="1" dirty="0">
                          <a:latin typeface="Times New Roman"/>
                          <a:ea typeface="PMingLiU"/>
                          <a:cs typeface="Times New Roman"/>
                        </a:rPr>
                        <a:t>(mGy)*</a:t>
                      </a:r>
                      <a:endParaRPr lang="en-US" sz="1400" b="1" dirty="0">
                        <a:latin typeface="Arial"/>
                        <a:ea typeface="PMingLiU"/>
                        <a:cs typeface="Times New Roman"/>
                      </a:endParaRPr>
                    </a:p>
                  </a:txBody>
                  <a:tcPr marL="73025" marR="73025"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803">
                <a:tc>
                  <a:txBody>
                    <a:bodyPr/>
                    <a:lstStyle/>
                    <a:p>
                      <a:pPr marL="0" marR="0" algn="l">
                        <a:spcBef>
                          <a:spcPts val="0"/>
                        </a:spcBef>
                        <a:spcAft>
                          <a:spcPts val="0"/>
                        </a:spcAft>
                      </a:pPr>
                      <a:r>
                        <a:rPr lang="en-IE" sz="1400" b="1" dirty="0">
                          <a:latin typeface="Times New Roman"/>
                          <a:ea typeface="PMingLiU"/>
                          <a:cs typeface="Times New Roman"/>
                        </a:rPr>
                        <a:t>Chest Posterior Anterior (PA) </a:t>
                      </a:r>
                      <a:endParaRPr lang="en-US" sz="1400" b="1" dirty="0">
                        <a:latin typeface="Arial"/>
                        <a:ea typeface="PMingLiU"/>
                        <a:cs typeface="Times New Roma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IE" sz="1400" b="1" dirty="0">
                          <a:latin typeface="Times New Roman"/>
                          <a:ea typeface="PMingLiU"/>
                          <a:cs typeface="Times New Roman"/>
                        </a:rPr>
                        <a:t>0.1</a:t>
                      </a:r>
                      <a:endParaRPr lang="en-US" sz="1400" b="1" dirty="0">
                        <a:latin typeface="Arial"/>
                        <a:ea typeface="PMingLiU"/>
                        <a:cs typeface="Times New Roma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tcPr>
                </a:tc>
              </a:tr>
              <a:tr h="348803">
                <a:tc>
                  <a:txBody>
                    <a:bodyPr/>
                    <a:lstStyle/>
                    <a:p>
                      <a:pPr marL="0" marR="0" algn="l">
                        <a:spcBef>
                          <a:spcPts val="0"/>
                        </a:spcBef>
                        <a:spcAft>
                          <a:spcPts val="0"/>
                        </a:spcAft>
                      </a:pPr>
                      <a:r>
                        <a:rPr lang="en-IE" sz="1400" b="1" dirty="0">
                          <a:latin typeface="Times New Roman"/>
                          <a:ea typeface="PMingLiU"/>
                          <a:cs typeface="Times New Roman"/>
                        </a:rPr>
                        <a:t>Chest Anterior Posterior (AP for non co-operative patients) </a:t>
                      </a:r>
                      <a:endParaRPr lang="en-US" sz="1400" b="1" dirty="0">
                        <a:latin typeface="Arial"/>
                        <a:ea typeface="PMingLiU"/>
                        <a:cs typeface="Times New Roman"/>
                      </a:endParaRPr>
                    </a:p>
                  </a:txBody>
                  <a:tcPr marL="73025" marR="73025" marT="0" marB="0">
                    <a:lnL>
                      <a:noFill/>
                    </a:lnL>
                    <a:lnR>
                      <a:noFill/>
                    </a:lnR>
                    <a:lnT>
                      <a:noFill/>
                    </a:lnT>
                    <a:lnB>
                      <a:noFill/>
                    </a:lnB>
                  </a:tcPr>
                </a:tc>
                <a:tc>
                  <a:txBody>
                    <a:bodyPr/>
                    <a:lstStyle/>
                    <a:p>
                      <a:pPr marL="0" marR="0" algn="ctr">
                        <a:spcBef>
                          <a:spcPts val="0"/>
                        </a:spcBef>
                        <a:spcAft>
                          <a:spcPts val="0"/>
                        </a:spcAft>
                      </a:pPr>
                      <a:r>
                        <a:rPr lang="en-IE" sz="1400" b="1" dirty="0">
                          <a:latin typeface="Times New Roman"/>
                          <a:ea typeface="PMingLiU"/>
                          <a:cs typeface="Times New Roman"/>
                        </a:rPr>
                        <a:t>0.1</a:t>
                      </a:r>
                      <a:endParaRPr lang="en-US" sz="1400" b="1" dirty="0">
                        <a:latin typeface="Arial"/>
                        <a:ea typeface="PMingLiU"/>
                        <a:cs typeface="Times New Roman"/>
                      </a:endParaRPr>
                    </a:p>
                  </a:txBody>
                  <a:tcPr marL="73025" marR="73025" marT="0" marB="0">
                    <a:lnL>
                      <a:noFill/>
                    </a:lnL>
                    <a:lnR>
                      <a:noFill/>
                    </a:lnR>
                    <a:lnT>
                      <a:noFill/>
                    </a:lnT>
                    <a:lnB>
                      <a:noFill/>
                    </a:lnB>
                  </a:tcPr>
                </a:tc>
              </a:tr>
              <a:tr h="348803">
                <a:tc>
                  <a:txBody>
                    <a:bodyPr/>
                    <a:lstStyle/>
                    <a:p>
                      <a:pPr marL="0" marR="0" algn="l">
                        <a:spcBef>
                          <a:spcPts val="0"/>
                        </a:spcBef>
                        <a:spcAft>
                          <a:spcPts val="0"/>
                        </a:spcAft>
                      </a:pPr>
                      <a:r>
                        <a:rPr lang="en-IE" sz="1400" b="1" dirty="0">
                          <a:latin typeface="Times New Roman"/>
                          <a:ea typeface="PMingLiU"/>
                          <a:cs typeface="Times New Roman"/>
                        </a:rPr>
                        <a:t>Chest Lateral (Lat) </a:t>
                      </a:r>
                      <a:endParaRPr lang="en-US" sz="1400" b="1" dirty="0">
                        <a:latin typeface="Arial"/>
                        <a:ea typeface="PMingLiU"/>
                        <a:cs typeface="Times New Roman"/>
                      </a:endParaRPr>
                    </a:p>
                  </a:txBody>
                  <a:tcPr marL="73025" marR="73025" marT="0" marB="0">
                    <a:lnL>
                      <a:noFill/>
                    </a:lnL>
                    <a:lnR>
                      <a:noFill/>
                    </a:lnR>
                    <a:lnT>
                      <a:noFill/>
                    </a:lnT>
                    <a:lnB>
                      <a:noFill/>
                    </a:lnB>
                  </a:tcPr>
                </a:tc>
                <a:tc>
                  <a:txBody>
                    <a:bodyPr/>
                    <a:lstStyle/>
                    <a:p>
                      <a:pPr marL="0" marR="0" algn="ctr">
                        <a:spcBef>
                          <a:spcPts val="0"/>
                        </a:spcBef>
                        <a:spcAft>
                          <a:spcPts val="0"/>
                        </a:spcAft>
                      </a:pPr>
                      <a:r>
                        <a:rPr lang="en-IE" sz="1400" b="1" dirty="0">
                          <a:latin typeface="Times New Roman"/>
                          <a:ea typeface="PMingLiU"/>
                          <a:cs typeface="Times New Roman"/>
                        </a:rPr>
                        <a:t>0.2</a:t>
                      </a:r>
                      <a:endParaRPr lang="en-US" sz="1400" b="1" dirty="0">
                        <a:latin typeface="Arial"/>
                        <a:ea typeface="PMingLiU"/>
                        <a:cs typeface="Times New Roman"/>
                      </a:endParaRPr>
                    </a:p>
                  </a:txBody>
                  <a:tcPr marL="73025" marR="73025" marT="0" marB="0">
                    <a:lnL>
                      <a:noFill/>
                    </a:lnL>
                    <a:lnR>
                      <a:noFill/>
                    </a:lnR>
                    <a:lnT>
                      <a:noFill/>
                    </a:lnT>
                    <a:lnB>
                      <a:noFill/>
                    </a:lnB>
                  </a:tcPr>
                </a:tc>
              </a:tr>
              <a:tr h="348803">
                <a:tc>
                  <a:txBody>
                    <a:bodyPr/>
                    <a:lstStyle/>
                    <a:p>
                      <a:pPr marL="0" marR="0" algn="l">
                        <a:spcBef>
                          <a:spcPts val="0"/>
                        </a:spcBef>
                        <a:spcAft>
                          <a:spcPts val="0"/>
                        </a:spcAft>
                      </a:pPr>
                      <a:r>
                        <a:rPr lang="es-MX" sz="1400" b="1" dirty="0">
                          <a:latin typeface="Times New Roman"/>
                          <a:ea typeface="PMingLiU"/>
                          <a:cs typeface="Times New Roman"/>
                        </a:rPr>
                        <a:t>Skull Posterior Anterior/Anterior Posterior (PA/AP) </a:t>
                      </a:r>
                      <a:endParaRPr lang="en-US" sz="1400" b="1" dirty="0">
                        <a:latin typeface="Arial"/>
                        <a:ea typeface="PMingLiU"/>
                        <a:cs typeface="Times New Roman"/>
                      </a:endParaRPr>
                    </a:p>
                  </a:txBody>
                  <a:tcPr marL="73025" marR="73025" marT="0" marB="0">
                    <a:lnL>
                      <a:noFill/>
                    </a:lnL>
                    <a:lnR>
                      <a:noFill/>
                    </a:lnR>
                    <a:lnT>
                      <a:noFill/>
                    </a:lnT>
                    <a:lnB>
                      <a:noFill/>
                    </a:lnB>
                  </a:tcPr>
                </a:tc>
                <a:tc>
                  <a:txBody>
                    <a:bodyPr/>
                    <a:lstStyle/>
                    <a:p>
                      <a:pPr marL="0" marR="0" algn="ctr">
                        <a:spcBef>
                          <a:spcPts val="0"/>
                        </a:spcBef>
                        <a:spcAft>
                          <a:spcPts val="0"/>
                        </a:spcAft>
                      </a:pPr>
                      <a:r>
                        <a:rPr lang="es-MX" sz="1400" b="1" dirty="0">
                          <a:latin typeface="Times New Roman"/>
                          <a:ea typeface="PMingLiU"/>
                          <a:cs typeface="Times New Roman"/>
                        </a:rPr>
                        <a:t>1.5</a:t>
                      </a:r>
                      <a:endParaRPr lang="en-US" sz="1400" b="1" dirty="0">
                        <a:latin typeface="Arial"/>
                        <a:ea typeface="PMingLiU"/>
                        <a:cs typeface="Times New Roman"/>
                      </a:endParaRPr>
                    </a:p>
                  </a:txBody>
                  <a:tcPr marL="73025" marR="73025" marT="0" marB="0">
                    <a:lnL>
                      <a:noFill/>
                    </a:lnL>
                    <a:lnR>
                      <a:noFill/>
                    </a:lnR>
                    <a:lnT>
                      <a:noFill/>
                    </a:lnT>
                    <a:lnB>
                      <a:noFill/>
                    </a:lnB>
                  </a:tcPr>
                </a:tc>
              </a:tr>
              <a:tr h="348803">
                <a:tc>
                  <a:txBody>
                    <a:bodyPr/>
                    <a:lstStyle/>
                    <a:p>
                      <a:pPr marL="0" marR="0" algn="l">
                        <a:spcBef>
                          <a:spcPts val="0"/>
                        </a:spcBef>
                        <a:spcAft>
                          <a:spcPts val="0"/>
                        </a:spcAft>
                      </a:pPr>
                      <a:r>
                        <a:rPr lang="en-US" sz="1400" b="1" dirty="0">
                          <a:latin typeface="Times New Roman"/>
                          <a:ea typeface="PMingLiU"/>
                          <a:cs typeface="Times New Roman"/>
                        </a:rPr>
                        <a:t>Skull Lateral (Lat) </a:t>
                      </a:r>
                      <a:endParaRPr lang="en-US" sz="1400" b="1" dirty="0">
                        <a:latin typeface="Arial"/>
                        <a:ea typeface="PMingLiU"/>
                        <a:cs typeface="Times New Roman"/>
                      </a:endParaRPr>
                    </a:p>
                  </a:txBody>
                  <a:tcPr marL="73025" marR="73025" marT="0" marB="0">
                    <a:lnL>
                      <a:noFill/>
                    </a:lnL>
                    <a:lnR>
                      <a:noFill/>
                    </a:lnR>
                    <a:lnT>
                      <a:noFill/>
                    </a:lnT>
                    <a:lnB>
                      <a:noFill/>
                    </a:lnB>
                  </a:tcPr>
                </a:tc>
                <a:tc>
                  <a:txBody>
                    <a:bodyPr/>
                    <a:lstStyle/>
                    <a:p>
                      <a:pPr marL="0" marR="0" algn="ctr">
                        <a:spcBef>
                          <a:spcPts val="0"/>
                        </a:spcBef>
                        <a:spcAft>
                          <a:spcPts val="0"/>
                        </a:spcAft>
                      </a:pPr>
                      <a:r>
                        <a:rPr lang="en-US" sz="1400" b="1" dirty="0">
                          <a:latin typeface="Times New Roman"/>
                          <a:ea typeface="PMingLiU"/>
                          <a:cs typeface="Times New Roman"/>
                        </a:rPr>
                        <a:t>1.0</a:t>
                      </a:r>
                      <a:endParaRPr lang="en-US" sz="1400" b="1" dirty="0">
                        <a:latin typeface="Arial"/>
                        <a:ea typeface="PMingLiU"/>
                        <a:cs typeface="Times New Roman"/>
                      </a:endParaRPr>
                    </a:p>
                  </a:txBody>
                  <a:tcPr marL="73025" marR="73025" marT="0" marB="0">
                    <a:lnL>
                      <a:noFill/>
                    </a:lnL>
                    <a:lnR>
                      <a:noFill/>
                    </a:lnR>
                    <a:lnT>
                      <a:noFill/>
                    </a:lnT>
                    <a:lnB>
                      <a:noFill/>
                    </a:lnB>
                  </a:tcPr>
                </a:tc>
              </a:tr>
              <a:tr h="348803">
                <a:tc>
                  <a:txBody>
                    <a:bodyPr/>
                    <a:lstStyle/>
                    <a:p>
                      <a:pPr marL="0" marR="0" algn="l">
                        <a:spcBef>
                          <a:spcPts val="0"/>
                        </a:spcBef>
                        <a:spcAft>
                          <a:spcPts val="0"/>
                        </a:spcAft>
                      </a:pPr>
                      <a:r>
                        <a:rPr lang="en-US" sz="1400" b="1" dirty="0">
                          <a:latin typeface="Times New Roman"/>
                          <a:ea typeface="PMingLiU"/>
                          <a:cs typeface="Times New Roman"/>
                        </a:rPr>
                        <a:t>Pelvis Anterior Posterior (AP) </a:t>
                      </a:r>
                      <a:endParaRPr lang="en-US" sz="1400" b="1" dirty="0">
                        <a:latin typeface="Arial"/>
                        <a:ea typeface="PMingLiU"/>
                        <a:cs typeface="Times New Roman"/>
                      </a:endParaRPr>
                    </a:p>
                  </a:txBody>
                  <a:tcPr marL="73025" marR="73025" marT="0" marB="0">
                    <a:lnL>
                      <a:noFill/>
                    </a:lnL>
                    <a:lnR>
                      <a:noFill/>
                    </a:lnR>
                    <a:lnT>
                      <a:noFill/>
                    </a:lnT>
                    <a:lnB>
                      <a:noFill/>
                    </a:lnB>
                  </a:tcPr>
                </a:tc>
                <a:tc>
                  <a:txBody>
                    <a:bodyPr/>
                    <a:lstStyle/>
                    <a:p>
                      <a:pPr marL="0" marR="0" algn="ctr">
                        <a:spcBef>
                          <a:spcPts val="0"/>
                        </a:spcBef>
                        <a:spcAft>
                          <a:spcPts val="0"/>
                        </a:spcAft>
                      </a:pPr>
                      <a:r>
                        <a:rPr lang="en-US" sz="1400" b="1" dirty="0">
                          <a:latin typeface="Times New Roman"/>
                          <a:ea typeface="PMingLiU"/>
                          <a:cs typeface="Times New Roman"/>
                        </a:rPr>
                        <a:t>0.9</a:t>
                      </a:r>
                      <a:endParaRPr lang="en-US" sz="1400" b="1" dirty="0">
                        <a:latin typeface="Arial"/>
                        <a:ea typeface="PMingLiU"/>
                        <a:cs typeface="Times New Roman"/>
                      </a:endParaRPr>
                    </a:p>
                  </a:txBody>
                  <a:tcPr marL="73025" marR="73025" marT="0" marB="0">
                    <a:lnL>
                      <a:noFill/>
                    </a:lnL>
                    <a:lnR>
                      <a:noFill/>
                    </a:lnR>
                    <a:lnT>
                      <a:noFill/>
                    </a:lnT>
                    <a:lnB>
                      <a:noFill/>
                    </a:lnB>
                  </a:tcPr>
                </a:tc>
              </a:tr>
              <a:tr h="348803">
                <a:tc>
                  <a:txBody>
                    <a:bodyPr/>
                    <a:lstStyle/>
                    <a:p>
                      <a:pPr marL="0" marR="0" algn="l">
                        <a:spcBef>
                          <a:spcPts val="0"/>
                        </a:spcBef>
                        <a:spcAft>
                          <a:spcPts val="0"/>
                        </a:spcAft>
                      </a:pPr>
                      <a:r>
                        <a:rPr lang="en-IE" sz="1400" b="1" dirty="0">
                          <a:latin typeface="Times New Roman"/>
                          <a:ea typeface="PMingLiU"/>
                          <a:cs typeface="Times New Roman"/>
                        </a:rPr>
                        <a:t>Abdomen (AP/PA with vertical/horizontal beam) </a:t>
                      </a:r>
                      <a:endParaRPr lang="en-US" sz="1400" b="1" dirty="0">
                        <a:latin typeface="Arial"/>
                        <a:ea typeface="PMingLiU"/>
                        <a:cs typeface="Times New Roman"/>
                      </a:endParaRPr>
                    </a:p>
                  </a:txBody>
                  <a:tcPr marL="73025" marR="73025"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E" sz="1400" b="1" dirty="0">
                          <a:latin typeface="Times New Roman"/>
                          <a:ea typeface="PMingLiU"/>
                          <a:cs typeface="Times New Roman"/>
                        </a:rPr>
                        <a:t>1.0</a:t>
                      </a:r>
                      <a:endParaRPr lang="en-US" sz="1400" b="1" dirty="0">
                        <a:latin typeface="Arial"/>
                        <a:ea typeface="PMingLiU"/>
                        <a:cs typeface="Times New Roman"/>
                      </a:endParaRPr>
                    </a:p>
                  </a:txBody>
                  <a:tcPr marL="73025" marR="73025" marT="0" marB="0">
                    <a:lnL>
                      <a:noFill/>
                    </a:lnL>
                    <a:lnR>
                      <a:noFill/>
                    </a:lnR>
                    <a:lnT>
                      <a:noFill/>
                    </a:lnT>
                    <a:lnB w="28575" cap="flat" cmpd="sng" algn="ctr">
                      <a:solidFill>
                        <a:srgbClr val="000000"/>
                      </a:solidFill>
                      <a:prstDash val="solid"/>
                      <a:round/>
                      <a:headEnd type="none" w="med" len="med"/>
                      <a:tailEnd type="none" w="med" len="med"/>
                    </a:lnB>
                  </a:tcPr>
                </a:tc>
              </a:tr>
              <a:tr h="1046410">
                <a:tc gridSpan="2">
                  <a:txBody>
                    <a:bodyPr/>
                    <a:lstStyle/>
                    <a:p>
                      <a:pPr marL="0" marR="0" algn="l">
                        <a:spcBef>
                          <a:spcPts val="0"/>
                        </a:spcBef>
                        <a:spcAft>
                          <a:spcPts val="0"/>
                        </a:spcAft>
                      </a:pPr>
                      <a:r>
                        <a:rPr lang="en-IE" sz="1400" b="1" dirty="0">
                          <a:latin typeface="Times New Roman"/>
                          <a:ea typeface="PMingLiU"/>
                          <a:cs typeface="Times New Roman"/>
                        </a:rPr>
                        <a:t>*Upper DRL expressed as entrance surface dose to the patient. The entrance surface dose for standard-sized patients is the absorbed dose in air (mGy) at the point of intersection of the beam axis with the surface of a paediatric patient, backscatter radiation included. </a:t>
                      </a:r>
                      <a:endParaRPr lang="en-US" sz="1400" b="1" dirty="0">
                        <a:latin typeface="Arial"/>
                        <a:ea typeface="PMingLiU"/>
                        <a:cs typeface="Times New Roman"/>
                      </a:endParaRPr>
                    </a:p>
                  </a:txBody>
                  <a:tcPr marL="73025" marR="73025" marT="0" marB="0">
                    <a:lnL>
                      <a:noFill/>
                    </a:lnL>
                    <a:lnR>
                      <a:noFill/>
                    </a:lnR>
                    <a:lnT w="28575" cap="flat" cmpd="sng" algn="ctr">
                      <a:solidFill>
                        <a:srgbClr val="000000"/>
                      </a:solidFill>
                      <a:prstDash val="solid"/>
                      <a:round/>
                      <a:headEnd type="none" w="med" len="med"/>
                      <a:tailEnd type="none" w="med" len="med"/>
                    </a:lnT>
                    <a:lnB>
                      <a:noFill/>
                    </a:lnB>
                  </a:tcPr>
                </a:tc>
                <a:tc hMerge="1">
                  <a:txBody>
                    <a:bodyPr/>
                    <a:lstStyle/>
                    <a:p>
                      <a:endParaRPr lang="en-US"/>
                    </a:p>
                  </a:txBody>
                  <a:tcPr/>
                </a:tc>
              </a:tr>
            </a:tbl>
          </a:graphicData>
        </a:graphic>
      </p:graphicFrame>
      <p:sp>
        <p:nvSpPr>
          <p:cNvPr id="4" name="TextBox 3"/>
          <p:cNvSpPr txBox="1"/>
          <p:nvPr/>
        </p:nvSpPr>
        <p:spPr>
          <a:xfrm>
            <a:off x="5436096" y="6237312"/>
            <a:ext cx="3096344" cy="36004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1" u="none" strike="noStrike" kern="1200" cap="none" spc="0" normalizeH="0" baseline="0" noProof="0" dirty="0" smtClean="0">
                <a:ln>
                  <a:noFill/>
                </a:ln>
                <a:solidFill>
                  <a:schemeClr val="tx1"/>
                </a:solidFill>
                <a:effectLst/>
                <a:uLnTx/>
                <a:uFillTx/>
                <a:latin typeface="+mn-lt"/>
                <a:ea typeface="+mn-ea"/>
                <a:cs typeface="+mn-cs"/>
              </a:rPr>
              <a:t>European Commission 1996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4800"/>
            <a:ext cx="8424936" cy="1035968"/>
          </a:xfrm>
          <a:solidFill>
            <a:schemeClr val="bg1"/>
          </a:solidFill>
          <a:ln w="28575">
            <a:solidFill>
              <a:srgbClr val="FF0000"/>
            </a:solidFill>
          </a:ln>
        </p:spPr>
        <p:txBody>
          <a:bodyPr>
            <a:noAutofit/>
          </a:bodyPr>
          <a:lstStyle/>
          <a:p>
            <a:r>
              <a:rPr lang="en-US" sz="3600" dirty="0" smtClean="0"/>
              <a:t>Quality criteria implementation and audit</a:t>
            </a:r>
            <a:endParaRPr lang="en-US" sz="3600" dirty="0"/>
          </a:p>
        </p:txBody>
      </p:sp>
      <p:sp>
        <p:nvSpPr>
          <p:cNvPr id="3" name="Content Placeholder 2"/>
          <p:cNvSpPr>
            <a:spLocks noGrp="1"/>
          </p:cNvSpPr>
          <p:nvPr>
            <p:ph idx="1"/>
          </p:nvPr>
        </p:nvSpPr>
        <p:spPr>
          <a:xfrm>
            <a:off x="457200" y="1800944"/>
            <a:ext cx="8229600" cy="4724400"/>
          </a:xfrm>
        </p:spPr>
        <p:txBody>
          <a:bodyPr/>
          <a:lstStyle/>
          <a:p>
            <a:r>
              <a:rPr lang="en-US" dirty="0" smtClean="0"/>
              <a:t>Need for follow-up and regular audits after implementation of quality criteria</a:t>
            </a:r>
          </a:p>
          <a:p>
            <a:r>
              <a:rPr lang="en-US" dirty="0" smtClean="0"/>
              <a:t>Audits of referral criteria, image quality, and imaging technique in </a:t>
            </a:r>
            <a:r>
              <a:rPr lang="en-US" dirty="0" err="1" smtClean="0"/>
              <a:t>paediatric</a:t>
            </a:r>
            <a:r>
              <a:rPr lang="en-US" dirty="0" smtClean="0"/>
              <a:t> radiology practices have found that better results are obtained for </a:t>
            </a:r>
            <a:r>
              <a:rPr lang="en-US" dirty="0" err="1" smtClean="0"/>
              <a:t>paediatric</a:t>
            </a:r>
            <a:r>
              <a:rPr lang="en-US" dirty="0" smtClean="0"/>
              <a:t> specialist centers compared with non-specialist centers.  Thus, sharing of good practice by </a:t>
            </a:r>
            <a:r>
              <a:rPr lang="en-US" dirty="0" err="1" smtClean="0"/>
              <a:t>paediatric</a:t>
            </a:r>
            <a:r>
              <a:rPr lang="en-US" dirty="0" smtClean="0"/>
              <a:t> specialist centers is important for improving practices and patient outcomes.</a:t>
            </a:r>
            <a:endParaRPr lang="en-US" dirty="0"/>
          </a:p>
        </p:txBody>
      </p:sp>
      <p:sp>
        <p:nvSpPr>
          <p:cNvPr id="4" name="TextBox 3"/>
          <p:cNvSpPr txBox="1"/>
          <p:nvPr/>
        </p:nvSpPr>
        <p:spPr>
          <a:xfrm>
            <a:off x="5652120" y="6165304"/>
            <a:ext cx="3096344" cy="360040"/>
          </a:xfrm>
          <a:prstGeom prst="rect">
            <a:avLst/>
          </a:prstGeom>
        </p:spPr>
        <p:txBody>
          <a:bodyPr vert="horz" wrap="none" lIns="0" rIns="18288" rtlCol="0">
            <a:no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en-US" sz="1600" b="1" i="1" u="none" strike="noStrike" kern="1200" cap="none" spc="0" normalizeH="0" baseline="0" noProof="0" dirty="0" smtClean="0">
              <a:ln>
                <a:noFill/>
              </a:ln>
              <a:solidFill>
                <a:schemeClr val="tx1"/>
              </a:solidFill>
              <a:effectLst/>
              <a:uLnTx/>
              <a:uFillTx/>
              <a:latin typeface="+mn-lt"/>
              <a:ea typeface="+mn-ea"/>
              <a:cs typeface="+mn-cs"/>
            </a:endParaRPr>
          </a:p>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en-US" sz="16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Rectangle 4"/>
          <p:cNvSpPr/>
          <p:nvPr/>
        </p:nvSpPr>
        <p:spPr>
          <a:xfrm>
            <a:off x="6516216" y="6237312"/>
            <a:ext cx="1979712" cy="338554"/>
          </a:xfrm>
          <a:prstGeom prst="rect">
            <a:avLst/>
          </a:prstGeom>
        </p:spPr>
        <p:txBody>
          <a:bodyPr wrap="square">
            <a:spAutoFit/>
          </a:bodyPr>
          <a:lstStyle/>
          <a:p>
            <a:r>
              <a:rPr lang="en-US" sz="1600" b="1" i="1" dirty="0" smtClean="0"/>
              <a:t>ICRP 121, Pg 27</a:t>
            </a:r>
            <a:endParaRPr lang="en-US" sz="1600" b="1" i="1" dirty="0" smtClean="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274638"/>
            <a:ext cx="8568952" cy="994122"/>
          </a:xfrm>
          <a:solidFill>
            <a:schemeClr val="bg1"/>
          </a:solidFill>
          <a:ln w="28575">
            <a:solidFill>
              <a:srgbClr val="FF0000"/>
            </a:solidFill>
          </a:ln>
        </p:spPr>
        <p:txBody>
          <a:bodyPr>
            <a:normAutofit/>
          </a:bodyPr>
          <a:lstStyle/>
          <a:p>
            <a:r>
              <a:rPr lang="en-US" sz="3400" dirty="0" smtClean="0"/>
              <a:t>Conventional Radiography </a:t>
            </a:r>
            <a:r>
              <a:rPr lang="en-US" sz="3400" dirty="0"/>
              <a:t>and Fluoroscopy</a:t>
            </a:r>
          </a:p>
        </p:txBody>
      </p:sp>
      <p:sp>
        <p:nvSpPr>
          <p:cNvPr id="9219" name="Rectangle 3"/>
          <p:cNvSpPr>
            <a:spLocks noGrp="1" noChangeArrowheads="1"/>
          </p:cNvSpPr>
          <p:nvPr>
            <p:ph idx="1"/>
          </p:nvPr>
        </p:nvSpPr>
        <p:spPr>
          <a:xfrm>
            <a:off x="467544" y="1783357"/>
            <a:ext cx="8229600" cy="4525963"/>
          </a:xfrm>
        </p:spPr>
        <p:txBody>
          <a:bodyPr>
            <a:normAutofit/>
          </a:bodyPr>
          <a:lstStyle/>
          <a:p>
            <a:pPr marL="609600" indent="-609600">
              <a:lnSpc>
                <a:spcPct val="90000"/>
              </a:lnSpc>
            </a:pPr>
            <a:r>
              <a:rPr lang="en-GB" sz="2800" dirty="0" smtClean="0"/>
              <a:t>Proper patient </a:t>
            </a:r>
            <a:r>
              <a:rPr lang="en-GB" sz="2800" dirty="0"/>
              <a:t>positioning and </a:t>
            </a:r>
            <a:r>
              <a:rPr lang="en-GB" sz="2800" dirty="0" smtClean="0"/>
              <a:t>applying immobilization which is often required in infants and young children</a:t>
            </a:r>
          </a:p>
          <a:p>
            <a:pPr marL="609600" indent="-609600">
              <a:lnSpc>
                <a:spcPct val="90000"/>
              </a:lnSpc>
            </a:pPr>
            <a:r>
              <a:rPr lang="en-GB" sz="2800" dirty="0" smtClean="0"/>
              <a:t>Appropriate field </a:t>
            </a:r>
            <a:r>
              <a:rPr lang="en-GB" sz="2800" dirty="0"/>
              <a:t>size and </a:t>
            </a:r>
            <a:r>
              <a:rPr lang="en-GB" sz="2800" dirty="0" smtClean="0"/>
              <a:t>correct X-ray </a:t>
            </a:r>
            <a:r>
              <a:rPr lang="en-GB" sz="2800" dirty="0"/>
              <a:t>beam </a:t>
            </a:r>
            <a:r>
              <a:rPr lang="en-GB" sz="2800" dirty="0" smtClean="0"/>
              <a:t>limitation</a:t>
            </a:r>
          </a:p>
          <a:p>
            <a:pPr marL="609600" indent="-609600">
              <a:lnSpc>
                <a:spcPct val="90000"/>
              </a:lnSpc>
            </a:pPr>
            <a:r>
              <a:rPr lang="en-GB" sz="2800" dirty="0" smtClean="0"/>
              <a:t>Use collimation to expose only the area intended for examination</a:t>
            </a:r>
          </a:p>
          <a:p>
            <a:pPr marL="609600" indent="-609600">
              <a:lnSpc>
                <a:spcPct val="90000"/>
              </a:lnSpc>
            </a:pPr>
            <a:endParaRPr lang="en-GB" sz="2800" dirty="0" smtClean="0"/>
          </a:p>
          <a:p>
            <a:pPr marL="609600" indent="-609600">
              <a:lnSpc>
                <a:spcPct val="90000"/>
              </a:lnSpc>
            </a:pPr>
            <a:endParaRPr lang="en-US" sz="2800"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29</a:t>
            </a:r>
            <a:endParaRPr lang="en-US" sz="1600" b="1" i="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922114"/>
          </a:xfrm>
          <a:solidFill>
            <a:schemeClr val="bg1"/>
          </a:solidFill>
          <a:ln w="28575">
            <a:solidFill>
              <a:srgbClr val="FF0000"/>
            </a:solidFill>
          </a:ln>
        </p:spPr>
        <p:txBody>
          <a:bodyPr>
            <a:normAutofit/>
          </a:bodyPr>
          <a:lstStyle/>
          <a:p>
            <a:r>
              <a:rPr lang="en-US" sz="4000" dirty="0" smtClean="0"/>
              <a:t>Protective Shielding</a:t>
            </a:r>
            <a:endParaRPr lang="en-US" sz="4000" dirty="0"/>
          </a:p>
        </p:txBody>
      </p:sp>
      <p:sp>
        <p:nvSpPr>
          <p:cNvPr id="3" name="Content Placeholder 2"/>
          <p:cNvSpPr>
            <a:spLocks noGrp="1"/>
          </p:cNvSpPr>
          <p:nvPr>
            <p:ph idx="1"/>
          </p:nvPr>
        </p:nvSpPr>
        <p:spPr>
          <a:xfrm>
            <a:off x="457200" y="1412776"/>
            <a:ext cx="8229600" cy="4896544"/>
          </a:xfrm>
        </p:spPr>
        <p:txBody>
          <a:bodyPr>
            <a:normAutofit lnSpcReduction="10000"/>
          </a:bodyPr>
          <a:lstStyle/>
          <a:p>
            <a:pPr marL="609600" indent="-609600">
              <a:lnSpc>
                <a:spcPct val="90000"/>
              </a:lnSpc>
            </a:pPr>
            <a:r>
              <a:rPr lang="en-GB" altLang="zh-HK" dirty="0" smtClean="0"/>
              <a:t>Breasts</a:t>
            </a:r>
            <a:r>
              <a:rPr lang="en-GB" altLang="zh-HK" dirty="0"/>
              <a:t>, gonads, and/or thyroid </a:t>
            </a:r>
            <a:r>
              <a:rPr lang="en-GB" altLang="zh-HK" dirty="0" smtClean="0"/>
              <a:t> &lt; 5cm to </a:t>
            </a:r>
            <a:r>
              <a:rPr lang="en-GB" altLang="zh-HK" dirty="0"/>
              <a:t>the primary </a:t>
            </a:r>
            <a:r>
              <a:rPr lang="en-GB" altLang="zh-HK" dirty="0" smtClean="0"/>
              <a:t>beam </a:t>
            </a:r>
            <a:r>
              <a:rPr lang="en-GB" altLang="zh-HK" dirty="0"/>
              <a:t>should be protected whenever </a:t>
            </a:r>
            <a:r>
              <a:rPr lang="en-GB" altLang="zh-HK" dirty="0" smtClean="0"/>
              <a:t>possible </a:t>
            </a:r>
            <a:r>
              <a:rPr lang="en-GB" altLang="zh-HK" dirty="0"/>
              <a:t>without impairing the necessary diagnostic </a:t>
            </a:r>
            <a:r>
              <a:rPr lang="en-GB" altLang="zh-HK" dirty="0" smtClean="0"/>
              <a:t>information</a:t>
            </a:r>
          </a:p>
          <a:p>
            <a:pPr marL="609600" indent="-609600">
              <a:lnSpc>
                <a:spcPct val="90000"/>
              </a:lnSpc>
            </a:pPr>
            <a:r>
              <a:rPr lang="en-GB" altLang="zh-HK" dirty="0" smtClean="0"/>
              <a:t>Male gonads</a:t>
            </a:r>
          </a:p>
          <a:p>
            <a:pPr marL="1257300" lvl="2" indent="-457200">
              <a:lnSpc>
                <a:spcPct val="90000"/>
              </a:lnSpc>
            </a:pPr>
            <a:r>
              <a:rPr lang="en-GB" altLang="zh-HK" dirty="0" smtClean="0"/>
              <a:t>Not to be included within </a:t>
            </a:r>
            <a:r>
              <a:rPr lang="en-GB" altLang="zh-HK" dirty="0"/>
              <a:t>the primary radiation </a:t>
            </a:r>
            <a:r>
              <a:rPr lang="en-GB" altLang="zh-HK" dirty="0" smtClean="0"/>
              <a:t>field</a:t>
            </a:r>
          </a:p>
          <a:p>
            <a:pPr marL="457200" indent="-457200">
              <a:lnSpc>
                <a:spcPct val="90000"/>
              </a:lnSpc>
            </a:pPr>
            <a:r>
              <a:rPr lang="en-GB" altLang="zh-HK" dirty="0" smtClean="0"/>
              <a:t>Female gonads</a:t>
            </a:r>
          </a:p>
          <a:p>
            <a:pPr marL="1257300" lvl="2" indent="-457200">
              <a:lnSpc>
                <a:spcPct val="90000"/>
              </a:lnSpc>
            </a:pPr>
            <a:r>
              <a:rPr lang="en-GB" altLang="zh-HK" dirty="0" smtClean="0"/>
              <a:t>Gonad </a:t>
            </a:r>
            <a:r>
              <a:rPr lang="en-GB" altLang="zh-HK" dirty="0"/>
              <a:t>protection may not be possible; e.g. for the indications of trauma, incontinence, abdominal pain, misplaced shielding may mask important </a:t>
            </a:r>
            <a:r>
              <a:rPr lang="en-GB" altLang="zh-HK" dirty="0" smtClean="0"/>
              <a:t>pathology.</a:t>
            </a:r>
          </a:p>
          <a:p>
            <a:pPr marL="457200" indent="-457200">
              <a:lnSpc>
                <a:spcPct val="90000"/>
              </a:lnSpc>
            </a:pPr>
            <a:r>
              <a:rPr lang="en-GB" altLang="zh-TW" dirty="0" smtClean="0"/>
              <a:t>Lens</a:t>
            </a:r>
          </a:p>
          <a:p>
            <a:pPr marL="1257300" lvl="2" indent="-457200">
              <a:lnSpc>
                <a:spcPct val="90000"/>
              </a:lnSpc>
            </a:pPr>
            <a:r>
              <a:rPr lang="en-GB" altLang="zh-TW" dirty="0" smtClean="0"/>
              <a:t>SXR: PA rather than AP</a:t>
            </a:r>
          </a:p>
          <a:p>
            <a:pPr marL="457200" indent="-457200">
              <a:lnSpc>
                <a:spcPct val="90000"/>
              </a:lnSpc>
            </a:pPr>
            <a:r>
              <a:rPr lang="en-GB" altLang="zh-TW" dirty="0" smtClean="0"/>
              <a:t>Breasts</a:t>
            </a:r>
          </a:p>
          <a:p>
            <a:pPr marL="1257300" lvl="2" indent="-457200">
              <a:lnSpc>
                <a:spcPct val="90000"/>
              </a:lnSpc>
            </a:pPr>
            <a:r>
              <a:rPr lang="en-GB" altLang="zh-TW" dirty="0" smtClean="0"/>
              <a:t>CXR and Spine X-Ray: PA rather than AP</a:t>
            </a:r>
          </a:p>
          <a:p>
            <a:pPr marL="857250" lvl="1" indent="-457200">
              <a:lnSpc>
                <a:spcPct val="90000"/>
              </a:lnSpc>
            </a:pPr>
            <a:endParaRPr lang="zh-TW" altLang="zh-HK" b="1" dirty="0"/>
          </a:p>
          <a:p>
            <a:pPr marL="609600" indent="-609600">
              <a:lnSpc>
                <a:spcPct val="90000"/>
              </a:lnSpc>
            </a:pPr>
            <a:endParaRPr lang="en-GB" altLang="zh-HK" dirty="0" smtClean="0"/>
          </a:p>
          <a:p>
            <a:pPr marL="1009650" lvl="1" indent="-609600">
              <a:lnSpc>
                <a:spcPct val="90000"/>
              </a:lnSpc>
            </a:pPr>
            <a:endParaRPr lang="en-GB" altLang="zh-HK" sz="2400" dirty="0"/>
          </a:p>
          <a:p>
            <a:endParaRPr lang="zh-HK" altLang="en-US" dirty="0"/>
          </a:p>
        </p:txBody>
      </p:sp>
    </p:spTree>
    <p:extLst>
      <p:ext uri="{BB962C8B-B14F-4D97-AF65-F5344CB8AC3E}">
        <p14:creationId xmlns="" xmlns:p14="http://schemas.microsoft.com/office/powerpoint/2010/main" val="365383328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32656"/>
            <a:ext cx="8229600" cy="936104"/>
          </a:xfrm>
          <a:solidFill>
            <a:schemeClr val="bg1"/>
          </a:solidFill>
          <a:ln w="28575">
            <a:solidFill>
              <a:srgbClr val="FF0000"/>
            </a:solidFill>
          </a:ln>
        </p:spPr>
        <p:txBody>
          <a:bodyPr>
            <a:normAutofit/>
          </a:bodyPr>
          <a:lstStyle/>
          <a:p>
            <a:r>
              <a:rPr lang="en-GB" altLang="zh-HK" sz="4000" dirty="0"/>
              <a:t>Radiographic exposure </a:t>
            </a:r>
            <a:r>
              <a:rPr lang="en-GB" altLang="zh-HK" sz="4000" dirty="0" smtClean="0"/>
              <a:t>conditions</a:t>
            </a:r>
            <a:endParaRPr lang="zh-HK" altLang="en-US" sz="4000" dirty="0"/>
          </a:p>
        </p:txBody>
      </p:sp>
      <p:sp>
        <p:nvSpPr>
          <p:cNvPr id="3" name="Content Placeholder 2"/>
          <p:cNvSpPr>
            <a:spLocks noGrp="1"/>
          </p:cNvSpPr>
          <p:nvPr>
            <p:ph idx="1"/>
          </p:nvPr>
        </p:nvSpPr>
        <p:spPr/>
        <p:txBody>
          <a:bodyPr/>
          <a:lstStyle/>
          <a:p>
            <a:pPr marL="514350" indent="-457200">
              <a:lnSpc>
                <a:spcPct val="90000"/>
              </a:lnSpc>
            </a:pPr>
            <a:r>
              <a:rPr lang="en-GB" altLang="zh-HK" dirty="0" smtClean="0"/>
              <a:t>Knowledge and correct use of appropriate radiographic factors e.g. focal spot size, filtration, focus to image plane distance, tube current-exposure time product</a:t>
            </a:r>
          </a:p>
          <a:p>
            <a:pPr marL="514350" indent="-457200">
              <a:lnSpc>
                <a:spcPct val="90000"/>
              </a:lnSpc>
            </a:pPr>
            <a:r>
              <a:rPr lang="en-GB" altLang="zh-HK" dirty="0" smtClean="0"/>
              <a:t>Exposure </a:t>
            </a:r>
            <a:r>
              <a:rPr lang="en-GB" altLang="zh-HK" dirty="0"/>
              <a:t>times </a:t>
            </a:r>
          </a:p>
          <a:p>
            <a:pPr marL="990600" lvl="1" indent="-533400">
              <a:lnSpc>
                <a:spcPct val="90000"/>
              </a:lnSpc>
            </a:pPr>
            <a:r>
              <a:rPr lang="en-US" altLang="zh-HK" dirty="0"/>
              <a:t>Short exposure times required due to motion</a:t>
            </a:r>
          </a:p>
          <a:p>
            <a:r>
              <a:rPr lang="en-US" altLang="zh-HK" dirty="0"/>
              <a:t>Higher speed classes of screen film system</a:t>
            </a:r>
          </a:p>
          <a:p>
            <a:pPr lvl="1"/>
            <a:r>
              <a:rPr lang="en-US" altLang="zh-HK" dirty="0"/>
              <a:t>Peripheral skeleton; speed class of 200-400</a:t>
            </a:r>
          </a:p>
          <a:p>
            <a:pPr lvl="1"/>
            <a:r>
              <a:rPr lang="en-US" altLang="zh-HK" dirty="0"/>
              <a:t>Others; speed classes of 400-800</a:t>
            </a:r>
          </a:p>
          <a:p>
            <a:endParaRPr lang="zh-HK" altLang="en-US" dirty="0"/>
          </a:p>
        </p:txBody>
      </p:sp>
      <p:sp>
        <p:nvSpPr>
          <p:cNvPr id="5" name="Rectangle 4"/>
          <p:cNvSpPr/>
          <p:nvPr/>
        </p:nvSpPr>
        <p:spPr>
          <a:xfrm>
            <a:off x="6516216" y="6237312"/>
            <a:ext cx="1979712" cy="338554"/>
          </a:xfrm>
          <a:prstGeom prst="rect">
            <a:avLst/>
          </a:prstGeom>
        </p:spPr>
        <p:txBody>
          <a:bodyPr wrap="square">
            <a:spAutoFit/>
          </a:bodyPr>
          <a:lstStyle/>
          <a:p>
            <a:r>
              <a:rPr lang="en-US" sz="1600" b="1" i="1" dirty="0" smtClean="0"/>
              <a:t>ICRP 121, Pg 31</a:t>
            </a:r>
            <a:endParaRPr lang="en-US" sz="1600" b="1" i="1" dirty="0" smtClean="0"/>
          </a:p>
        </p:txBody>
      </p:sp>
    </p:spTree>
    <p:extLst>
      <p:ext uri="{BB962C8B-B14F-4D97-AF65-F5344CB8AC3E}">
        <p14:creationId xmlns="" xmlns:p14="http://schemas.microsoft.com/office/powerpoint/2010/main" val="3414963566"/>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w="28575">
            <a:solidFill>
              <a:srgbClr val="FF0000"/>
            </a:solidFill>
          </a:ln>
        </p:spPr>
        <p:txBody>
          <a:bodyPr>
            <a:normAutofit/>
          </a:bodyPr>
          <a:lstStyle/>
          <a:p>
            <a:r>
              <a:rPr lang="en-GB" altLang="zh-HK" sz="4000" dirty="0"/>
              <a:t>Radiographic exposure </a:t>
            </a:r>
            <a:r>
              <a:rPr lang="en-GB" altLang="zh-HK" sz="4000" dirty="0" smtClean="0"/>
              <a:t>conditions</a:t>
            </a:r>
            <a:endParaRPr lang="zh-HK" altLang="en-US" sz="4000" dirty="0"/>
          </a:p>
        </p:txBody>
      </p:sp>
      <p:sp>
        <p:nvSpPr>
          <p:cNvPr id="3" name="Content Placeholder 2"/>
          <p:cNvSpPr>
            <a:spLocks noGrp="1"/>
          </p:cNvSpPr>
          <p:nvPr>
            <p:ph idx="1"/>
          </p:nvPr>
        </p:nvSpPr>
        <p:spPr>
          <a:xfrm>
            <a:off x="467544" y="1412776"/>
            <a:ext cx="8229600" cy="5040560"/>
          </a:xfrm>
        </p:spPr>
        <p:txBody>
          <a:bodyPr>
            <a:normAutofit fontScale="85000" lnSpcReduction="10000"/>
          </a:bodyPr>
          <a:lstStyle/>
          <a:p>
            <a:pPr marL="590550" indent="-533400">
              <a:lnSpc>
                <a:spcPct val="90000"/>
              </a:lnSpc>
            </a:pPr>
            <a:r>
              <a:rPr lang="en-GB" altLang="zh-HK" sz="2800" dirty="0" smtClean="0"/>
              <a:t>Additional filtration</a:t>
            </a:r>
          </a:p>
          <a:p>
            <a:pPr marL="590550" indent="-533400">
              <a:lnSpc>
                <a:spcPct val="90000"/>
              </a:lnSpc>
            </a:pPr>
            <a:r>
              <a:rPr lang="en-GB" altLang="zh-HK" sz="2800" dirty="0" smtClean="0"/>
              <a:t>Anti-scatter grid</a:t>
            </a:r>
          </a:p>
          <a:p>
            <a:pPr marL="990600" lvl="1" indent="-533400">
              <a:lnSpc>
                <a:spcPct val="90000"/>
              </a:lnSpc>
            </a:pPr>
            <a:r>
              <a:rPr lang="en-US" altLang="zh-HK" sz="2800" dirty="0"/>
              <a:t>In neonates, infants and younger children, </a:t>
            </a:r>
            <a:r>
              <a:rPr lang="en-US" altLang="zh-HK" sz="2800" dirty="0" smtClean="0"/>
              <a:t>anti-scatter </a:t>
            </a:r>
            <a:r>
              <a:rPr lang="en-US" altLang="zh-HK" sz="2800" dirty="0"/>
              <a:t>grid often not necessary because of relatively low scatter radiation</a:t>
            </a:r>
          </a:p>
          <a:p>
            <a:pPr marL="990600" lvl="1" indent="-533400">
              <a:lnSpc>
                <a:spcPct val="90000"/>
              </a:lnSpc>
            </a:pPr>
            <a:r>
              <a:rPr lang="en-US" altLang="zh-HK" sz="2800" dirty="0"/>
              <a:t>Removable grids for </a:t>
            </a:r>
            <a:r>
              <a:rPr lang="en-US" altLang="zh-HK" sz="2800" dirty="0" smtClean="0"/>
              <a:t>fluoroscopy</a:t>
            </a:r>
          </a:p>
          <a:p>
            <a:pPr marL="623887" indent="-533400">
              <a:lnSpc>
                <a:spcPct val="90000"/>
              </a:lnSpc>
            </a:pPr>
            <a:r>
              <a:rPr lang="en-US" altLang="zh-HK" sz="2800" dirty="0" smtClean="0"/>
              <a:t>Automatic exposure control (AEC)</a:t>
            </a:r>
          </a:p>
          <a:p>
            <a:pPr marL="990600" lvl="1" indent="-533400">
              <a:lnSpc>
                <a:spcPct val="90000"/>
              </a:lnSpc>
            </a:pPr>
            <a:r>
              <a:rPr lang="en-US" altLang="zh-HK" sz="2800" dirty="0" smtClean="0"/>
              <a:t>Due to the wide range in size of </a:t>
            </a:r>
            <a:r>
              <a:rPr lang="en-US" altLang="zh-HK" sz="2800" dirty="0" err="1" smtClean="0"/>
              <a:t>paediatric</a:t>
            </a:r>
            <a:r>
              <a:rPr lang="en-US" altLang="zh-HK" sz="2800" dirty="0" smtClean="0"/>
              <a:t> patients, there is need to </a:t>
            </a:r>
            <a:r>
              <a:rPr lang="en-US" altLang="zh-HK" sz="2800" dirty="0" err="1" smtClean="0"/>
              <a:t>optimise</a:t>
            </a:r>
            <a:r>
              <a:rPr lang="en-US" altLang="zh-HK" sz="2800" dirty="0" smtClean="0"/>
              <a:t> AEC devices for handling patients accordingly</a:t>
            </a:r>
          </a:p>
          <a:p>
            <a:pPr marL="623887" indent="-533400">
              <a:lnSpc>
                <a:spcPct val="90000"/>
              </a:lnSpc>
            </a:pPr>
            <a:r>
              <a:rPr lang="en-US" altLang="zh-HK" sz="2800" dirty="0" smtClean="0"/>
              <a:t>Exposure time</a:t>
            </a:r>
          </a:p>
          <a:p>
            <a:pPr marL="990600" lvl="1" indent="-533400">
              <a:lnSpc>
                <a:spcPct val="90000"/>
              </a:lnSpc>
            </a:pPr>
            <a:r>
              <a:rPr lang="en-US" altLang="zh-HK" sz="2800" dirty="0" smtClean="0"/>
              <a:t>Exposure times should be short because children do not generally cooperate and are difficult to restrain, so equipment should work and provide reproducibility in the shortest time range</a:t>
            </a:r>
          </a:p>
          <a:p>
            <a:pPr marL="990600" lvl="1" indent="-533400">
              <a:lnSpc>
                <a:spcPct val="90000"/>
              </a:lnSpc>
            </a:pPr>
            <a:endParaRPr lang="en-US" altLang="zh-HK" sz="2800" dirty="0" smtClean="0"/>
          </a:p>
          <a:p>
            <a:pPr marL="990600" lvl="1" indent="-533400">
              <a:lnSpc>
                <a:spcPct val="90000"/>
              </a:lnSpc>
            </a:pPr>
            <a:endParaRPr lang="en-US" altLang="zh-HK" sz="2800" dirty="0" smtClean="0"/>
          </a:p>
          <a:p>
            <a:pPr marL="57150" indent="0">
              <a:lnSpc>
                <a:spcPct val="90000"/>
              </a:lnSpc>
              <a:buNone/>
            </a:pPr>
            <a:endParaRPr lang="en-US" altLang="zh-HK" sz="2800" dirty="0"/>
          </a:p>
          <a:p>
            <a:pPr marL="457200" lvl="1" indent="0">
              <a:lnSpc>
                <a:spcPct val="90000"/>
              </a:lnSpc>
              <a:buNone/>
            </a:pPr>
            <a:endParaRPr lang="en-US" altLang="zh-HK" sz="2800" dirty="0"/>
          </a:p>
          <a:p>
            <a:endParaRPr lang="zh-HK" altLang="en-US" sz="2800" dirty="0"/>
          </a:p>
        </p:txBody>
      </p:sp>
    </p:spTree>
    <p:extLst>
      <p:ext uri="{BB962C8B-B14F-4D97-AF65-F5344CB8AC3E}">
        <p14:creationId xmlns="" xmlns:p14="http://schemas.microsoft.com/office/powerpoint/2010/main" val="69076869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274638"/>
            <a:ext cx="8229600" cy="922114"/>
          </a:xfrm>
          <a:solidFill>
            <a:schemeClr val="bg1"/>
          </a:solidFill>
          <a:ln w="28575">
            <a:solidFill>
              <a:srgbClr val="FF0000"/>
            </a:solidFill>
          </a:ln>
        </p:spPr>
        <p:txBody>
          <a:bodyPr>
            <a:normAutofit/>
          </a:bodyPr>
          <a:lstStyle/>
          <a:p>
            <a:r>
              <a:rPr lang="en-US" sz="4000" dirty="0" smtClean="0"/>
              <a:t>Fluoroscopy</a:t>
            </a:r>
            <a:endParaRPr lang="en-US" sz="4000" dirty="0"/>
          </a:p>
        </p:txBody>
      </p:sp>
      <p:sp>
        <p:nvSpPr>
          <p:cNvPr id="21507" name="Rectangle 3"/>
          <p:cNvSpPr>
            <a:spLocks noGrp="1" noChangeArrowheads="1"/>
          </p:cNvSpPr>
          <p:nvPr>
            <p:ph idx="1"/>
          </p:nvPr>
        </p:nvSpPr>
        <p:spPr>
          <a:xfrm>
            <a:off x="467544" y="1484784"/>
            <a:ext cx="8280921" cy="4608512"/>
          </a:xfrm>
        </p:spPr>
        <p:txBody>
          <a:bodyPr>
            <a:normAutofit fontScale="85000" lnSpcReduction="10000"/>
          </a:bodyPr>
          <a:lstStyle/>
          <a:p>
            <a:r>
              <a:rPr lang="en-US" sz="3000" dirty="0" smtClean="0"/>
              <a:t>Grid-controlled pulsed fluoroscopy systems</a:t>
            </a:r>
            <a:endParaRPr lang="en-US" sz="3000" dirty="0"/>
          </a:p>
          <a:p>
            <a:r>
              <a:rPr lang="en-US" sz="3000" dirty="0" smtClean="0"/>
              <a:t>Keep </a:t>
            </a:r>
            <a:r>
              <a:rPr lang="en-US" sz="3000" dirty="0"/>
              <a:t>fluoroscopy table as far from X-ray source as possible and </a:t>
            </a:r>
            <a:r>
              <a:rPr lang="en-US" sz="3000" dirty="0" smtClean="0"/>
              <a:t>image intensifier </a:t>
            </a:r>
            <a:r>
              <a:rPr lang="en-US" sz="3000" dirty="0"/>
              <a:t>as close to patient as possible</a:t>
            </a:r>
          </a:p>
          <a:p>
            <a:r>
              <a:rPr lang="en-US" sz="3000" dirty="0"/>
              <a:t>Minimize scatter radiation with </a:t>
            </a:r>
            <a:r>
              <a:rPr lang="en-US" sz="3000" dirty="0" smtClean="0"/>
              <a:t>hanging lead </a:t>
            </a:r>
            <a:r>
              <a:rPr lang="en-US" sz="3000" dirty="0"/>
              <a:t>drapes</a:t>
            </a:r>
          </a:p>
          <a:p>
            <a:r>
              <a:rPr lang="en-US" sz="3000" dirty="0" smtClean="0"/>
              <a:t>Use </a:t>
            </a:r>
            <a:r>
              <a:rPr lang="en-US" sz="3000" dirty="0"/>
              <a:t>pulsed fluoroscopy for monitoring </a:t>
            </a:r>
            <a:r>
              <a:rPr lang="en-US" sz="3000" dirty="0" smtClean="0"/>
              <a:t>procedures</a:t>
            </a:r>
            <a:r>
              <a:rPr lang="en-US" altLang="zh-HK" sz="3000" dirty="0"/>
              <a:t> </a:t>
            </a:r>
            <a:r>
              <a:rPr lang="en-US" altLang="zh-HK" sz="3000" dirty="0" smtClean="0"/>
              <a:t>      (</a:t>
            </a:r>
            <a:r>
              <a:rPr lang="en-US" altLang="zh-HK" sz="3000" dirty="0"/>
              <a:t>3-8 pulses/sec adequate)</a:t>
            </a:r>
            <a:r>
              <a:rPr lang="en-US" sz="3000" dirty="0" smtClean="0"/>
              <a:t> </a:t>
            </a:r>
          </a:p>
          <a:p>
            <a:r>
              <a:rPr lang="en-US" altLang="zh-HK" sz="3000" dirty="0" smtClean="0"/>
              <a:t>Image intensifier </a:t>
            </a:r>
            <a:r>
              <a:rPr lang="en-US" altLang="zh-HK" sz="3000" dirty="0"/>
              <a:t>positioned over area of interest before fluoroscopy is commenced</a:t>
            </a:r>
          </a:p>
          <a:p>
            <a:r>
              <a:rPr lang="en-US" altLang="zh-HK" sz="3000" dirty="0"/>
              <a:t>Use virtual collimation to help positioning</a:t>
            </a:r>
          </a:p>
          <a:p>
            <a:r>
              <a:rPr lang="en-US" altLang="zh-HK" sz="3000" dirty="0" smtClean="0"/>
              <a:t>Apply tight </a:t>
            </a:r>
            <a:r>
              <a:rPr lang="en-US" altLang="zh-HK" sz="3000" dirty="0"/>
              <a:t>collimation</a:t>
            </a:r>
          </a:p>
          <a:p>
            <a:pPr marL="0" indent="0">
              <a:buNone/>
            </a:pPr>
            <a:endParaRPr lang="en-US" sz="3000" dirty="0"/>
          </a:p>
        </p:txBody>
      </p:sp>
      <p:sp>
        <p:nvSpPr>
          <p:cNvPr id="6" name="Rectangle 5"/>
          <p:cNvSpPr/>
          <p:nvPr/>
        </p:nvSpPr>
        <p:spPr>
          <a:xfrm>
            <a:off x="6516216" y="6237312"/>
            <a:ext cx="1979712" cy="338554"/>
          </a:xfrm>
          <a:prstGeom prst="rect">
            <a:avLst/>
          </a:prstGeom>
        </p:spPr>
        <p:txBody>
          <a:bodyPr wrap="square">
            <a:spAutoFit/>
          </a:bodyPr>
          <a:lstStyle/>
          <a:p>
            <a:r>
              <a:rPr lang="en-US" sz="1600" b="1" i="1" dirty="0" smtClean="0"/>
              <a:t>ICRP 121, Pg 36</a:t>
            </a:r>
            <a:endParaRPr lang="en-US" sz="1600" b="1" i="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922114"/>
          </a:xfrm>
          <a:solidFill>
            <a:schemeClr val="bg1"/>
          </a:solidFill>
          <a:ln w="28575">
            <a:solidFill>
              <a:srgbClr val="FF0000"/>
            </a:solidFill>
          </a:ln>
        </p:spPr>
        <p:txBody>
          <a:bodyPr>
            <a:normAutofit/>
          </a:bodyPr>
          <a:lstStyle/>
          <a:p>
            <a:r>
              <a:rPr lang="en-US" sz="4000" dirty="0" smtClean="0"/>
              <a:t>Fluoroscopy</a:t>
            </a:r>
            <a:endParaRPr lang="en-US" sz="4000" dirty="0"/>
          </a:p>
        </p:txBody>
      </p:sp>
      <p:sp>
        <p:nvSpPr>
          <p:cNvPr id="3" name="Content Placeholder 2"/>
          <p:cNvSpPr>
            <a:spLocks noGrp="1"/>
          </p:cNvSpPr>
          <p:nvPr>
            <p:ph idx="1"/>
          </p:nvPr>
        </p:nvSpPr>
        <p:spPr>
          <a:xfrm>
            <a:off x="457200" y="1744216"/>
            <a:ext cx="8229600" cy="3845024"/>
          </a:xfrm>
        </p:spPr>
        <p:txBody>
          <a:bodyPr>
            <a:normAutofit/>
          </a:bodyPr>
          <a:lstStyle/>
          <a:p>
            <a:r>
              <a:rPr lang="en-US" altLang="zh-HK" dirty="0" smtClean="0"/>
              <a:t>Angle beam away from radiosensitive areas</a:t>
            </a:r>
          </a:p>
          <a:p>
            <a:r>
              <a:rPr lang="en-US" altLang="zh-HK" dirty="0" smtClean="0"/>
              <a:t>Limit use of magnification</a:t>
            </a:r>
          </a:p>
          <a:p>
            <a:r>
              <a:rPr lang="en-US" altLang="zh-HK" dirty="0"/>
              <a:t>Use still images from last-image hold or archive digital images to review </a:t>
            </a:r>
            <a:r>
              <a:rPr lang="en-US" altLang="zh-HK" dirty="0" smtClean="0"/>
              <a:t>findings</a:t>
            </a:r>
          </a:p>
          <a:p>
            <a:r>
              <a:rPr lang="en-US" altLang="zh-HK" dirty="0" smtClean="0"/>
              <a:t>Consider alarm bells for fluoroscopy beyond a certain time</a:t>
            </a:r>
          </a:p>
          <a:p>
            <a:r>
              <a:rPr lang="en-US" altLang="zh-HK" dirty="0" smtClean="0"/>
              <a:t>Record radiation dose (air </a:t>
            </a:r>
            <a:r>
              <a:rPr lang="en-US" altLang="zh-HK" dirty="0" err="1" smtClean="0"/>
              <a:t>kerma</a:t>
            </a:r>
            <a:r>
              <a:rPr lang="en-US" altLang="zh-HK" dirty="0" smtClean="0"/>
              <a:t>-area-product)</a:t>
            </a:r>
            <a:endParaRPr lang="zh-HK" altLang="en-US" dirty="0"/>
          </a:p>
        </p:txBody>
      </p:sp>
      <p:sp>
        <p:nvSpPr>
          <p:cNvPr id="6" name="TextBox 5"/>
          <p:cNvSpPr txBox="1"/>
          <p:nvPr/>
        </p:nvSpPr>
        <p:spPr>
          <a:xfrm>
            <a:off x="5436096" y="6237312"/>
            <a:ext cx="3096344" cy="36004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1" u="none" strike="noStrike" kern="1200" cap="none" spc="0" normalizeH="0" baseline="0" noProof="0" dirty="0" smtClean="0">
                <a:ln>
                  <a:noFill/>
                </a:ln>
                <a:solidFill>
                  <a:schemeClr val="tx1"/>
                </a:solidFill>
                <a:effectLst/>
                <a:uLnTx/>
                <a:uFillTx/>
                <a:latin typeface="+mn-lt"/>
                <a:ea typeface="+mn-ea"/>
                <a:cs typeface="+mn-cs"/>
              </a:rPr>
              <a:t>AAPM, 1998</a:t>
            </a:r>
          </a:p>
        </p:txBody>
      </p:sp>
    </p:spTree>
    <p:extLst>
      <p:ext uri="{BB962C8B-B14F-4D97-AF65-F5344CB8AC3E}">
        <p14:creationId xmlns="" xmlns:p14="http://schemas.microsoft.com/office/powerpoint/2010/main" val="32480071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w="28575">
            <a:solidFill>
              <a:srgbClr val="FF0000"/>
            </a:solidFill>
          </a:ln>
        </p:spPr>
        <p:txBody>
          <a:bodyPr>
            <a:normAutofit/>
          </a:bodyPr>
          <a:lstStyle/>
          <a:p>
            <a:r>
              <a:rPr lang="en-US" sz="4400" dirty="0" smtClean="0"/>
              <a:t>Interventional </a:t>
            </a:r>
            <a:r>
              <a:rPr lang="en-US" sz="4400" dirty="0"/>
              <a:t>R</a:t>
            </a:r>
            <a:r>
              <a:rPr lang="en-US" sz="4400" dirty="0" smtClean="0"/>
              <a:t>adiology</a:t>
            </a:r>
            <a:endParaRPr lang="en-US" sz="4400" dirty="0"/>
          </a:p>
        </p:txBody>
      </p:sp>
      <p:sp>
        <p:nvSpPr>
          <p:cNvPr id="3" name="Content Placeholder 2"/>
          <p:cNvSpPr>
            <a:spLocks noGrp="1"/>
          </p:cNvSpPr>
          <p:nvPr>
            <p:ph idx="1"/>
          </p:nvPr>
        </p:nvSpPr>
        <p:spPr>
          <a:xfrm>
            <a:off x="467544" y="1844824"/>
            <a:ext cx="8229600" cy="3240360"/>
          </a:xfrm>
        </p:spPr>
        <p:txBody>
          <a:bodyPr>
            <a:normAutofit/>
          </a:bodyPr>
          <a:lstStyle/>
          <a:p>
            <a:r>
              <a:rPr lang="en-IE" dirty="0" smtClean="0"/>
              <a:t>Increasing complexity and length of procedures, thus overall radiation dose to the patient may be greater. </a:t>
            </a:r>
          </a:p>
          <a:p>
            <a:r>
              <a:rPr lang="en-US" altLang="zh-HK" dirty="0"/>
              <a:t>Increased dose to patients due to large size of </a:t>
            </a:r>
            <a:r>
              <a:rPr lang="en-US" altLang="zh-HK" dirty="0" smtClean="0"/>
              <a:t>image intensifier </a:t>
            </a:r>
            <a:r>
              <a:rPr lang="en-US" altLang="zh-HK" dirty="0"/>
              <a:t>compared to patient and increased need to use </a:t>
            </a:r>
            <a:r>
              <a:rPr lang="en-US" altLang="zh-HK" dirty="0" smtClean="0"/>
              <a:t>magnification (must </a:t>
            </a:r>
            <a:r>
              <a:rPr lang="en-US" altLang="zh-HK" dirty="0"/>
              <a:t>use </a:t>
            </a:r>
            <a:r>
              <a:rPr lang="en-US" altLang="zh-HK" dirty="0" smtClean="0"/>
              <a:t>collimation).</a:t>
            </a:r>
            <a:endParaRPr lang="en-US" altLang="zh-HK" dirty="0"/>
          </a:p>
          <a:p>
            <a:endParaRPr lang="en-US"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39</a:t>
            </a:r>
            <a:endParaRPr lang="en-US" sz="1600" b="1" i="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536" y="260648"/>
            <a:ext cx="8352928" cy="972344"/>
          </a:xfrm>
          <a:solidFill>
            <a:schemeClr val="bg1"/>
          </a:solidFill>
          <a:ln w="28575">
            <a:solidFill>
              <a:srgbClr val="FF0000"/>
            </a:solidFill>
          </a:ln>
        </p:spPr>
        <p:txBody>
          <a:bodyPr>
            <a:normAutofit/>
          </a:bodyPr>
          <a:lstStyle/>
          <a:p>
            <a:r>
              <a:rPr lang="en-US" altLang="zh-HK" sz="4400" dirty="0"/>
              <a:t>Interventional Radiology</a:t>
            </a:r>
            <a:endParaRPr lang="en-US" sz="4400" dirty="0"/>
          </a:p>
        </p:txBody>
      </p:sp>
      <p:sp>
        <p:nvSpPr>
          <p:cNvPr id="10243" name="Rectangle 3"/>
          <p:cNvSpPr>
            <a:spLocks noGrp="1" noChangeArrowheads="1"/>
          </p:cNvSpPr>
          <p:nvPr>
            <p:ph idx="1"/>
          </p:nvPr>
        </p:nvSpPr>
        <p:spPr>
          <a:xfrm>
            <a:off x="467544" y="1442396"/>
            <a:ext cx="8229600" cy="4578892"/>
          </a:xfrm>
        </p:spPr>
        <p:txBody>
          <a:bodyPr>
            <a:normAutofit/>
          </a:bodyPr>
          <a:lstStyle/>
          <a:p>
            <a:r>
              <a:rPr lang="en-IE" altLang="zh-HK" sz="2800" dirty="0" smtClean="0"/>
              <a:t>A </a:t>
            </a:r>
            <a:r>
              <a:rPr lang="en-IE" altLang="zh-HK" sz="2800" dirty="0"/>
              <a:t>second, specific level of training in radiation protection is desirable, and in some countries mandatory.  </a:t>
            </a:r>
          </a:p>
          <a:p>
            <a:r>
              <a:rPr lang="en-GB" altLang="zh-HK" sz="2800" dirty="0"/>
              <a:t>Major paediatric interventional procedures, particularly in small infants, should be performed by experienced paediatric interventional operators.</a:t>
            </a:r>
            <a:endParaRPr lang="en-IE" altLang="zh-HK" sz="2800" dirty="0"/>
          </a:p>
          <a:p>
            <a:pPr>
              <a:lnSpc>
                <a:spcPct val="150000"/>
              </a:lnSpc>
            </a:pPr>
            <a:r>
              <a:rPr lang="en-US" sz="2800" dirty="0" smtClean="0"/>
              <a:t>Consider ultrasound guidance whenever possible</a:t>
            </a:r>
          </a:p>
        </p:txBody>
      </p:sp>
      <p:sp>
        <p:nvSpPr>
          <p:cNvPr id="4" name="TextBox 3"/>
          <p:cNvSpPr txBox="1"/>
          <p:nvPr/>
        </p:nvSpPr>
        <p:spPr>
          <a:xfrm>
            <a:off x="5436096" y="6237312"/>
            <a:ext cx="3096344" cy="36004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1" u="none" strike="noStrike" kern="1200" cap="none" spc="0" normalizeH="0" baseline="0" noProof="0" dirty="0" smtClean="0">
                <a:ln>
                  <a:noFill/>
                </a:ln>
                <a:solidFill>
                  <a:schemeClr val="tx1"/>
                </a:solidFill>
                <a:effectLst/>
                <a:uLnTx/>
                <a:uFillTx/>
                <a:latin typeface="+mn-lt"/>
                <a:ea typeface="+mn-ea"/>
                <a:cs typeface="+mn-cs"/>
              </a:rPr>
              <a:t>ICRP Publication 85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style>
          <a:lnRef idx="2">
            <a:schemeClr val="accent6"/>
          </a:lnRef>
          <a:fillRef idx="1">
            <a:schemeClr val="lt1"/>
          </a:fillRef>
          <a:effectRef idx="0">
            <a:schemeClr val="accent6"/>
          </a:effectRef>
          <a:fontRef idx="minor">
            <a:schemeClr val="dk1"/>
          </a:fontRef>
        </p:style>
        <p:txBody>
          <a:bodyPr>
            <a:normAutofit/>
          </a:bodyPr>
          <a:lstStyle/>
          <a:p>
            <a:r>
              <a:rPr lang="en-US" sz="3600" b="1" dirty="0" smtClean="0"/>
              <a:t>Increased risk in Infants and Children</a:t>
            </a:r>
            <a:endParaRPr lang="en-US" sz="3600" b="1" dirty="0"/>
          </a:p>
        </p:txBody>
      </p:sp>
      <p:sp>
        <p:nvSpPr>
          <p:cNvPr id="4" name="Content Placeholder 3"/>
          <p:cNvSpPr>
            <a:spLocks noGrp="1"/>
          </p:cNvSpPr>
          <p:nvPr>
            <p:ph idx="1"/>
          </p:nvPr>
        </p:nvSpPr>
        <p:spPr>
          <a:xfrm>
            <a:off x="467544" y="1556792"/>
            <a:ext cx="8229600" cy="4525963"/>
          </a:xfrm>
        </p:spPr>
        <p:txBody>
          <a:bodyPr>
            <a:normAutofit lnSpcReduction="10000"/>
          </a:bodyPr>
          <a:lstStyle/>
          <a:p>
            <a:r>
              <a:rPr lang="en-GB" dirty="0" smtClean="0"/>
              <a:t>Diagnostic radiological examinations carry higher risk per unit of radiation dose, on average, for the development of cancer in infants and children compared to adults.  </a:t>
            </a:r>
            <a:endParaRPr lang="en-US" b="1" dirty="0" smtClean="0"/>
          </a:p>
          <a:p>
            <a:pPr>
              <a:buNone/>
            </a:pPr>
            <a:endParaRPr lang="en-US" sz="1700" b="1" dirty="0" smtClean="0"/>
          </a:p>
          <a:p>
            <a:r>
              <a:rPr lang="en-GB" dirty="0" smtClean="0"/>
              <a:t>The higher risk is explained by the </a:t>
            </a:r>
            <a:r>
              <a:rPr lang="en-GB" b="1" dirty="0" smtClean="0"/>
              <a:t>longer life expectancy</a:t>
            </a:r>
            <a:r>
              <a:rPr lang="en-GB" dirty="0" smtClean="0"/>
              <a:t> in children for any harmful effects of radiation to manifest and the fact that </a:t>
            </a:r>
            <a:r>
              <a:rPr lang="en-GB" b="1" dirty="0" smtClean="0"/>
              <a:t>developing organs and tissues are more sensitive</a:t>
            </a:r>
            <a:r>
              <a:rPr lang="en-GB" dirty="0" smtClean="0"/>
              <a:t> to the effects of radiation. </a:t>
            </a:r>
          </a:p>
          <a:p>
            <a:r>
              <a:rPr lang="en-GB" dirty="0" smtClean="0"/>
              <a:t>Moreover, the average risk is </a:t>
            </a:r>
            <a:r>
              <a:rPr lang="en-GB" b="1" dirty="0" smtClean="0"/>
              <a:t>higher in infants and young children </a:t>
            </a:r>
            <a:r>
              <a:rPr lang="en-GB" dirty="0" smtClean="0"/>
              <a:t>compared with older children</a:t>
            </a:r>
            <a:endParaRPr lang="en-US" dirty="0" smtClean="0"/>
          </a:p>
          <a:p>
            <a:pPr>
              <a:buNone/>
            </a:pPr>
            <a:endParaRPr lang="en-US" dirty="0"/>
          </a:p>
        </p:txBody>
      </p:sp>
      <p:sp>
        <p:nvSpPr>
          <p:cNvPr id="5" name="TextBox 4"/>
          <p:cNvSpPr txBox="1"/>
          <p:nvPr/>
        </p:nvSpPr>
        <p:spPr>
          <a:xfrm>
            <a:off x="4788024" y="5943600"/>
            <a:ext cx="914400" cy="91440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extBox 5"/>
          <p:cNvSpPr txBox="1"/>
          <p:nvPr/>
        </p:nvSpPr>
        <p:spPr>
          <a:xfrm>
            <a:off x="4355976" y="6237312"/>
            <a:ext cx="914400" cy="91440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a:xfrm>
            <a:off x="4464496" y="6228601"/>
            <a:ext cx="4427984" cy="338554"/>
          </a:xfrm>
          <a:prstGeom prst="rect">
            <a:avLst/>
          </a:prstGeom>
        </p:spPr>
        <p:txBody>
          <a:bodyPr wrap="square">
            <a:spAutoFit/>
          </a:bodyPr>
          <a:lstStyle/>
          <a:p>
            <a:r>
              <a:rPr lang="en-US" sz="1600" b="1" i="1" dirty="0" smtClean="0"/>
              <a:t>ICRP 121, Introduction, Pg 15</a:t>
            </a:r>
            <a:endParaRPr lang="en-US" sz="1600" b="1" i="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424936" cy="1143000"/>
          </a:xfrm>
          <a:solidFill>
            <a:schemeClr val="bg1"/>
          </a:solidFill>
          <a:ln w="28575">
            <a:solidFill>
              <a:srgbClr val="FF0000"/>
            </a:solidFill>
          </a:ln>
        </p:spPr>
        <p:txBody>
          <a:bodyPr>
            <a:normAutofit/>
          </a:bodyPr>
          <a:lstStyle/>
          <a:p>
            <a:r>
              <a:rPr lang="en-US" sz="4000" dirty="0" smtClean="0"/>
              <a:t>Reducing unnecessary dose to staff</a:t>
            </a:r>
            <a:endParaRPr lang="en-US" sz="4000" dirty="0"/>
          </a:p>
        </p:txBody>
      </p:sp>
      <p:sp>
        <p:nvSpPr>
          <p:cNvPr id="3" name="Content Placeholder 2"/>
          <p:cNvSpPr>
            <a:spLocks noGrp="1"/>
          </p:cNvSpPr>
          <p:nvPr>
            <p:ph idx="1"/>
          </p:nvPr>
        </p:nvSpPr>
        <p:spPr>
          <a:xfrm>
            <a:off x="457200" y="1988840"/>
            <a:ext cx="8229600" cy="4021907"/>
          </a:xfrm>
        </p:spPr>
        <p:txBody>
          <a:bodyPr>
            <a:normAutofit/>
          </a:bodyPr>
          <a:lstStyle/>
          <a:p>
            <a:pPr>
              <a:lnSpc>
                <a:spcPct val="90000"/>
              </a:lnSpc>
            </a:pPr>
            <a:r>
              <a:rPr lang="en-US" dirty="0" smtClean="0"/>
              <a:t>Paediatric procedures may take a longer time</a:t>
            </a:r>
          </a:p>
          <a:p>
            <a:pPr>
              <a:lnSpc>
                <a:spcPct val="90000"/>
              </a:lnSpc>
            </a:pPr>
            <a:r>
              <a:rPr lang="en-US" dirty="0" smtClean="0"/>
              <a:t>Frequently necessary to come close to or enter the beam due to small size of child</a:t>
            </a:r>
          </a:p>
          <a:p>
            <a:pPr>
              <a:lnSpc>
                <a:spcPct val="90000"/>
              </a:lnSpc>
            </a:pPr>
            <a:r>
              <a:rPr lang="en-US" dirty="0" smtClean="0"/>
              <a:t>Angulation of beam off the hands and apply strict collimation</a:t>
            </a:r>
          </a:p>
          <a:p>
            <a:pPr>
              <a:lnSpc>
                <a:spcPct val="90000"/>
              </a:lnSpc>
            </a:pPr>
            <a:r>
              <a:rPr lang="en-US" dirty="0" smtClean="0"/>
              <a:t>Use protective devices (however, caution with gloves as it can reduce dexterity)</a:t>
            </a:r>
          </a:p>
          <a:p>
            <a:pPr>
              <a:lnSpc>
                <a:spcPct val="90000"/>
              </a:lnSpc>
            </a:pPr>
            <a:r>
              <a:rPr lang="en-US" dirty="0" smtClean="0"/>
              <a:t>Power injector instead of hand injecting contrast material</a:t>
            </a:r>
          </a:p>
          <a:p>
            <a:endParaRPr lang="en-US"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39</a:t>
            </a:r>
            <a:endParaRPr lang="en-US" sz="1600" b="1" i="1" dirty="0" smtClean="0"/>
          </a:p>
        </p:txBody>
      </p:sp>
    </p:spTree>
    <p:extLst>
      <p:ext uri="{BB962C8B-B14F-4D97-AF65-F5344CB8AC3E}">
        <p14:creationId xmlns="" xmlns:p14="http://schemas.microsoft.com/office/powerpoint/2010/main" val="35697522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a:xfrm>
            <a:off x="323528" y="260648"/>
            <a:ext cx="8568952" cy="1008112"/>
          </a:xfrm>
          <a:solidFill>
            <a:schemeClr val="bg1"/>
          </a:solidFill>
          <a:ln w="28575">
            <a:solidFill>
              <a:srgbClr val="FF0000"/>
            </a:solidFill>
          </a:ln>
        </p:spPr>
        <p:txBody>
          <a:bodyPr>
            <a:normAutofit/>
          </a:bodyPr>
          <a:lstStyle/>
          <a:p>
            <a:r>
              <a:rPr lang="en-US" sz="4400" dirty="0" smtClean="0"/>
              <a:t>Image acquisition during DSA</a:t>
            </a:r>
            <a:endParaRPr lang="en-US" sz="4400" dirty="0"/>
          </a:p>
        </p:txBody>
      </p:sp>
      <p:sp>
        <p:nvSpPr>
          <p:cNvPr id="22531" name="Rectangle 3"/>
          <p:cNvSpPr>
            <a:spLocks noGrp="1" noChangeArrowheads="1"/>
          </p:cNvSpPr>
          <p:nvPr>
            <p:ph idx="1"/>
          </p:nvPr>
        </p:nvSpPr>
        <p:spPr>
          <a:xfrm>
            <a:off x="395536" y="1700808"/>
            <a:ext cx="8458200" cy="4442048"/>
          </a:xfrm>
        </p:spPr>
        <p:txBody>
          <a:bodyPr/>
          <a:lstStyle/>
          <a:p>
            <a:pPr>
              <a:lnSpc>
                <a:spcPct val="110000"/>
              </a:lnSpc>
            </a:pPr>
            <a:r>
              <a:rPr lang="en-US" sz="3000" dirty="0" smtClean="0"/>
              <a:t>Each </a:t>
            </a:r>
            <a:r>
              <a:rPr lang="en-US" sz="3000" dirty="0"/>
              <a:t>run should be necessary</a:t>
            </a:r>
          </a:p>
          <a:p>
            <a:pPr>
              <a:lnSpc>
                <a:spcPct val="110000"/>
              </a:lnSpc>
            </a:pPr>
            <a:r>
              <a:rPr lang="en-US" sz="3000" dirty="0" smtClean="0"/>
              <a:t>Use fewest </a:t>
            </a:r>
            <a:r>
              <a:rPr lang="en-US" sz="3000" dirty="0"/>
              <a:t>number of </a:t>
            </a:r>
            <a:r>
              <a:rPr lang="en-US" sz="3000" dirty="0" smtClean="0"/>
              <a:t>frames/sec</a:t>
            </a:r>
          </a:p>
          <a:p>
            <a:pPr>
              <a:lnSpc>
                <a:spcPct val="110000"/>
              </a:lnSpc>
            </a:pPr>
            <a:r>
              <a:rPr lang="en-US" sz="3000" dirty="0" smtClean="0"/>
              <a:t>Images </a:t>
            </a:r>
            <a:r>
              <a:rPr lang="en-US" sz="3000" dirty="0"/>
              <a:t>obtained using lower </a:t>
            </a:r>
            <a:r>
              <a:rPr lang="en-US" sz="3000" dirty="0" smtClean="0"/>
              <a:t>magnification (magnify using post-processing instead)</a:t>
            </a:r>
            <a:endParaRPr lang="en-US" sz="3000" dirty="0"/>
          </a:p>
          <a:p>
            <a:pPr>
              <a:lnSpc>
                <a:spcPct val="110000"/>
              </a:lnSpc>
            </a:pPr>
            <a:r>
              <a:rPr lang="en-US" sz="3000" dirty="0"/>
              <a:t>Tight collimation to include only area of interest</a:t>
            </a:r>
          </a:p>
          <a:p>
            <a:pPr>
              <a:lnSpc>
                <a:spcPct val="110000"/>
              </a:lnSpc>
            </a:pPr>
            <a:r>
              <a:rPr lang="en-US" sz="3000" dirty="0"/>
              <a:t>Use last image hold, image capture and archiving of </a:t>
            </a:r>
            <a:r>
              <a:rPr lang="en-US" sz="3000" dirty="0" smtClean="0"/>
              <a:t>runs</a:t>
            </a:r>
            <a:endParaRPr lang="en-US" sz="3000"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41</a:t>
            </a:r>
            <a:endParaRPr lang="en-US" sz="1600" b="1" i="1" dirty="0" smtClean="0"/>
          </a:p>
        </p:txBody>
      </p:sp>
    </p:spTree>
    <p:extLst>
      <p:ext uri="{BB962C8B-B14F-4D97-AF65-F5344CB8AC3E}">
        <p14:creationId xmlns="" xmlns:p14="http://schemas.microsoft.com/office/powerpoint/2010/main" val="35886364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7544" y="260648"/>
            <a:ext cx="8229600" cy="936104"/>
          </a:xfrm>
          <a:solidFill>
            <a:schemeClr val="bg1"/>
          </a:solidFill>
          <a:ln w="28575">
            <a:solidFill>
              <a:srgbClr val="FF0000"/>
            </a:solidFill>
          </a:ln>
        </p:spPr>
        <p:txBody>
          <a:bodyPr>
            <a:normAutofit/>
          </a:bodyPr>
          <a:lstStyle/>
          <a:p>
            <a:r>
              <a:rPr lang="en-US" sz="4800" dirty="0" smtClean="0"/>
              <a:t>CT: Justification</a:t>
            </a:r>
            <a:endParaRPr lang="en-US" sz="4800" dirty="0"/>
          </a:p>
        </p:txBody>
      </p:sp>
      <p:sp>
        <p:nvSpPr>
          <p:cNvPr id="8195" name="Rectangle 3"/>
          <p:cNvSpPr>
            <a:spLocks noGrp="1" noChangeArrowheads="1"/>
          </p:cNvSpPr>
          <p:nvPr>
            <p:ph idx="1"/>
          </p:nvPr>
        </p:nvSpPr>
        <p:spPr>
          <a:xfrm>
            <a:off x="467544" y="1498848"/>
            <a:ext cx="8229600" cy="4666456"/>
          </a:xfrm>
        </p:spPr>
        <p:txBody>
          <a:bodyPr>
            <a:normAutofit/>
          </a:bodyPr>
          <a:lstStyle/>
          <a:p>
            <a:pPr>
              <a:lnSpc>
                <a:spcPct val="90000"/>
              </a:lnSpc>
            </a:pPr>
            <a:r>
              <a:rPr lang="en-GB" sz="2800" dirty="0"/>
              <a:t>Imaging techniques that do not employ the use of ionizing radiation should always be considered as an possible alternative. </a:t>
            </a:r>
            <a:r>
              <a:rPr lang="en-GB" sz="2800" dirty="0" smtClean="0"/>
              <a:t> </a:t>
            </a:r>
          </a:p>
          <a:p>
            <a:pPr>
              <a:lnSpc>
                <a:spcPct val="90000"/>
              </a:lnSpc>
            </a:pPr>
            <a:r>
              <a:rPr lang="en-GB" altLang="zh-HK" sz="2800" dirty="0"/>
              <a:t>Especially in children with chronic illness who require repeated imaging evaluation.</a:t>
            </a:r>
          </a:p>
          <a:p>
            <a:pPr>
              <a:lnSpc>
                <a:spcPct val="90000"/>
              </a:lnSpc>
            </a:pPr>
            <a:r>
              <a:rPr lang="en-GB" sz="2800" dirty="0" smtClean="0"/>
              <a:t>Ultrasound should be first line imaging modality for the abdomen e.g.  acute appendicitis, intussusception</a:t>
            </a:r>
          </a:p>
          <a:p>
            <a:pPr>
              <a:lnSpc>
                <a:spcPct val="90000"/>
              </a:lnSpc>
            </a:pPr>
            <a:r>
              <a:rPr lang="en-GB" sz="2800" dirty="0" smtClean="0"/>
              <a:t>MRI is often best for evaluation of detailed information of soft tissues, nervous system or bone marrow</a:t>
            </a:r>
          </a:p>
          <a:p>
            <a:pPr>
              <a:lnSpc>
                <a:spcPct val="90000"/>
              </a:lnSpc>
            </a:pPr>
            <a:endParaRPr lang="en-GB" sz="2800" dirty="0" smtClean="0"/>
          </a:p>
          <a:p>
            <a:pPr>
              <a:lnSpc>
                <a:spcPct val="90000"/>
              </a:lnSpc>
            </a:pPr>
            <a:endParaRPr lang="en-IE" sz="2800" dirty="0"/>
          </a:p>
          <a:p>
            <a:pPr>
              <a:lnSpc>
                <a:spcPct val="90000"/>
              </a:lnSpc>
            </a:pPr>
            <a:endParaRPr lang="en-US" sz="2800"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46</a:t>
            </a:r>
            <a:endParaRPr lang="en-US" sz="1600" b="1" i="1" dirty="0" smtClean="0"/>
          </a:p>
        </p:txBody>
      </p:sp>
    </p:spTree>
    <p:extLst>
      <p:ext uri="{BB962C8B-B14F-4D97-AF65-F5344CB8AC3E}">
        <p14:creationId xmlns="" xmlns:p14="http://schemas.microsoft.com/office/powerpoint/2010/main" val="312286635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p:spPr>
        <p:style>
          <a:lnRef idx="2">
            <a:schemeClr val="accent6"/>
          </a:lnRef>
          <a:fillRef idx="1">
            <a:schemeClr val="lt1"/>
          </a:fillRef>
          <a:effectRef idx="0">
            <a:schemeClr val="accent6"/>
          </a:effectRef>
          <a:fontRef idx="minor">
            <a:schemeClr val="dk1"/>
          </a:fontRef>
        </p:style>
        <p:txBody>
          <a:bodyPr/>
          <a:lstStyle/>
          <a:p>
            <a:r>
              <a:rPr lang="en-US" altLang="zh-HK" dirty="0" smtClean="0"/>
              <a:t>CT: Justification</a:t>
            </a:r>
            <a:endParaRPr lang="zh-HK" altLang="en-US" dirty="0"/>
          </a:p>
        </p:txBody>
      </p:sp>
      <p:sp>
        <p:nvSpPr>
          <p:cNvPr id="3" name="Content Placeholder 2"/>
          <p:cNvSpPr>
            <a:spLocks noGrp="1"/>
          </p:cNvSpPr>
          <p:nvPr>
            <p:ph idx="1"/>
          </p:nvPr>
        </p:nvSpPr>
        <p:spPr>
          <a:xfrm>
            <a:off x="457200" y="1591816"/>
            <a:ext cx="8229600" cy="4861520"/>
          </a:xfrm>
        </p:spPr>
        <p:txBody>
          <a:bodyPr>
            <a:normAutofit/>
          </a:bodyPr>
          <a:lstStyle/>
          <a:p>
            <a:r>
              <a:rPr lang="en-US" altLang="zh-HK" dirty="0" smtClean="0"/>
              <a:t>Chronic illness and malignancy:</a:t>
            </a:r>
          </a:p>
          <a:p>
            <a:pPr lvl="1"/>
            <a:r>
              <a:rPr lang="en-US" altLang="zh-HK" dirty="0" smtClean="0"/>
              <a:t>Follow up CT scans should not be done not too early </a:t>
            </a:r>
          </a:p>
          <a:p>
            <a:pPr lvl="1"/>
            <a:r>
              <a:rPr lang="en-US" altLang="zh-HK" dirty="0" smtClean="0"/>
              <a:t>Alternative modalities should be considered for follow up </a:t>
            </a:r>
          </a:p>
          <a:p>
            <a:pPr lvl="1"/>
            <a:r>
              <a:rPr lang="en-US" altLang="zh-HK" dirty="0" smtClean="0"/>
              <a:t>Consider reducing CT scan volume and adjusting parameters</a:t>
            </a:r>
          </a:p>
          <a:p>
            <a:r>
              <a:rPr lang="en-US" altLang="zh-HK" dirty="0" smtClean="0"/>
              <a:t>Multi-phase CT scans:</a:t>
            </a:r>
          </a:p>
          <a:p>
            <a:pPr lvl="1"/>
            <a:r>
              <a:rPr lang="en-US" altLang="zh-HK" dirty="0" smtClean="0"/>
              <a:t>Justification for every additional phase needed</a:t>
            </a:r>
          </a:p>
          <a:p>
            <a:pPr lvl="1"/>
            <a:endParaRPr lang="zh-HK" altLang="en-US"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46</a:t>
            </a:r>
            <a:endParaRPr lang="en-US" sz="1600" b="1" i="1" dirty="0" smtClean="0"/>
          </a:p>
        </p:txBody>
      </p:sp>
    </p:spTree>
    <p:extLst>
      <p:ext uri="{BB962C8B-B14F-4D97-AF65-F5344CB8AC3E}">
        <p14:creationId xmlns="" xmlns:p14="http://schemas.microsoft.com/office/powerpoint/2010/main" val="8360799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35968"/>
          </a:xfrm>
        </p:spPr>
        <p:style>
          <a:lnRef idx="2">
            <a:schemeClr val="accent6"/>
          </a:lnRef>
          <a:fillRef idx="1">
            <a:schemeClr val="lt1"/>
          </a:fillRef>
          <a:effectRef idx="0">
            <a:schemeClr val="accent6"/>
          </a:effectRef>
          <a:fontRef idx="minor">
            <a:schemeClr val="dk1"/>
          </a:fontRef>
        </p:style>
        <p:txBody>
          <a:bodyPr>
            <a:normAutofit/>
          </a:bodyPr>
          <a:lstStyle/>
          <a:p>
            <a:r>
              <a:rPr lang="en-US" sz="4400" dirty="0" err="1" smtClean="0"/>
              <a:t>Optimisation</a:t>
            </a:r>
            <a:r>
              <a:rPr lang="en-US" sz="4400" dirty="0" smtClean="0"/>
              <a:t>: CT Equipment</a:t>
            </a:r>
            <a:endParaRPr lang="en-US" sz="4400" dirty="0"/>
          </a:p>
        </p:txBody>
      </p:sp>
      <p:sp>
        <p:nvSpPr>
          <p:cNvPr id="3" name="Content Placeholder 2"/>
          <p:cNvSpPr>
            <a:spLocks noGrp="1"/>
          </p:cNvSpPr>
          <p:nvPr>
            <p:ph idx="1"/>
          </p:nvPr>
        </p:nvSpPr>
        <p:spPr>
          <a:xfrm>
            <a:off x="457200" y="1944960"/>
            <a:ext cx="8229600" cy="3356248"/>
          </a:xfrm>
        </p:spPr>
        <p:txBody>
          <a:bodyPr/>
          <a:lstStyle/>
          <a:p>
            <a:r>
              <a:rPr lang="en-GB" sz="2800" dirty="0" smtClean="0"/>
              <a:t>Special consideration should be given to dose reduction measures when purchasing new equipment for paediatric use</a:t>
            </a:r>
          </a:p>
          <a:p>
            <a:r>
              <a:rPr lang="en-GB" sz="2800" dirty="0" smtClean="0"/>
              <a:t>Medical physicist advice for procurement, commissioning, quality control tests etc.</a:t>
            </a:r>
          </a:p>
          <a:p>
            <a:endParaRPr lang="en-US" sz="2800"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47</a:t>
            </a:r>
            <a:endParaRPr lang="en-US" sz="1600" b="1" i="1" dirty="0" smtClean="0"/>
          </a:p>
        </p:txBody>
      </p:sp>
    </p:spTree>
    <p:extLst>
      <p:ext uri="{BB962C8B-B14F-4D97-AF65-F5344CB8AC3E}">
        <p14:creationId xmlns="" xmlns:p14="http://schemas.microsoft.com/office/powerpoint/2010/main" val="2304345327"/>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994122"/>
          </a:xfrm>
          <a:ln/>
        </p:spPr>
        <p:style>
          <a:lnRef idx="2">
            <a:schemeClr val="accent6"/>
          </a:lnRef>
          <a:fillRef idx="1">
            <a:schemeClr val="lt1"/>
          </a:fillRef>
          <a:effectRef idx="0">
            <a:schemeClr val="accent6"/>
          </a:effectRef>
          <a:fontRef idx="minor">
            <a:schemeClr val="dk1"/>
          </a:fontRef>
        </p:style>
        <p:txBody>
          <a:bodyPr>
            <a:noAutofit/>
          </a:bodyPr>
          <a:lstStyle/>
          <a:p>
            <a:r>
              <a:rPr lang="en-US" altLang="zh-HK" sz="3300" dirty="0" smtClean="0"/>
              <a:t>CT software and hardware for dose reduction</a:t>
            </a:r>
            <a:endParaRPr lang="zh-HK" altLang="en-US" sz="3300" dirty="0"/>
          </a:p>
        </p:txBody>
      </p:sp>
      <p:sp>
        <p:nvSpPr>
          <p:cNvPr id="3" name="Content Placeholder 2"/>
          <p:cNvSpPr>
            <a:spLocks noGrp="1"/>
          </p:cNvSpPr>
          <p:nvPr>
            <p:ph idx="1"/>
          </p:nvPr>
        </p:nvSpPr>
        <p:spPr/>
        <p:txBody>
          <a:bodyPr>
            <a:normAutofit/>
          </a:bodyPr>
          <a:lstStyle/>
          <a:p>
            <a:r>
              <a:rPr lang="en-US" altLang="zh-HK" dirty="0" smtClean="0"/>
              <a:t>Tube current modulation and automatic exposure control (AEC): ‘</a:t>
            </a:r>
            <a:r>
              <a:rPr lang="en-US" altLang="zh-HK" i="1" dirty="0" smtClean="0"/>
              <a:t>one-size does not fit all</a:t>
            </a:r>
            <a:r>
              <a:rPr lang="en-US" altLang="zh-HK" dirty="0" smtClean="0"/>
              <a:t>’</a:t>
            </a:r>
          </a:p>
          <a:p>
            <a:r>
              <a:rPr lang="en-US" altLang="zh-HK" dirty="0" smtClean="0"/>
              <a:t>Organ-based dose modulation</a:t>
            </a:r>
          </a:p>
          <a:p>
            <a:r>
              <a:rPr lang="en-US" altLang="zh-HK" dirty="0" smtClean="0"/>
              <a:t>Auto kV technology</a:t>
            </a:r>
          </a:p>
          <a:p>
            <a:r>
              <a:rPr lang="en-US" altLang="zh-HK" dirty="0"/>
              <a:t>X-ray detectors </a:t>
            </a:r>
            <a:r>
              <a:rPr lang="en-US" altLang="zh-HK" dirty="0" smtClean="0"/>
              <a:t>of improved </a:t>
            </a:r>
            <a:r>
              <a:rPr lang="en-US" altLang="zh-HK" dirty="0"/>
              <a:t>efficiency </a:t>
            </a:r>
            <a:endParaRPr lang="zh-HK" altLang="en-US" dirty="0"/>
          </a:p>
          <a:p>
            <a:r>
              <a:rPr lang="en-US" altLang="zh-HK" dirty="0"/>
              <a:t>Iterative </a:t>
            </a:r>
            <a:r>
              <a:rPr lang="en-US" altLang="zh-HK" dirty="0" smtClean="0"/>
              <a:t>reconstruction</a:t>
            </a:r>
          </a:p>
          <a:p>
            <a:r>
              <a:rPr lang="en-US" altLang="zh-HK" dirty="0" smtClean="0"/>
              <a:t>Methods to block unnecessary radiation from ‘helical overdosing’; dynamic or adaptive collimation</a:t>
            </a:r>
          </a:p>
          <a:p>
            <a:r>
              <a:rPr lang="en-US" altLang="zh-HK" dirty="0" smtClean="0"/>
              <a:t>Filters for control of irradiation beam e.g. bow-tie filters</a:t>
            </a:r>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48</a:t>
            </a:r>
            <a:endParaRPr lang="en-US" sz="1600" b="1" i="1" dirty="0" smtClean="0"/>
          </a:p>
        </p:txBody>
      </p:sp>
    </p:spTree>
    <p:extLst>
      <p:ext uri="{BB962C8B-B14F-4D97-AF65-F5344CB8AC3E}">
        <p14:creationId xmlns="" xmlns:p14="http://schemas.microsoft.com/office/powerpoint/2010/main" val="3116437949"/>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9512" y="274638"/>
            <a:ext cx="8712968" cy="994122"/>
          </a:xfrm>
          <a:ln/>
        </p:spPr>
        <p:style>
          <a:lnRef idx="2">
            <a:schemeClr val="accent6"/>
          </a:lnRef>
          <a:fillRef idx="1">
            <a:schemeClr val="lt1"/>
          </a:fillRef>
          <a:effectRef idx="0">
            <a:schemeClr val="accent6"/>
          </a:effectRef>
          <a:fontRef idx="minor">
            <a:schemeClr val="dk1"/>
          </a:fontRef>
        </p:style>
        <p:txBody>
          <a:bodyPr>
            <a:noAutofit/>
          </a:bodyPr>
          <a:lstStyle/>
          <a:p>
            <a:r>
              <a:rPr lang="en-US" sz="3400" dirty="0" err="1" smtClean="0"/>
              <a:t>Optimisation</a:t>
            </a:r>
            <a:r>
              <a:rPr lang="en-US" sz="3400" dirty="0" smtClean="0"/>
              <a:t>: adjustment of scan parameters</a:t>
            </a:r>
            <a:endParaRPr lang="en-US" sz="3400" dirty="0"/>
          </a:p>
        </p:txBody>
      </p:sp>
      <p:sp>
        <p:nvSpPr>
          <p:cNvPr id="14339" name="Rectangle 3"/>
          <p:cNvSpPr>
            <a:spLocks noGrp="1" noChangeArrowheads="1"/>
          </p:cNvSpPr>
          <p:nvPr>
            <p:ph idx="1"/>
          </p:nvPr>
        </p:nvSpPr>
        <p:spPr>
          <a:xfrm>
            <a:off x="457200" y="1783357"/>
            <a:ext cx="8229600" cy="4525963"/>
          </a:xfrm>
        </p:spPr>
        <p:txBody>
          <a:bodyPr>
            <a:normAutofit/>
          </a:bodyPr>
          <a:lstStyle/>
          <a:p>
            <a:pPr>
              <a:lnSpc>
                <a:spcPct val="110000"/>
              </a:lnSpc>
            </a:pPr>
            <a:r>
              <a:rPr lang="en-US" sz="2800" dirty="0" smtClean="0"/>
              <a:t>Image quality:  noise </a:t>
            </a:r>
            <a:r>
              <a:rPr lang="en-US" sz="2800" dirty="0" err="1" smtClean="0"/>
              <a:t>vs</a:t>
            </a:r>
            <a:r>
              <a:rPr lang="en-US" sz="2800" dirty="0" smtClean="0"/>
              <a:t> contrast</a:t>
            </a:r>
          </a:p>
          <a:p>
            <a:pPr>
              <a:lnSpc>
                <a:spcPct val="110000"/>
              </a:lnSpc>
            </a:pPr>
            <a:r>
              <a:rPr lang="en-US" sz="2800" dirty="0" smtClean="0"/>
              <a:t>Adjustment </a:t>
            </a:r>
            <a:r>
              <a:rPr lang="en-US" sz="2800" dirty="0"/>
              <a:t>of scan parameters (mAs, </a:t>
            </a:r>
            <a:r>
              <a:rPr lang="en-US" sz="2800" dirty="0" err="1" smtClean="0"/>
              <a:t>kVp</a:t>
            </a:r>
            <a:r>
              <a:rPr lang="en-US" sz="2800" dirty="0" smtClean="0"/>
              <a:t>, pitch) </a:t>
            </a:r>
            <a:r>
              <a:rPr lang="en-US" sz="2800" dirty="0"/>
              <a:t>to weight or </a:t>
            </a:r>
            <a:r>
              <a:rPr lang="en-US" sz="2800" dirty="0" smtClean="0"/>
              <a:t>age</a:t>
            </a:r>
          </a:p>
          <a:p>
            <a:pPr>
              <a:lnSpc>
                <a:spcPct val="110000"/>
              </a:lnSpc>
            </a:pPr>
            <a:r>
              <a:rPr lang="en-US" sz="2800" dirty="0" smtClean="0"/>
              <a:t>Use of automatic </a:t>
            </a:r>
            <a:r>
              <a:rPr lang="en-US" sz="2800" dirty="0"/>
              <a:t>exposure control </a:t>
            </a:r>
            <a:r>
              <a:rPr lang="en-US" sz="2800" dirty="0" smtClean="0"/>
              <a:t>(AEC) techniques</a:t>
            </a:r>
          </a:p>
          <a:p>
            <a:pPr marL="342900" lvl="1" indent="-342900">
              <a:lnSpc>
                <a:spcPct val="110000"/>
              </a:lnSpc>
              <a:buClr>
                <a:schemeClr val="accent6"/>
              </a:buClr>
              <a:buFont typeface="Arial" pitchFamily="34" charset="0"/>
              <a:buChar char="•"/>
            </a:pPr>
            <a:r>
              <a:rPr lang="en-US" altLang="zh-HK" dirty="0"/>
              <a:t>Noisier images, if sufficient for radiological diagnosis, should be </a:t>
            </a:r>
            <a:r>
              <a:rPr lang="en-US" altLang="zh-HK" dirty="0" smtClean="0"/>
              <a:t>accepted</a:t>
            </a:r>
            <a:endParaRPr lang="en-US" sz="2800" dirty="0" smtClean="0"/>
          </a:p>
          <a:p>
            <a:pPr>
              <a:lnSpc>
                <a:spcPct val="110000"/>
              </a:lnSpc>
            </a:pPr>
            <a:endParaRPr lang="en-US" sz="2800" dirty="0"/>
          </a:p>
          <a:p>
            <a:pPr>
              <a:lnSpc>
                <a:spcPct val="110000"/>
              </a:lnSpc>
            </a:pPr>
            <a:endParaRPr lang="en-US" sz="2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p:spPr>
        <p:style>
          <a:lnRef idx="2">
            <a:schemeClr val="accent6"/>
          </a:lnRef>
          <a:fillRef idx="1">
            <a:schemeClr val="lt1"/>
          </a:fillRef>
          <a:effectRef idx="0">
            <a:schemeClr val="accent6"/>
          </a:effectRef>
          <a:fontRef idx="minor">
            <a:schemeClr val="dk1"/>
          </a:fontRef>
        </p:style>
        <p:txBody>
          <a:bodyPr>
            <a:normAutofit/>
          </a:bodyPr>
          <a:lstStyle/>
          <a:p>
            <a:r>
              <a:rPr lang="en-US" sz="4000" dirty="0" smtClean="0"/>
              <a:t>Image quality and Study quality</a:t>
            </a:r>
            <a:endParaRPr lang="en-US" sz="4000" dirty="0"/>
          </a:p>
        </p:txBody>
      </p:sp>
      <p:sp>
        <p:nvSpPr>
          <p:cNvPr id="3" name="Content Placeholder 2"/>
          <p:cNvSpPr>
            <a:spLocks noGrp="1"/>
          </p:cNvSpPr>
          <p:nvPr>
            <p:ph idx="1"/>
          </p:nvPr>
        </p:nvSpPr>
        <p:spPr>
          <a:xfrm>
            <a:off x="457200" y="1728936"/>
            <a:ext cx="8229600" cy="4724400"/>
          </a:xfrm>
        </p:spPr>
        <p:txBody>
          <a:bodyPr>
            <a:normAutofit/>
          </a:bodyPr>
          <a:lstStyle/>
          <a:p>
            <a:r>
              <a:rPr lang="en-US" altLang="zh-HK" dirty="0"/>
              <a:t>Depends on structure and region examined</a:t>
            </a:r>
          </a:p>
          <a:p>
            <a:pPr lvl="1"/>
            <a:r>
              <a:rPr lang="en-US" altLang="zh-HK" dirty="0"/>
              <a:t>More noise acceptable in skeleton or lung </a:t>
            </a:r>
            <a:r>
              <a:rPr lang="en-US" altLang="zh-HK" dirty="0" smtClean="0"/>
              <a:t> </a:t>
            </a:r>
            <a:r>
              <a:rPr lang="en-US" altLang="zh-HK" dirty="0"/>
              <a:t>compared to brain and abdominal </a:t>
            </a:r>
            <a:r>
              <a:rPr lang="en-US" altLang="zh-HK" dirty="0" smtClean="0"/>
              <a:t>examinations</a:t>
            </a:r>
          </a:p>
          <a:p>
            <a:pPr lvl="1">
              <a:lnSpc>
                <a:spcPct val="110000"/>
              </a:lnSpc>
            </a:pPr>
            <a:r>
              <a:rPr lang="en-US" altLang="zh-HK" dirty="0"/>
              <a:t>Tube current-time product (</a:t>
            </a:r>
            <a:r>
              <a:rPr lang="en-US" altLang="zh-HK" dirty="0" err="1"/>
              <a:t>mAs</a:t>
            </a:r>
            <a:r>
              <a:rPr lang="en-US" altLang="zh-HK" dirty="0"/>
              <a:t>) can be significantly reduced in children .e.g. 50mAs for CT chest</a:t>
            </a:r>
          </a:p>
          <a:p>
            <a:pPr lvl="1">
              <a:lnSpc>
                <a:spcPct val="110000"/>
              </a:lnSpc>
            </a:pPr>
            <a:r>
              <a:rPr lang="en-US" altLang="zh-HK" dirty="0"/>
              <a:t>80kVp suggested for infants under 5kg</a:t>
            </a:r>
          </a:p>
          <a:p>
            <a:pPr>
              <a:lnSpc>
                <a:spcPct val="120000"/>
              </a:lnSpc>
            </a:pPr>
            <a:r>
              <a:rPr lang="en-US" dirty="0" smtClean="0"/>
              <a:t>Depends on clinical indication for the study</a:t>
            </a:r>
          </a:p>
          <a:p>
            <a:pPr lvl="1">
              <a:lnSpc>
                <a:spcPct val="120000"/>
              </a:lnSpc>
            </a:pPr>
            <a:r>
              <a:rPr lang="en-US" dirty="0" smtClean="0"/>
              <a:t>More noise maybe tolerated for follow-up study</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bg1"/>
          </a:solidFill>
          <a:ln w="38100">
            <a:solidFill>
              <a:srgbClr val="FF0000"/>
            </a:solidFill>
          </a:ln>
        </p:spPr>
        <p:txBody>
          <a:bodyPr>
            <a:normAutofit/>
          </a:bodyPr>
          <a:lstStyle/>
          <a:p>
            <a:r>
              <a:rPr lang="en-US" altLang="zh-HK" sz="4400" dirty="0" smtClean="0"/>
              <a:t>Study Quality and Display </a:t>
            </a:r>
            <a:endParaRPr lang="zh-HK" altLang="en-US" sz="4400" dirty="0"/>
          </a:p>
        </p:txBody>
      </p:sp>
      <p:sp>
        <p:nvSpPr>
          <p:cNvPr id="3" name="Content Placeholder 2"/>
          <p:cNvSpPr>
            <a:spLocks noGrp="1"/>
          </p:cNvSpPr>
          <p:nvPr>
            <p:ph idx="1"/>
          </p:nvPr>
        </p:nvSpPr>
        <p:spPr>
          <a:xfrm>
            <a:off x="457200" y="1700808"/>
            <a:ext cx="8229600" cy="4608512"/>
          </a:xfrm>
        </p:spPr>
        <p:txBody>
          <a:bodyPr>
            <a:normAutofit/>
          </a:bodyPr>
          <a:lstStyle/>
          <a:p>
            <a:r>
              <a:rPr lang="en-US" altLang="zh-HK" dirty="0" smtClean="0"/>
              <a:t>Motion </a:t>
            </a:r>
            <a:r>
              <a:rPr lang="en-US" altLang="zh-HK" dirty="0" err="1"/>
              <a:t>artefact</a:t>
            </a:r>
            <a:endParaRPr lang="en-US" altLang="zh-HK" dirty="0"/>
          </a:p>
          <a:p>
            <a:pPr lvl="2"/>
            <a:r>
              <a:rPr lang="en-US" altLang="zh-HK" dirty="0"/>
              <a:t>Selective use of sedation</a:t>
            </a:r>
          </a:p>
          <a:p>
            <a:pPr lvl="2"/>
            <a:r>
              <a:rPr lang="en-US" altLang="zh-HK" dirty="0"/>
              <a:t>Adjustment of scan time and pitch, and dual-source </a:t>
            </a:r>
            <a:r>
              <a:rPr lang="en-US" altLang="zh-HK" dirty="0" smtClean="0"/>
              <a:t>CT</a:t>
            </a:r>
          </a:p>
          <a:p>
            <a:r>
              <a:rPr lang="en-US" altLang="zh-HK" dirty="0" smtClean="0"/>
              <a:t>Meticulous use of IV contrast</a:t>
            </a:r>
            <a:endParaRPr lang="en-US" altLang="zh-HK" dirty="0"/>
          </a:p>
          <a:p>
            <a:r>
              <a:rPr lang="en-US" altLang="zh-HK" dirty="0" smtClean="0"/>
              <a:t>Post-processing: planar </a:t>
            </a:r>
            <a:r>
              <a:rPr lang="en-US" altLang="zh-HK" dirty="0"/>
              <a:t>reformation and 3D </a:t>
            </a:r>
            <a:r>
              <a:rPr lang="en-US" altLang="zh-HK" dirty="0" smtClean="0"/>
              <a:t>reconstruction</a:t>
            </a:r>
          </a:p>
          <a:p>
            <a:pPr>
              <a:lnSpc>
                <a:spcPct val="120000"/>
              </a:lnSpc>
            </a:pPr>
            <a:r>
              <a:rPr lang="en-US" altLang="zh-HK" dirty="0" smtClean="0"/>
              <a:t>Display </a:t>
            </a:r>
            <a:r>
              <a:rPr lang="en-US" altLang="zh-HK" dirty="0"/>
              <a:t>of images</a:t>
            </a:r>
          </a:p>
          <a:p>
            <a:pPr lvl="1">
              <a:lnSpc>
                <a:spcPct val="120000"/>
              </a:lnSpc>
            </a:pPr>
            <a:r>
              <a:rPr lang="en-US" altLang="zh-HK" dirty="0" err="1"/>
              <a:t>Optimise</a:t>
            </a:r>
            <a:r>
              <a:rPr lang="en-US" altLang="zh-HK" dirty="0"/>
              <a:t> monitors</a:t>
            </a:r>
          </a:p>
          <a:p>
            <a:pPr lvl="1">
              <a:lnSpc>
                <a:spcPct val="120000"/>
              </a:lnSpc>
            </a:pPr>
            <a:r>
              <a:rPr lang="en-US" altLang="zh-HK" dirty="0"/>
              <a:t>Ambient environment</a:t>
            </a:r>
          </a:p>
          <a:p>
            <a:pPr>
              <a:lnSpc>
                <a:spcPct val="120000"/>
              </a:lnSpc>
            </a:pPr>
            <a:endParaRPr lang="en-US" altLang="zh-HK" dirty="0"/>
          </a:p>
          <a:p>
            <a:endParaRPr lang="zh-HK" altLang="en-US" dirty="0"/>
          </a:p>
        </p:txBody>
      </p:sp>
    </p:spTree>
    <p:extLst>
      <p:ext uri="{BB962C8B-B14F-4D97-AF65-F5344CB8AC3E}">
        <p14:creationId xmlns="" xmlns:p14="http://schemas.microsoft.com/office/powerpoint/2010/main" val="359804077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228600"/>
            <a:ext cx="8287072" cy="369332"/>
          </a:xfrm>
          <a:prstGeom prst="rect">
            <a:avLst/>
          </a:prstGeom>
          <a:solidFill>
            <a:schemeClr val="bg1"/>
          </a:solidFill>
          <a:ln w="19050">
            <a:solidFill>
              <a:schemeClr val="accent6"/>
            </a:solidFill>
          </a:ln>
        </p:spPr>
        <p:txBody>
          <a:bodyPr wrap="square" rtlCol="0">
            <a:spAutoFit/>
          </a:bodyPr>
          <a:lstStyle/>
          <a:p>
            <a:r>
              <a:rPr lang="en-IE" b="1" dirty="0" smtClean="0"/>
              <a:t>Country-wide doses for paediatric CT head, chest and abdomen/pelvis</a:t>
            </a:r>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1555546901"/>
              </p:ext>
            </p:extLst>
          </p:nvPr>
        </p:nvGraphicFramePr>
        <p:xfrm>
          <a:off x="899591" y="628713"/>
          <a:ext cx="7025209" cy="6904615"/>
        </p:xfrm>
        <a:graphic>
          <a:graphicData uri="http://schemas.openxmlformats.org/drawingml/2006/table">
            <a:tbl>
              <a:tblPr/>
              <a:tblGrid>
                <a:gridCol w="1362066"/>
                <a:gridCol w="1049392"/>
                <a:gridCol w="878061"/>
                <a:gridCol w="1021551"/>
                <a:gridCol w="805246"/>
                <a:gridCol w="1010128"/>
                <a:gridCol w="898765"/>
              </a:tblGrid>
              <a:tr h="186480">
                <a:tc>
                  <a:txBody>
                    <a:bodyPr/>
                    <a:lstStyle/>
                    <a:p>
                      <a:pPr marL="0" marR="0" algn="ctr">
                        <a:spcBef>
                          <a:spcPts val="0"/>
                        </a:spcBef>
                        <a:spcAft>
                          <a:spcPts val="0"/>
                        </a:spcAft>
                      </a:pPr>
                      <a:r>
                        <a:rPr lang="en-GB" sz="1200" b="1" dirty="0">
                          <a:solidFill>
                            <a:srgbClr val="00B0F0"/>
                          </a:solidFill>
                          <a:latin typeface="Times New Roman"/>
                          <a:ea typeface="PMingLiU"/>
                        </a:rPr>
                        <a:t>CT head</a:t>
                      </a:r>
                      <a:endParaRPr lang="en-US" sz="1600" b="1" dirty="0">
                        <a:solidFill>
                          <a:srgbClr val="00B0F0"/>
                        </a:solidFill>
                        <a:latin typeface="Arial"/>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r>
              <a:tr h="163170">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baseline="30000" dirty="0">
                          <a:solidFill>
                            <a:schemeClr val="accent6"/>
                          </a:solidFill>
                          <a:latin typeface="Times New Roman"/>
                          <a:ea typeface="PMingLiU"/>
                        </a:rPr>
                        <a:t>b</a:t>
                      </a:r>
                      <a:r>
                        <a:rPr lang="en-GB" sz="1050" b="1" dirty="0">
                          <a:solidFill>
                            <a:schemeClr val="accent6"/>
                          </a:solidFill>
                          <a:latin typeface="Times New Roman"/>
                          <a:ea typeface="PMingLiU"/>
                        </a:rPr>
                        <a:t>1 (or 0-1)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5 (or 2-5)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10 (or 6-10)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baseline="30000">
                          <a:latin typeface="Times New Roman"/>
                          <a:ea typeface="PMingLiU"/>
                        </a:rPr>
                        <a:t>a</a:t>
                      </a: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16</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UK 2005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35/30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270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50/45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470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65/50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620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Germany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390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520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710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baseline="30000" dirty="0" err="1">
                          <a:latin typeface="Times New Roman"/>
                          <a:ea typeface="PMingLiU"/>
                        </a:rPr>
                        <a:t>c</a:t>
                      </a:r>
                      <a:r>
                        <a:rPr lang="en-GB" sz="1050" b="1" dirty="0" err="1">
                          <a:latin typeface="Times New Roman"/>
                          <a:ea typeface="PMingLiU"/>
                        </a:rPr>
                        <a:t>Switzerland</a:t>
                      </a:r>
                      <a:r>
                        <a:rPr lang="en-GB" sz="1050" b="1" dirty="0">
                          <a:latin typeface="Times New Roman"/>
                          <a:ea typeface="PMingLiU"/>
                        </a:rPr>
                        <a:t>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270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420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560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France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420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600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900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Greece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975</a:t>
                      </a:r>
                      <a:endParaRPr lang="en-US" sz="1200" b="1">
                        <a:latin typeface="Arial"/>
                        <a:ea typeface="PMingLiU"/>
                      </a:endParaRPr>
                    </a:p>
                  </a:txBody>
                  <a:tcPr marL="37399" marR="37399" marT="0" marB="0">
                    <a:lnL>
                      <a:noFill/>
                    </a:lnL>
                    <a:lnR>
                      <a:noFill/>
                    </a:lnR>
                    <a:lnT>
                      <a:noFill/>
                    </a:lnT>
                    <a:lnB>
                      <a:noFill/>
                    </a:lnB>
                  </a:tcPr>
                </a:tc>
              </a:tr>
              <a:tr h="349650">
                <a:tc>
                  <a:txBody>
                    <a:bodyPr/>
                    <a:lstStyle/>
                    <a:p>
                      <a:pPr marL="0" marR="0">
                        <a:spcBef>
                          <a:spcPts val="0"/>
                        </a:spcBef>
                        <a:spcAft>
                          <a:spcPts val="0"/>
                        </a:spcAft>
                      </a:pPr>
                      <a:r>
                        <a:rPr lang="en-GB" sz="1050" b="1" dirty="0">
                          <a:latin typeface="Times New Roman"/>
                          <a:ea typeface="PMingLiU"/>
                        </a:rPr>
                        <a:t>Belgium 2010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280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473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dirty="0">
                          <a:latin typeface="Times New Roman"/>
                          <a:ea typeface="PMingLiU"/>
                        </a:rPr>
                        <a:t>49</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dirty="0" smtClean="0">
                          <a:latin typeface="Times New Roman"/>
                          <a:ea typeface="PMingLiU"/>
                        </a:rPr>
                        <a:t>637</a:t>
                      </a:r>
                    </a:p>
                    <a:p>
                      <a:pPr marL="0" marR="0">
                        <a:spcBef>
                          <a:spcPts val="0"/>
                        </a:spcBef>
                        <a:spcAft>
                          <a:spcPts val="0"/>
                        </a:spcAft>
                      </a:pPr>
                      <a:endParaRPr lang="en-US" sz="1200" b="1" dirty="0">
                        <a:latin typeface="Arial"/>
                        <a:ea typeface="PMingLiU"/>
                      </a:endParaRPr>
                    </a:p>
                  </a:txBody>
                  <a:tcPr marL="37399" marR="37399" marT="0" marB="0">
                    <a:lnL>
                      <a:noFill/>
                    </a:lnL>
                    <a:lnR>
                      <a:noFill/>
                    </a:lnR>
                    <a:lnT>
                      <a:noFill/>
                    </a:lnT>
                    <a:lnB>
                      <a:noFill/>
                    </a:lnB>
                  </a:tcPr>
                </a:tc>
              </a:tr>
              <a:tr h="186480">
                <a:tc>
                  <a:txBody>
                    <a:bodyPr/>
                    <a:lstStyle/>
                    <a:p>
                      <a:pPr marL="0" marR="0" algn="ctr">
                        <a:spcBef>
                          <a:spcPts val="0"/>
                        </a:spcBef>
                        <a:spcAft>
                          <a:spcPts val="0"/>
                        </a:spcAft>
                      </a:pPr>
                      <a:r>
                        <a:rPr lang="en-GB" sz="1200" b="1" dirty="0">
                          <a:solidFill>
                            <a:srgbClr val="00B0F0"/>
                          </a:solidFill>
                          <a:latin typeface="Times New Roman"/>
                          <a:ea typeface="PMingLiU"/>
                        </a:rPr>
                        <a:t>CT chest</a:t>
                      </a:r>
                      <a:endParaRPr lang="en-US" sz="1600" b="1" dirty="0">
                        <a:solidFill>
                          <a:srgbClr val="00B0F0"/>
                        </a:solidFill>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1 (or 0-1)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5 (or 2-5)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10 (or 6-10)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r>
              <a:tr h="220653">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baseline="30000">
                          <a:latin typeface="Times New Roman"/>
                          <a:ea typeface="PMingLiU"/>
                        </a:rPr>
                        <a:t>a</a:t>
                      </a: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dirty="0" err="1">
                          <a:latin typeface="Times New Roman"/>
                          <a:ea typeface="PMingLiU"/>
                        </a:rPr>
                        <a:t>CTDI</a:t>
                      </a:r>
                      <a:r>
                        <a:rPr lang="en-GB" sz="1050" b="1" baseline="-25000" dirty="0" err="1">
                          <a:latin typeface="Times New Roman"/>
                          <a:ea typeface="PMingLiU"/>
                        </a:rPr>
                        <a:t>vol</a:t>
                      </a:r>
                      <a:r>
                        <a:rPr lang="en-GB" sz="1050" b="1" dirty="0">
                          <a:latin typeface="Times New Roman"/>
                          <a:ea typeface="PMingLiU"/>
                        </a:rPr>
                        <a:t> 32 (16)</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UK 2005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 (12)</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100 (200)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 (13)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115 (230)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10 (20)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185 (370)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Germany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1.7 (3.5)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28 (55)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2.7 (5.5)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 (110)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4.3 (8.5)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105 (210)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baseline="30000" dirty="0" err="1">
                          <a:latin typeface="Times New Roman"/>
                          <a:ea typeface="PMingLiU"/>
                        </a:rPr>
                        <a:t>c</a:t>
                      </a:r>
                      <a:r>
                        <a:rPr lang="en-GB" sz="1050" b="1" dirty="0" err="1">
                          <a:latin typeface="Times New Roman"/>
                          <a:ea typeface="PMingLiU"/>
                        </a:rPr>
                        <a:t>Switzerland</a:t>
                      </a:r>
                      <a:r>
                        <a:rPr lang="en-GB" sz="1050" b="1" dirty="0">
                          <a:latin typeface="Times New Roman"/>
                          <a:ea typeface="PMingLiU"/>
                        </a:rPr>
                        <a:t>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2.5 (5)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 (110)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 (8)</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100 (200)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 (10)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110 (220)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France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 (6)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30 (60)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3.5 (7)</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63 (126)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 (11)</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137 (274)</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Greece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168 (336)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289 (578)</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Belgium 2010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4.2 (8.4)</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38 (76)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4.7 (9.3)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55.5 (111)</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4.5 (9)</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72 (144)</a:t>
                      </a:r>
                      <a:endParaRPr lang="en-US" sz="1200" b="1">
                        <a:latin typeface="Arial"/>
                        <a:ea typeface="PMingLiU"/>
                      </a:endParaRPr>
                    </a:p>
                  </a:txBody>
                  <a:tcPr marL="37399" marR="37399" marT="0" marB="0">
                    <a:lnL>
                      <a:noFill/>
                    </a:lnL>
                    <a:lnR>
                      <a:noFill/>
                    </a:lnR>
                    <a:lnT>
                      <a:noFill/>
                    </a:lnT>
                    <a:lnB>
                      <a:noFill/>
                    </a:lnB>
                  </a:tcPr>
                </a:tc>
              </a:tr>
              <a:tr h="349650">
                <a:tc>
                  <a:txBody>
                    <a:bodyPr/>
                    <a:lstStyle/>
                    <a:p>
                      <a:pPr marL="0" marR="0">
                        <a:spcBef>
                          <a:spcPts val="0"/>
                        </a:spcBef>
                        <a:spcAft>
                          <a:spcPts val="0"/>
                        </a:spcAft>
                      </a:pPr>
                      <a:r>
                        <a:rPr lang="en-GB" sz="1050" b="1" baseline="30000">
                          <a:latin typeface="Times New Roman"/>
                          <a:ea typeface="PMingLiU"/>
                        </a:rPr>
                        <a:t>d</a:t>
                      </a:r>
                      <a:r>
                        <a:rPr lang="en-GB" sz="1050" b="1">
                          <a:latin typeface="Times New Roman"/>
                          <a:ea typeface="PMingLiU"/>
                        </a:rPr>
                        <a:t>USA 2008 </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4.3 (8.5)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4.8 (9.5)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 (11)</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dirty="0" smtClean="0">
                          <a:latin typeface="Times New Roman"/>
                          <a:ea typeface="PMingLiU"/>
                        </a:rPr>
                        <a:t>-</a:t>
                      </a:r>
                    </a:p>
                    <a:p>
                      <a:pPr marL="0" marR="0">
                        <a:spcBef>
                          <a:spcPts val="0"/>
                        </a:spcBef>
                        <a:spcAft>
                          <a:spcPts val="0"/>
                        </a:spcAft>
                      </a:pPr>
                      <a:endParaRPr lang="en-US" sz="1200" b="1" dirty="0">
                        <a:latin typeface="Arial"/>
                        <a:ea typeface="PMingLiU"/>
                      </a:endParaRPr>
                    </a:p>
                  </a:txBody>
                  <a:tcPr marL="37399" marR="37399" marT="0" marB="0">
                    <a:lnL>
                      <a:noFill/>
                    </a:lnL>
                    <a:lnR>
                      <a:noFill/>
                    </a:lnR>
                    <a:lnT>
                      <a:noFill/>
                    </a:lnT>
                    <a:lnB>
                      <a:noFill/>
                    </a:lnB>
                  </a:tcPr>
                </a:tc>
              </a:tr>
              <a:tr h="170940">
                <a:tc>
                  <a:txBody>
                    <a:bodyPr/>
                    <a:lstStyle/>
                    <a:p>
                      <a:pPr marL="0" marR="0" algn="ctr">
                        <a:spcBef>
                          <a:spcPts val="0"/>
                        </a:spcBef>
                        <a:spcAft>
                          <a:spcPts val="0"/>
                        </a:spcAft>
                      </a:pPr>
                      <a:r>
                        <a:rPr lang="en-GB" sz="1100" b="1" dirty="0">
                          <a:solidFill>
                            <a:srgbClr val="00B0F0"/>
                          </a:solidFill>
                          <a:latin typeface="Times New Roman"/>
                          <a:ea typeface="PMingLiU"/>
                        </a:rPr>
                        <a:t>CT abdomen/pe</a:t>
                      </a:r>
                      <a:r>
                        <a:rPr lang="en-GB" sz="1100" b="1" dirty="0">
                          <a:latin typeface="Times New Roman"/>
                          <a:ea typeface="PMingLiU"/>
                        </a:rPr>
                        <a:t>lvis</a:t>
                      </a:r>
                      <a:endParaRPr lang="en-US" sz="14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1 (or 0-1)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5 (or 2-5)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c gridSpan="2">
                  <a:txBody>
                    <a:bodyPr/>
                    <a:lstStyle/>
                    <a:p>
                      <a:pPr marL="0" marR="0" algn="ctr">
                        <a:spcBef>
                          <a:spcPts val="0"/>
                        </a:spcBef>
                        <a:spcAft>
                          <a:spcPts val="0"/>
                        </a:spcAft>
                      </a:pPr>
                      <a:r>
                        <a:rPr lang="en-GB" sz="1050" b="1" dirty="0">
                          <a:solidFill>
                            <a:schemeClr val="accent6"/>
                          </a:solidFill>
                          <a:latin typeface="Times New Roman"/>
                          <a:ea typeface="PMingLiU"/>
                        </a:rPr>
                        <a:t>10 (or 6-10) yrs</a:t>
                      </a:r>
                      <a:endParaRPr lang="en-US" sz="1200" b="1" dirty="0">
                        <a:solidFill>
                          <a:schemeClr val="accent6"/>
                        </a:solidFill>
                        <a:latin typeface="Arial"/>
                        <a:ea typeface="PMingLiU"/>
                      </a:endParaRPr>
                    </a:p>
                  </a:txBody>
                  <a:tcPr marL="37399" marR="37399" marT="0" marB="0">
                    <a:lnL>
                      <a:noFill/>
                    </a:lnL>
                    <a:lnR>
                      <a:noFill/>
                    </a:lnR>
                    <a:lnT>
                      <a:noFill/>
                    </a:lnT>
                    <a:lnB>
                      <a:noFill/>
                    </a:lnB>
                  </a:tcPr>
                </a:tc>
                <a:tc hMerge="1">
                  <a:txBody>
                    <a:bodyPr/>
                    <a:lstStyle/>
                    <a:p>
                      <a:pPr marL="0" marR="0">
                        <a:spcBef>
                          <a:spcPts val="0"/>
                        </a:spcBef>
                        <a:spcAft>
                          <a:spcPts val="0"/>
                        </a:spcAft>
                      </a:pPr>
                      <a:endParaRPr lang="en-GB" sz="1050" b="1" dirty="0">
                        <a:latin typeface="Times New Roman"/>
                        <a:ea typeface="PMingLiU"/>
                      </a:endParaRPr>
                    </a:p>
                  </a:txBody>
                  <a:tcPr marL="37399" marR="37399" marT="0" marB="0">
                    <a:lnL>
                      <a:noFill/>
                    </a:lnL>
                    <a:lnR>
                      <a:noFill/>
                    </a:lnR>
                    <a:lnT>
                      <a:noFill/>
                    </a:lnT>
                    <a:lnB>
                      <a:noFill/>
                    </a:lnB>
                  </a:tcPr>
                </a:tc>
              </a:tr>
              <a:tr h="220653">
                <a:tc>
                  <a:txBody>
                    <a:bodyPr/>
                    <a:lstStyle/>
                    <a:p>
                      <a:pPr marL="0" marR="0">
                        <a:spcBef>
                          <a:spcPts val="0"/>
                        </a:spcBef>
                        <a:spcAft>
                          <a:spcPts val="0"/>
                        </a:spcAft>
                      </a:pPr>
                      <a:endParaRPr lang="en-GB" sz="1050" b="1">
                        <a:latin typeface="Times New Roman"/>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baseline="30000">
                          <a:latin typeface="Times New Roman"/>
                          <a:ea typeface="PMingLiU"/>
                        </a:rPr>
                        <a:t>a</a:t>
                      </a: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CTDI</a:t>
                      </a:r>
                      <a:r>
                        <a:rPr lang="en-GB" sz="1050" b="1" baseline="-25000">
                          <a:latin typeface="Times New Roman"/>
                          <a:ea typeface="PMingLiU"/>
                        </a:rPr>
                        <a:t>vol</a:t>
                      </a:r>
                      <a:r>
                        <a:rPr lang="en-GB" sz="1050" b="1">
                          <a:latin typeface="Times New Roman"/>
                          <a:ea typeface="PMingLiU"/>
                        </a:rPr>
                        <a:t> 32 (16)</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DLP 32 (16)</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UK 2005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Germany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2.5 (5)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70 (145)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 (8)</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125 (255)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 (13)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240 (475)</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baseline="30000" dirty="0" err="1">
                          <a:latin typeface="Times New Roman"/>
                          <a:ea typeface="PMingLiU"/>
                        </a:rPr>
                        <a:t>c</a:t>
                      </a:r>
                      <a:r>
                        <a:rPr lang="en-GB" sz="1050" b="1" dirty="0" err="1">
                          <a:latin typeface="Times New Roman"/>
                          <a:ea typeface="PMingLiU"/>
                        </a:rPr>
                        <a:t>Switzerland</a:t>
                      </a:r>
                      <a:r>
                        <a:rPr lang="en-GB" sz="1050" b="1" dirty="0">
                          <a:latin typeface="Times New Roman"/>
                          <a:ea typeface="PMingLiU"/>
                        </a:rPr>
                        <a:t> 2008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3.5 (7)</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 (130)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4.5 (9)</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150 (300)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6.5 (13)</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190 (380)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France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 (8)</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80 (160)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4.5 (9)</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121 (242)</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7 (14)</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245 (490)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Greece 2009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420 (840)</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560(1120)</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dirty="0">
                          <a:latin typeface="Times New Roman"/>
                          <a:ea typeface="PMingLiU"/>
                        </a:rPr>
                        <a:t>Belgium 2010 </a:t>
                      </a:r>
                      <a:endParaRPr lang="en-US" sz="1200" b="1" dirty="0">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3.9 (7.8)</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50.2 (101)</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5.5 (11)</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104.5 (209)</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4.8 (9.5)</a:t>
                      </a:r>
                      <a:endParaRPr lang="en-US" sz="1200" b="1">
                        <a:latin typeface="Arial"/>
                        <a:ea typeface="PMingLiU"/>
                      </a:endParaRPr>
                    </a:p>
                  </a:txBody>
                  <a:tcPr marL="37399" marR="37399" marT="0" marB="0">
                    <a:lnL>
                      <a:noFill/>
                    </a:lnL>
                    <a:lnR>
                      <a:noFill/>
                    </a:lnR>
                    <a:lnT>
                      <a:noFill/>
                    </a:lnT>
                    <a:lnB>
                      <a:noFill/>
                    </a:lnB>
                  </a:tcPr>
                </a:tc>
                <a:tc>
                  <a:txBody>
                    <a:bodyPr/>
                    <a:lstStyle/>
                    <a:p>
                      <a:pPr marL="0" marR="0">
                        <a:spcBef>
                          <a:spcPts val="0"/>
                        </a:spcBef>
                        <a:spcAft>
                          <a:spcPts val="0"/>
                        </a:spcAft>
                      </a:pPr>
                      <a:r>
                        <a:rPr lang="en-GB" sz="1050" b="1">
                          <a:latin typeface="Times New Roman"/>
                          <a:ea typeface="PMingLiU"/>
                        </a:rPr>
                        <a:t>119 (238)</a:t>
                      </a:r>
                      <a:endParaRPr lang="en-US" sz="1200" b="1">
                        <a:latin typeface="Arial"/>
                        <a:ea typeface="PMingLiU"/>
                      </a:endParaRPr>
                    </a:p>
                  </a:txBody>
                  <a:tcPr marL="37399" marR="37399" marT="0" marB="0">
                    <a:lnL>
                      <a:noFill/>
                    </a:lnL>
                    <a:lnR>
                      <a:noFill/>
                    </a:lnR>
                    <a:lnT>
                      <a:noFill/>
                    </a:lnT>
                    <a:lnB>
                      <a:noFill/>
                    </a:lnB>
                  </a:tcPr>
                </a:tc>
              </a:tr>
              <a:tr h="163170">
                <a:tc>
                  <a:txBody>
                    <a:bodyPr/>
                    <a:lstStyle/>
                    <a:p>
                      <a:pPr marL="0" marR="0">
                        <a:spcBef>
                          <a:spcPts val="0"/>
                        </a:spcBef>
                        <a:spcAft>
                          <a:spcPts val="0"/>
                        </a:spcAft>
                      </a:pPr>
                      <a:r>
                        <a:rPr lang="en-GB" sz="1050" b="1" baseline="30000">
                          <a:latin typeface="Times New Roman"/>
                          <a:ea typeface="PMingLiU"/>
                        </a:rPr>
                        <a:t>d</a:t>
                      </a:r>
                      <a:r>
                        <a:rPr lang="en-GB" sz="1050" b="1">
                          <a:latin typeface="Times New Roman"/>
                          <a:ea typeface="PMingLiU"/>
                        </a:rPr>
                        <a:t>USA 2008 </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4.3 (8.5)</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5.0 (10)</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5.5 (11)</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50" b="1">
                          <a:latin typeface="Times New Roman"/>
                          <a:ea typeface="PMingLiU"/>
                        </a:rPr>
                        <a:t>-</a:t>
                      </a:r>
                      <a:endParaRPr lang="en-US" sz="1200" b="1">
                        <a:latin typeface="Arial"/>
                        <a:ea typeface="PMingLiU"/>
                      </a:endParaRPr>
                    </a:p>
                  </a:txBody>
                  <a:tcPr marL="37399" marR="37399" marT="0" marB="0">
                    <a:lnL>
                      <a:noFill/>
                    </a:lnL>
                    <a:lnR>
                      <a:noFill/>
                    </a:lnR>
                    <a:lnT>
                      <a:noFill/>
                    </a:lnT>
                    <a:lnB w="12700" cap="flat" cmpd="sng" algn="ctr">
                      <a:solidFill>
                        <a:srgbClr val="000000"/>
                      </a:solidFill>
                      <a:prstDash val="solid"/>
                      <a:round/>
                      <a:headEnd type="none" w="med" len="med"/>
                      <a:tailEnd type="none" w="med" len="med"/>
                    </a:lnB>
                  </a:tcPr>
                </a:tc>
              </a:tr>
              <a:tr h="1630369">
                <a:tc gridSpan="7">
                  <a:txBody>
                    <a:bodyPr/>
                    <a:lstStyle/>
                    <a:p>
                      <a:pPr marL="0" marR="0" algn="just">
                        <a:spcBef>
                          <a:spcPts val="0"/>
                        </a:spcBef>
                        <a:spcAft>
                          <a:spcPts val="0"/>
                        </a:spcAft>
                      </a:pPr>
                      <a:r>
                        <a:rPr lang="en-US" sz="1200" b="1" dirty="0" smtClean="0">
                          <a:latin typeface="Arial"/>
                          <a:ea typeface="PMingLiU"/>
                        </a:rPr>
                        <a:t>  </a:t>
                      </a:r>
                      <a:endParaRPr lang="en-US" sz="1200" b="1" dirty="0">
                        <a:latin typeface="Arial"/>
                        <a:ea typeface="PMingLiU"/>
                      </a:endParaRPr>
                    </a:p>
                  </a:txBody>
                  <a:tcPr marL="37399" marR="37399"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le 5"/>
          <p:cNvSpPr/>
          <p:nvPr/>
        </p:nvSpPr>
        <p:spPr>
          <a:xfrm>
            <a:off x="6516216" y="6237312"/>
            <a:ext cx="1979712" cy="338554"/>
          </a:xfrm>
          <a:prstGeom prst="rect">
            <a:avLst/>
          </a:prstGeom>
        </p:spPr>
        <p:txBody>
          <a:bodyPr wrap="square">
            <a:spAutoFit/>
          </a:bodyPr>
          <a:lstStyle/>
          <a:p>
            <a:r>
              <a:rPr lang="en-US" sz="1600" b="1" i="1" dirty="0" smtClean="0"/>
              <a:t>ICRP 121, Pg 44</a:t>
            </a:r>
            <a:endParaRPr lang="en-US" sz="1600" b="1" i="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274638"/>
            <a:ext cx="8686800" cy="778098"/>
          </a:xfrm>
          <a:solidFill>
            <a:schemeClr val="bg1"/>
          </a:solidFill>
          <a:ln w="28575">
            <a:solidFill>
              <a:schemeClr val="accent6"/>
            </a:solidFill>
          </a:ln>
        </p:spPr>
        <p:txBody>
          <a:bodyPr/>
          <a:lstStyle/>
          <a:p>
            <a:r>
              <a:rPr lang="en-US" sz="3200" dirty="0"/>
              <a:t>General Aspects of Radiological Protection</a:t>
            </a:r>
          </a:p>
        </p:txBody>
      </p:sp>
      <p:sp>
        <p:nvSpPr>
          <p:cNvPr id="7171" name="Rectangle 3"/>
          <p:cNvSpPr>
            <a:spLocks noGrp="1" noChangeArrowheads="1"/>
          </p:cNvSpPr>
          <p:nvPr>
            <p:ph idx="1"/>
          </p:nvPr>
        </p:nvSpPr>
        <p:spPr>
          <a:xfrm>
            <a:off x="467544" y="1340768"/>
            <a:ext cx="8229600" cy="5112568"/>
          </a:xfrm>
        </p:spPr>
        <p:txBody>
          <a:bodyPr>
            <a:normAutofit fontScale="92500" lnSpcReduction="10000"/>
          </a:bodyPr>
          <a:lstStyle/>
          <a:p>
            <a:pPr>
              <a:lnSpc>
                <a:spcPct val="110000"/>
              </a:lnSpc>
            </a:pPr>
            <a:r>
              <a:rPr lang="en-US" sz="2200" dirty="0" smtClean="0"/>
              <a:t>Justification</a:t>
            </a:r>
          </a:p>
          <a:p>
            <a:pPr lvl="1">
              <a:lnSpc>
                <a:spcPct val="110000"/>
              </a:lnSpc>
            </a:pPr>
            <a:r>
              <a:rPr lang="en-US" sz="2000" dirty="0" smtClean="0"/>
              <a:t>the use of the radiological examination in question will do more good than harm to the patient</a:t>
            </a:r>
            <a:endParaRPr lang="en-US" sz="2000" b="1" dirty="0" smtClean="0"/>
          </a:p>
          <a:p>
            <a:pPr lvl="1">
              <a:lnSpc>
                <a:spcPct val="110000"/>
              </a:lnSpc>
            </a:pPr>
            <a:r>
              <a:rPr lang="en-IE" sz="2000" dirty="0" smtClean="0"/>
              <a:t>the specific radiological examination when required for a specific disease and age group has a specified objective and this will usually improve the diagnosis or treatment or will provide necessary information about the exposed individuals</a:t>
            </a:r>
            <a:endParaRPr lang="en-US" sz="2000" b="1" dirty="0" smtClean="0"/>
          </a:p>
          <a:p>
            <a:pPr lvl="1">
              <a:lnSpc>
                <a:spcPct val="110000"/>
              </a:lnSpc>
            </a:pPr>
            <a:r>
              <a:rPr lang="en-GB" sz="2000" dirty="0" smtClean="0"/>
              <a:t>the examination is required for that individual patient.</a:t>
            </a:r>
            <a:endParaRPr lang="en-US" sz="2000" b="1" dirty="0" smtClean="0"/>
          </a:p>
          <a:p>
            <a:pPr>
              <a:lnSpc>
                <a:spcPct val="110000"/>
              </a:lnSpc>
            </a:pPr>
            <a:r>
              <a:rPr lang="en-US" sz="2200" dirty="0" smtClean="0"/>
              <a:t>Optimization</a:t>
            </a:r>
            <a:endParaRPr lang="en-US" sz="2200" dirty="0"/>
          </a:p>
          <a:p>
            <a:pPr lvl="1">
              <a:lnSpc>
                <a:spcPct val="110000"/>
              </a:lnSpc>
            </a:pPr>
            <a:r>
              <a:rPr lang="en-US" sz="2000" dirty="0"/>
              <a:t>ALARA</a:t>
            </a:r>
          </a:p>
          <a:p>
            <a:pPr lvl="1">
              <a:lnSpc>
                <a:spcPct val="110000"/>
              </a:lnSpc>
            </a:pPr>
            <a:r>
              <a:rPr lang="en-US" sz="2000" dirty="0"/>
              <a:t>Radiological equipment for children</a:t>
            </a:r>
          </a:p>
          <a:p>
            <a:pPr lvl="1">
              <a:lnSpc>
                <a:spcPct val="110000"/>
              </a:lnSpc>
            </a:pPr>
            <a:r>
              <a:rPr lang="en-US" sz="2000" dirty="0" smtClean="0"/>
              <a:t>Adequacy of equipment and technical </a:t>
            </a:r>
            <a:r>
              <a:rPr lang="en-US" sz="2000" dirty="0"/>
              <a:t>parameters</a:t>
            </a:r>
          </a:p>
          <a:p>
            <a:pPr lvl="1">
              <a:lnSpc>
                <a:spcPct val="110000"/>
              </a:lnSpc>
            </a:pPr>
            <a:r>
              <a:rPr lang="en-US" sz="2000" dirty="0"/>
              <a:t>Diagnostic reference level (DRL)</a:t>
            </a:r>
          </a:p>
          <a:p>
            <a:pPr>
              <a:lnSpc>
                <a:spcPct val="110000"/>
              </a:lnSpc>
            </a:pPr>
            <a:r>
              <a:rPr lang="en-US" sz="2200" dirty="0"/>
              <a:t>Quality criteria implementation and </a:t>
            </a:r>
            <a:r>
              <a:rPr lang="en-US" sz="2200" dirty="0" smtClean="0"/>
              <a:t>audit</a:t>
            </a:r>
          </a:p>
        </p:txBody>
      </p:sp>
      <p:sp>
        <p:nvSpPr>
          <p:cNvPr id="4" name="TextBox 3"/>
          <p:cNvSpPr txBox="1"/>
          <p:nvPr/>
        </p:nvSpPr>
        <p:spPr>
          <a:xfrm>
            <a:off x="5652120" y="5943600"/>
            <a:ext cx="914400" cy="91440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Box 4"/>
          <p:cNvSpPr txBox="1"/>
          <p:nvPr/>
        </p:nvSpPr>
        <p:spPr>
          <a:xfrm>
            <a:off x="5436096" y="6237312"/>
            <a:ext cx="3096344" cy="36004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1" u="none" strike="noStrike" kern="1200" cap="none" spc="0" normalizeH="0" baseline="0" noProof="0" dirty="0" smtClean="0">
                <a:ln>
                  <a:noFill/>
                </a:ln>
                <a:solidFill>
                  <a:schemeClr val="tx1"/>
                </a:solidFill>
                <a:effectLst/>
                <a:uLnTx/>
                <a:uFillTx/>
                <a:latin typeface="+mn-lt"/>
                <a:ea typeface="+mn-ea"/>
                <a:cs typeface="+mn-cs"/>
              </a:rPr>
              <a:t>ICRP Publication 103</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838200"/>
            <a:ext cx="5105400" cy="5170646"/>
          </a:xfrm>
          <a:prstGeom prst="rect">
            <a:avLst/>
          </a:prstGeom>
        </p:spPr>
        <p:txBody>
          <a:bodyPr wrap="square">
            <a:spAutoFit/>
          </a:bodyPr>
          <a:lstStyle/>
          <a:p>
            <a:pPr algn="just"/>
            <a:endParaRPr lang="en-US" sz="1000" b="1" dirty="0" smtClean="0">
              <a:latin typeface="Arial"/>
              <a:ea typeface="PMingLiU"/>
            </a:endParaRPr>
          </a:p>
          <a:p>
            <a:pPr algn="just"/>
            <a:r>
              <a:rPr lang="en-GB" sz="1000" baseline="30000" dirty="0" err="1" smtClean="0">
                <a:latin typeface="Times New Roman"/>
                <a:ea typeface="PMingLiU"/>
              </a:rPr>
              <a:t>a</a:t>
            </a:r>
            <a:r>
              <a:rPr lang="en-GB" sz="1000" dirty="0" err="1" smtClean="0">
                <a:latin typeface="Times New Roman"/>
                <a:ea typeface="PMingLiU"/>
              </a:rPr>
              <a:t>For</a:t>
            </a:r>
            <a:r>
              <a:rPr lang="en-GB" sz="1000" dirty="0" smtClean="0">
                <a:latin typeface="Times New Roman"/>
                <a:ea typeface="PMingLiU"/>
              </a:rPr>
              <a:t> head CT, CTDI and DLP values refer to 16-cm phantom.  For chest and abdomen/pelvis CT, values refer to the 32-cm phantom, followed by the corresponding 16-cm phantom value in parentheses.  Data have been adapted from the original publications, expressed according to the 16-cm phantom [1, 3, 5], the 32-cm phantom [4] or both [2].</a:t>
            </a:r>
            <a:endParaRPr lang="en-US" sz="1000" b="1" dirty="0" smtClean="0">
              <a:latin typeface="Arial"/>
              <a:ea typeface="PMingLiU"/>
            </a:endParaRPr>
          </a:p>
          <a:p>
            <a:pPr algn="just"/>
            <a:r>
              <a:rPr lang="en-GB" sz="1000" baseline="30000" dirty="0" err="1" smtClean="0">
                <a:latin typeface="Times New Roman"/>
                <a:ea typeface="PMingLiU"/>
              </a:rPr>
              <a:t>b</a:t>
            </a:r>
            <a:r>
              <a:rPr lang="en-GB" sz="1000" dirty="0" err="1" smtClean="0">
                <a:latin typeface="Times New Roman"/>
                <a:ea typeface="PMingLiU"/>
              </a:rPr>
              <a:t>Proposed</a:t>
            </a:r>
            <a:r>
              <a:rPr lang="en-GB" sz="1000" dirty="0" smtClean="0">
                <a:latin typeface="Times New Roman"/>
                <a:ea typeface="PMingLiU"/>
              </a:rPr>
              <a:t> </a:t>
            </a:r>
            <a:r>
              <a:rPr lang="en-GB" sz="1000" dirty="0" err="1" smtClean="0">
                <a:latin typeface="Times New Roman"/>
                <a:ea typeface="PMingLiU"/>
              </a:rPr>
              <a:t>DRLs</a:t>
            </a:r>
            <a:r>
              <a:rPr lang="en-GB" sz="1000" dirty="0" smtClean="0">
                <a:latin typeface="Times New Roman"/>
                <a:ea typeface="PMingLiU"/>
              </a:rPr>
              <a:t> expressed for children ages 1, 5 and 10 years [1, 4, 5] or using age ranges [2, 3].  Most </a:t>
            </a:r>
            <a:r>
              <a:rPr lang="en-GB" sz="1000" dirty="0" err="1" smtClean="0">
                <a:latin typeface="Times New Roman"/>
                <a:ea typeface="PMingLiU"/>
              </a:rPr>
              <a:t>pediatric</a:t>
            </a:r>
            <a:r>
              <a:rPr lang="en-GB" sz="1000" dirty="0" smtClean="0">
                <a:latin typeface="Times New Roman"/>
                <a:ea typeface="PMingLiU"/>
              </a:rPr>
              <a:t> DRL  surveys do not include a specific 15-year-old category, although some include an 11- to 15-year-old group [2, 3]; the adult DRL in that country, or a value intermediate between adult and 10-year-old DRL may be considered appropriate for teenagers.</a:t>
            </a:r>
            <a:endParaRPr lang="en-US" sz="1000" b="1" dirty="0" smtClean="0">
              <a:latin typeface="Arial"/>
              <a:ea typeface="PMingLiU"/>
            </a:endParaRPr>
          </a:p>
          <a:p>
            <a:pPr algn="just"/>
            <a:r>
              <a:rPr lang="en-GB" sz="1000" baseline="30000" dirty="0" err="1" smtClean="0">
                <a:latin typeface="Times New Roman"/>
                <a:ea typeface="PMingLiU"/>
              </a:rPr>
              <a:t>c</a:t>
            </a:r>
            <a:r>
              <a:rPr lang="en-GB" sz="1000" dirty="0" err="1" smtClean="0">
                <a:latin typeface="Times New Roman"/>
                <a:ea typeface="PMingLiU"/>
              </a:rPr>
              <a:t>Switzerland</a:t>
            </a:r>
            <a:r>
              <a:rPr lang="en-GB" sz="1000" dirty="0" smtClean="0">
                <a:latin typeface="Times New Roman"/>
                <a:ea typeface="PMingLiU"/>
              </a:rPr>
              <a:t> subsequently adopted the values from the larger German [2] study.</a:t>
            </a:r>
            <a:endParaRPr lang="en-US" sz="1000" b="1" dirty="0" smtClean="0">
              <a:latin typeface="Arial"/>
              <a:ea typeface="PMingLiU"/>
            </a:endParaRPr>
          </a:p>
          <a:p>
            <a:pPr algn="just"/>
            <a:r>
              <a:rPr lang="en-GB" sz="1000" baseline="30000" dirty="0" err="1" smtClean="0">
                <a:latin typeface="Times New Roman"/>
                <a:ea typeface="PMingLiU"/>
              </a:rPr>
              <a:t>d</a:t>
            </a:r>
            <a:r>
              <a:rPr lang="en-GB" sz="1000" dirty="0" err="1" smtClean="0">
                <a:latin typeface="Times New Roman"/>
                <a:ea typeface="PMingLiU"/>
              </a:rPr>
              <a:t>Values</a:t>
            </a:r>
            <a:r>
              <a:rPr lang="en-GB" sz="1000" dirty="0" smtClean="0">
                <a:latin typeface="Times New Roman"/>
                <a:ea typeface="PMingLiU"/>
              </a:rPr>
              <a:t> calculated according to recommendations of the Alliance for Radiation Safety in </a:t>
            </a:r>
            <a:r>
              <a:rPr lang="en-GB" sz="1000" dirty="0" err="1" smtClean="0">
                <a:latin typeface="Times New Roman"/>
                <a:ea typeface="PMingLiU"/>
              </a:rPr>
              <a:t>Pediatric</a:t>
            </a:r>
            <a:r>
              <a:rPr lang="en-GB" sz="1000" dirty="0" smtClean="0">
                <a:latin typeface="Times New Roman"/>
                <a:ea typeface="PMingLiU"/>
              </a:rPr>
              <a:t> Imaging, based on the future French DRL values for adult abdominal CT recommended by IRSN in 2008.</a:t>
            </a:r>
            <a:endParaRPr lang="en-US" sz="1000" b="1" dirty="0" smtClean="0">
              <a:latin typeface="Arial"/>
              <a:ea typeface="PMingLiU"/>
            </a:endParaRPr>
          </a:p>
          <a:p>
            <a:pPr algn="just"/>
            <a:r>
              <a:rPr lang="en-GB" sz="1000" b="1" dirty="0" smtClean="0">
                <a:latin typeface="Times New Roman"/>
                <a:ea typeface="PMingLiU"/>
              </a:rPr>
              <a:t>References:</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fr-FR" sz="1000" b="1" dirty="0" err="1" smtClean="0">
                <a:latin typeface="Times New Roman"/>
                <a:ea typeface="PMingLiU"/>
              </a:rPr>
              <a:t>Shrimpton</a:t>
            </a:r>
            <a:r>
              <a:rPr lang="fr-FR" sz="1000" b="1" dirty="0" smtClean="0">
                <a:latin typeface="Times New Roman"/>
                <a:ea typeface="PMingLiU"/>
              </a:rPr>
              <a:t>, P.C., </a:t>
            </a:r>
            <a:r>
              <a:rPr lang="fr-FR" sz="1000" b="1" dirty="0" err="1" smtClean="0">
                <a:latin typeface="Times New Roman"/>
                <a:ea typeface="PMingLiU"/>
              </a:rPr>
              <a:t>Hillier</a:t>
            </a:r>
            <a:r>
              <a:rPr lang="fr-FR" sz="1000" b="1" dirty="0" smtClean="0">
                <a:latin typeface="Times New Roman"/>
                <a:ea typeface="PMingLiU"/>
              </a:rPr>
              <a:t>, M.S., et al., 2005.  </a:t>
            </a:r>
            <a:r>
              <a:rPr lang="en-US" sz="1000" b="1" dirty="0" smtClean="0">
                <a:latin typeface="Times New Roman"/>
                <a:ea typeface="PMingLiU"/>
              </a:rPr>
              <a:t>Doses from computed tomography (CT) examinations in the UK – 2003 review (NRPB-67).  </a:t>
            </a:r>
            <a:r>
              <a:rPr lang="fr-FR" sz="1000" b="1" dirty="0" err="1" smtClean="0">
                <a:latin typeface="Times New Roman"/>
                <a:ea typeface="PMingLiU"/>
              </a:rPr>
              <a:t>Available</a:t>
            </a:r>
            <a:r>
              <a:rPr lang="fr-FR" sz="1000" b="1" dirty="0" smtClean="0">
                <a:latin typeface="Times New Roman"/>
                <a:ea typeface="PMingLiU"/>
              </a:rPr>
              <a:t> via </a:t>
            </a:r>
            <a:r>
              <a:rPr lang="fr-FR" sz="1000" b="1" u="sng" dirty="0" smtClean="0">
                <a:solidFill>
                  <a:srgbClr val="0000FF"/>
                </a:solidFill>
                <a:latin typeface="Times New Roman"/>
                <a:ea typeface="PMingLiU"/>
                <a:hlinkClick r:id="rId2"/>
              </a:rPr>
              <a:t>www.hpa.org.uk/radiation.publication/index.htm</a:t>
            </a:r>
            <a:r>
              <a:rPr lang="fr-FR" sz="1000" b="1" dirty="0" smtClean="0">
                <a:latin typeface="Times New Roman"/>
                <a:ea typeface="PMingLiU"/>
              </a:rPr>
              <a:t>.  </a:t>
            </a:r>
            <a:r>
              <a:rPr lang="fr-FR" sz="1000" b="1" dirty="0" err="1" smtClean="0">
                <a:latin typeface="Times New Roman"/>
                <a:ea typeface="PMingLiU"/>
              </a:rPr>
              <a:t>Accessed</a:t>
            </a:r>
            <a:r>
              <a:rPr lang="fr-FR" sz="1000" b="1" dirty="0" smtClean="0">
                <a:latin typeface="Times New Roman"/>
                <a:ea typeface="PMingLiU"/>
              </a:rPr>
              <a:t> 10 Jan 2011.</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de-DE" sz="1000" b="1" dirty="0" smtClean="0">
                <a:latin typeface="Times New Roman"/>
                <a:ea typeface="PMingLiU"/>
              </a:rPr>
              <a:t>Galanski, M., Nagal, H.D., Stamm, G.  </a:t>
            </a:r>
            <a:r>
              <a:rPr lang="en-US" sz="1000" b="1" dirty="0" smtClean="0">
                <a:latin typeface="Times New Roman"/>
                <a:ea typeface="PMingLiU"/>
              </a:rPr>
              <a:t>2007.  </a:t>
            </a:r>
            <a:r>
              <a:rPr lang="en-US" sz="1000" b="1" dirty="0" err="1" smtClean="0">
                <a:latin typeface="Times New Roman"/>
                <a:ea typeface="PMingLiU"/>
              </a:rPr>
              <a:t>Paediatric</a:t>
            </a:r>
            <a:r>
              <a:rPr lang="en-US" sz="1000" b="1" dirty="0" smtClean="0">
                <a:latin typeface="Times New Roman"/>
                <a:ea typeface="PMingLiU"/>
              </a:rPr>
              <a:t> CT exposure practice in the federal republic of Germany.  Results of a nationwide survey in 2005/6.  </a:t>
            </a:r>
            <a:r>
              <a:rPr lang="en-US" sz="1000" b="1" dirty="0" err="1" smtClean="0">
                <a:latin typeface="Times New Roman"/>
                <a:ea typeface="PMingLiU"/>
              </a:rPr>
              <a:t>Medizinishe</a:t>
            </a:r>
            <a:r>
              <a:rPr lang="en-US" sz="1000" b="1" dirty="0" smtClean="0">
                <a:latin typeface="Times New Roman"/>
                <a:ea typeface="PMingLiU"/>
              </a:rPr>
              <a:t> </a:t>
            </a:r>
            <a:r>
              <a:rPr lang="en-US" sz="1000" b="1" dirty="0" err="1" smtClean="0">
                <a:latin typeface="Times New Roman"/>
                <a:ea typeface="PMingLiU"/>
              </a:rPr>
              <a:t>Hochschule</a:t>
            </a:r>
            <a:r>
              <a:rPr lang="en-US" sz="1000" b="1" dirty="0" smtClean="0">
                <a:latin typeface="Times New Roman"/>
                <a:ea typeface="PMingLiU"/>
              </a:rPr>
              <a:t> Hannover.  Available via </a:t>
            </a:r>
            <a:r>
              <a:rPr lang="en-US" sz="1000" b="1" u="sng" dirty="0" smtClean="0">
                <a:solidFill>
                  <a:srgbClr val="0000FF"/>
                </a:solidFill>
                <a:latin typeface="Times New Roman"/>
                <a:ea typeface="PMingLiU"/>
                <a:hlinkClick r:id="rId3"/>
              </a:rPr>
              <a:t>www.mh-hannover.de/fileadmin/kliniken/diagnostische_radiologie/download/Report_German_Paed-CT Survey_2--5_06</a:t>
            </a:r>
            <a:r>
              <a:rPr lang="en-US" sz="1000" b="1" dirty="0" smtClean="0">
                <a:latin typeface="Times New Roman"/>
                <a:ea typeface="PMingLiU"/>
              </a:rPr>
              <a:t>. </a:t>
            </a:r>
            <a:r>
              <a:rPr lang="en-US" sz="1000" b="1" dirty="0" err="1" smtClean="0">
                <a:latin typeface="Times New Roman"/>
                <a:ea typeface="PMingLiU"/>
              </a:rPr>
              <a:t>pdf</a:t>
            </a:r>
            <a:r>
              <a:rPr lang="en-US" sz="1000" b="1" dirty="0" smtClean="0">
                <a:latin typeface="Times New Roman"/>
                <a:ea typeface="PMingLiU"/>
              </a:rPr>
              <a:t>.  Accessed 9 Jan 2011.</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en-US" sz="1000" b="1" dirty="0" smtClean="0">
                <a:latin typeface="Times New Roman"/>
                <a:ea typeface="PMingLiU"/>
              </a:rPr>
              <a:t>Verdun, F.R., Gutierrez, D., Vader, J.P., 2008.  CT radiation dose in children: a survey to establish age-based diagnostic reference levels in Switzerland.  </a:t>
            </a:r>
            <a:r>
              <a:rPr lang="en-US" sz="1000" b="1" dirty="0" err="1" smtClean="0">
                <a:latin typeface="Times New Roman"/>
                <a:ea typeface="PMingLiU"/>
              </a:rPr>
              <a:t>Eur</a:t>
            </a:r>
            <a:r>
              <a:rPr lang="en-US" sz="1000" b="1" dirty="0" smtClean="0">
                <a:latin typeface="Times New Roman"/>
                <a:ea typeface="PMingLiU"/>
              </a:rPr>
              <a:t> </a:t>
            </a:r>
            <a:r>
              <a:rPr lang="en-US" sz="1000" b="1" dirty="0" err="1" smtClean="0">
                <a:latin typeface="Times New Roman"/>
                <a:ea typeface="PMingLiU"/>
              </a:rPr>
              <a:t>Radiol</a:t>
            </a:r>
            <a:r>
              <a:rPr lang="en-US" sz="1000" b="1" dirty="0" smtClean="0">
                <a:latin typeface="Times New Roman"/>
                <a:ea typeface="PMingLiU"/>
              </a:rPr>
              <a:t> 18, 1980-1986.</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de-DE" sz="1000" b="1" dirty="0" smtClean="0">
                <a:latin typeface="Times New Roman"/>
                <a:ea typeface="PMingLiU"/>
              </a:rPr>
              <a:t>Brisse, H.J., Aubert, B., 2009.  </a:t>
            </a:r>
            <a:r>
              <a:rPr lang="en-US" sz="1000" b="1" dirty="0" smtClean="0">
                <a:latin typeface="Times New Roman"/>
                <a:ea typeface="PMingLiU"/>
              </a:rPr>
              <a:t>CT exposure from pediatric MDCT: results from the 2007-2008 SFIPP/ISRN survey.  J </a:t>
            </a:r>
            <a:r>
              <a:rPr lang="en-US" sz="1000" b="1" dirty="0" err="1" smtClean="0">
                <a:latin typeface="Times New Roman"/>
                <a:ea typeface="PMingLiU"/>
              </a:rPr>
              <a:t>Radiol</a:t>
            </a:r>
            <a:r>
              <a:rPr lang="en-US" sz="1000" b="1" dirty="0" smtClean="0">
                <a:latin typeface="Times New Roman"/>
                <a:ea typeface="PMingLiU"/>
              </a:rPr>
              <a:t> 90, 207-215.</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fr-FR" sz="1000" b="1" dirty="0" err="1" smtClean="0">
                <a:latin typeface="Times New Roman"/>
                <a:ea typeface="PMingLiU"/>
              </a:rPr>
              <a:t>Yakoumakis</a:t>
            </a:r>
            <a:r>
              <a:rPr lang="fr-FR" sz="1000" b="1" dirty="0" smtClean="0">
                <a:latin typeface="Times New Roman"/>
                <a:ea typeface="PMingLiU"/>
              </a:rPr>
              <a:t>, E., </a:t>
            </a:r>
            <a:r>
              <a:rPr lang="fr-FR" sz="1000" b="1" dirty="0" err="1" smtClean="0">
                <a:latin typeface="Times New Roman"/>
                <a:ea typeface="PMingLiU"/>
              </a:rPr>
              <a:t>Karlatira</a:t>
            </a:r>
            <a:r>
              <a:rPr lang="fr-FR" sz="1000" b="1" dirty="0" smtClean="0">
                <a:latin typeface="Times New Roman"/>
                <a:ea typeface="PMingLiU"/>
              </a:rPr>
              <a:t>, M., </a:t>
            </a:r>
            <a:r>
              <a:rPr lang="fr-FR" sz="1000" b="1" dirty="0" err="1" smtClean="0">
                <a:latin typeface="Times New Roman"/>
                <a:ea typeface="PMingLiU"/>
              </a:rPr>
              <a:t>Gialousis</a:t>
            </a:r>
            <a:r>
              <a:rPr lang="fr-FR" sz="1000" b="1" dirty="0" smtClean="0">
                <a:latin typeface="Times New Roman"/>
                <a:ea typeface="PMingLiU"/>
              </a:rPr>
              <a:t>, G., et al., 2009.  </a:t>
            </a:r>
            <a:r>
              <a:rPr lang="en-US" sz="1000" b="1" dirty="0" smtClean="0">
                <a:latin typeface="Times New Roman"/>
                <a:ea typeface="PMingLiU"/>
              </a:rPr>
              <a:t>Effective dose variation in pediatric computed tomography : dose reference levels in Greece.  Health Phys 97, 595-603.</a:t>
            </a:r>
            <a:endParaRPr lang="en-US" sz="1000" b="1" dirty="0" smtClean="0">
              <a:latin typeface="Arial"/>
              <a:ea typeface="PMingLiU"/>
            </a:endParaRPr>
          </a:p>
          <a:p>
            <a:pPr marL="342900" marR="0" lvl="0" indent="-342900" algn="just">
              <a:spcBef>
                <a:spcPts val="0"/>
              </a:spcBef>
              <a:spcAft>
                <a:spcPts val="0"/>
              </a:spcAft>
              <a:buFont typeface="+mj-lt"/>
              <a:buAutoNum type="arabicPeriod"/>
              <a:tabLst>
                <a:tab pos="228600" algn="l"/>
              </a:tabLst>
            </a:pPr>
            <a:r>
              <a:rPr lang="en-US" sz="1000" b="1" dirty="0" err="1" smtClean="0">
                <a:latin typeface="Times New Roman"/>
                <a:ea typeface="PMingLiU"/>
              </a:rPr>
              <a:t>Buls</a:t>
            </a:r>
            <a:r>
              <a:rPr lang="en-US" sz="1000" b="1" dirty="0" smtClean="0">
                <a:latin typeface="Times New Roman"/>
                <a:ea typeface="PMingLiU"/>
              </a:rPr>
              <a:t>, N., </a:t>
            </a:r>
            <a:r>
              <a:rPr lang="en-US" sz="1000" b="1" dirty="0" err="1" smtClean="0">
                <a:latin typeface="Times New Roman"/>
                <a:ea typeface="PMingLiU"/>
              </a:rPr>
              <a:t>Bosmans</a:t>
            </a:r>
            <a:r>
              <a:rPr lang="en-US" sz="1000" b="1" dirty="0" smtClean="0">
                <a:latin typeface="Times New Roman"/>
                <a:ea typeface="PMingLiU"/>
              </a:rPr>
              <a:t>, H., </a:t>
            </a:r>
            <a:r>
              <a:rPr lang="en-US" sz="1000" b="1" dirty="0" err="1" smtClean="0">
                <a:latin typeface="Times New Roman"/>
                <a:ea typeface="PMingLiU"/>
              </a:rPr>
              <a:t>Mommaert</a:t>
            </a:r>
            <a:r>
              <a:rPr lang="en-US" sz="1000" b="1" dirty="0" smtClean="0">
                <a:latin typeface="Times New Roman"/>
                <a:ea typeface="PMingLiU"/>
              </a:rPr>
              <a:t>, C., et al., 2010. CT </a:t>
            </a:r>
            <a:r>
              <a:rPr lang="en-US" sz="1000" b="1" dirty="0" err="1" smtClean="0">
                <a:latin typeface="Times New Roman"/>
                <a:ea typeface="PMingLiU"/>
              </a:rPr>
              <a:t>paediatric</a:t>
            </a:r>
            <a:r>
              <a:rPr lang="en-US" sz="1000" b="1" dirty="0" smtClean="0">
                <a:latin typeface="Times New Roman"/>
                <a:ea typeface="PMingLiU"/>
              </a:rPr>
              <a:t> doses in Belgium: a multi-center study: results of a </a:t>
            </a:r>
            <a:r>
              <a:rPr lang="en-US" sz="1000" b="1" dirty="0" err="1" smtClean="0">
                <a:latin typeface="Times New Roman"/>
                <a:ea typeface="PMingLiU"/>
              </a:rPr>
              <a:t>dosimetry</a:t>
            </a:r>
            <a:r>
              <a:rPr lang="en-US" sz="1000" b="1" dirty="0" smtClean="0">
                <a:latin typeface="Times New Roman"/>
                <a:ea typeface="PMingLiU"/>
              </a:rPr>
              <a:t> audit 2007-2009.  Available via </a:t>
            </a:r>
            <a:r>
              <a:rPr lang="en-US" sz="1000" b="1" u="sng" dirty="0" smtClean="0">
                <a:solidFill>
                  <a:srgbClr val="0000FF"/>
                </a:solidFill>
                <a:latin typeface="Times New Roman"/>
                <a:ea typeface="PMingLiU"/>
                <a:hlinkClick r:id="rId4"/>
              </a:rPr>
              <a:t>http://www.fanc.fgov.be/CWS/GED/pop_View.aspx?LG=1&amp;ID=2449</a:t>
            </a:r>
            <a:endParaRPr lang="en-US" sz="1000" b="1" dirty="0">
              <a:latin typeface="Arial"/>
              <a:ea typeface="PMingLiU"/>
            </a:endParaRPr>
          </a:p>
        </p:txBody>
      </p:sp>
      <p:sp>
        <p:nvSpPr>
          <p:cNvPr id="3" name="Title 2"/>
          <p:cNvSpPr>
            <a:spLocks noGrp="1"/>
          </p:cNvSpPr>
          <p:nvPr>
            <p:ph type="title"/>
          </p:nvPr>
        </p:nvSpPr>
        <p:spPr>
          <a:xfrm>
            <a:off x="990600" y="274638"/>
            <a:ext cx="6934200" cy="563562"/>
          </a:xfrm>
          <a:ln w="28575">
            <a:solidFill>
              <a:schemeClr val="accent6"/>
            </a:solidFill>
          </a:ln>
        </p:spPr>
        <p:txBody>
          <a:bodyPr>
            <a:normAutofit fontScale="90000"/>
          </a:bodyPr>
          <a:lstStyle/>
          <a:p>
            <a:r>
              <a:rPr lang="en-US" sz="3600" dirty="0" smtClean="0"/>
              <a:t>References</a:t>
            </a:r>
            <a:endParaRPr lang="en-US" sz="3600" dirty="0"/>
          </a:p>
        </p:txBody>
      </p:sp>
    </p:spTree>
    <p:extLst>
      <p:ext uri="{BB962C8B-B14F-4D97-AF65-F5344CB8AC3E}">
        <p14:creationId xmlns="" xmlns:p14="http://schemas.microsoft.com/office/powerpoint/2010/main" val="2607100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ln/>
        </p:spPr>
        <p:style>
          <a:lnRef idx="2">
            <a:schemeClr val="accent6"/>
          </a:lnRef>
          <a:fillRef idx="1">
            <a:schemeClr val="lt1"/>
          </a:fillRef>
          <a:effectRef idx="0">
            <a:schemeClr val="accent6"/>
          </a:effectRef>
          <a:fontRef idx="minor">
            <a:schemeClr val="dk1"/>
          </a:fontRef>
        </p:style>
        <p:txBody>
          <a:bodyPr>
            <a:normAutofit fontScale="90000"/>
          </a:bodyPr>
          <a:lstStyle/>
          <a:p>
            <a:r>
              <a:rPr lang="en-US" sz="4000" dirty="0"/>
              <a:t>Strategies to reduce </a:t>
            </a:r>
            <a:br>
              <a:rPr lang="en-US" sz="4000" dirty="0"/>
            </a:br>
            <a:r>
              <a:rPr lang="en-US" sz="4000" dirty="0"/>
              <a:t>CT radiation dose in Children</a:t>
            </a:r>
          </a:p>
        </p:txBody>
      </p:sp>
      <p:sp>
        <p:nvSpPr>
          <p:cNvPr id="13315" name="Rectangle 3"/>
          <p:cNvSpPr>
            <a:spLocks noGrp="1" noChangeArrowheads="1"/>
          </p:cNvSpPr>
          <p:nvPr>
            <p:ph idx="1"/>
          </p:nvPr>
        </p:nvSpPr>
        <p:spPr>
          <a:xfrm>
            <a:off x="467544" y="1772816"/>
            <a:ext cx="8229600" cy="4525963"/>
          </a:xfrm>
        </p:spPr>
        <p:txBody>
          <a:bodyPr/>
          <a:lstStyle/>
          <a:p>
            <a:r>
              <a:rPr lang="en-US" dirty="0"/>
              <a:t>Rigorous justification of </a:t>
            </a:r>
            <a:r>
              <a:rPr lang="en-US" dirty="0" smtClean="0"/>
              <a:t>examinations</a:t>
            </a:r>
          </a:p>
          <a:p>
            <a:r>
              <a:rPr lang="en-US" dirty="0" smtClean="0"/>
              <a:t>Prepare the patient</a:t>
            </a:r>
            <a:endParaRPr lang="en-US" dirty="0"/>
          </a:p>
          <a:p>
            <a:r>
              <a:rPr lang="en-US" dirty="0"/>
              <a:t>Acceptance of images with greater noise if diagnostic information can be obtained</a:t>
            </a:r>
          </a:p>
          <a:p>
            <a:r>
              <a:rPr lang="en-US" dirty="0"/>
              <a:t>Optimization of scan </a:t>
            </a:r>
            <a:r>
              <a:rPr lang="en-US" dirty="0" smtClean="0"/>
              <a:t>protocols</a:t>
            </a:r>
          </a:p>
          <a:p>
            <a:r>
              <a:rPr lang="en-US" dirty="0" smtClean="0"/>
              <a:t>Limit scan coverage</a:t>
            </a:r>
            <a:endParaRPr lang="en-US" dirty="0"/>
          </a:p>
          <a:p>
            <a:r>
              <a:rPr lang="en-US" dirty="0" smtClean="0"/>
              <a:t>Reduction </a:t>
            </a:r>
            <a:r>
              <a:rPr lang="en-US" dirty="0"/>
              <a:t>of repeated scanning of identical area</a:t>
            </a:r>
          </a:p>
        </p:txBody>
      </p:sp>
      <p:sp>
        <p:nvSpPr>
          <p:cNvPr id="5" name="Rectangle 4"/>
          <p:cNvSpPr/>
          <p:nvPr/>
        </p:nvSpPr>
        <p:spPr>
          <a:xfrm>
            <a:off x="6516216" y="6237312"/>
            <a:ext cx="1979712" cy="338554"/>
          </a:xfrm>
          <a:prstGeom prst="rect">
            <a:avLst/>
          </a:prstGeom>
        </p:spPr>
        <p:txBody>
          <a:bodyPr wrap="square">
            <a:spAutoFit/>
          </a:bodyPr>
          <a:lstStyle/>
          <a:p>
            <a:r>
              <a:rPr lang="en-US" sz="1600" b="1" i="1" dirty="0" smtClean="0"/>
              <a:t>ICRP 121, Pg 51</a:t>
            </a:r>
            <a:endParaRPr lang="en-US" sz="1600" b="1" i="1" dirty="0" smtClean="0"/>
          </a:p>
        </p:txBody>
      </p:sp>
    </p:spTree>
    <p:extLst>
      <p:ext uri="{BB962C8B-B14F-4D97-AF65-F5344CB8AC3E}">
        <p14:creationId xmlns="" xmlns:p14="http://schemas.microsoft.com/office/powerpoint/2010/main" val="1880468795"/>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07976"/>
          </a:xfrm>
          <a:ln/>
        </p:spPr>
        <p:style>
          <a:lnRef idx="2">
            <a:schemeClr val="accent6"/>
          </a:lnRef>
          <a:fillRef idx="1">
            <a:schemeClr val="lt1"/>
          </a:fillRef>
          <a:effectRef idx="0">
            <a:schemeClr val="accent6"/>
          </a:effectRef>
          <a:fontRef idx="minor">
            <a:schemeClr val="dk1"/>
          </a:fontRef>
        </p:style>
        <p:txBody>
          <a:bodyPr>
            <a:normAutofit/>
          </a:bodyPr>
          <a:lstStyle/>
          <a:p>
            <a:r>
              <a:rPr lang="en-US" altLang="zh-HK" sz="4800" dirty="0" smtClean="0"/>
              <a:t>Protective Shielding</a:t>
            </a:r>
            <a:endParaRPr lang="zh-HK" altLang="en-US" sz="4800" dirty="0"/>
          </a:p>
        </p:txBody>
      </p:sp>
      <p:sp>
        <p:nvSpPr>
          <p:cNvPr id="3" name="Content Placeholder 2"/>
          <p:cNvSpPr>
            <a:spLocks noGrp="1"/>
          </p:cNvSpPr>
          <p:nvPr>
            <p:ph idx="1"/>
          </p:nvPr>
        </p:nvSpPr>
        <p:spPr>
          <a:xfrm>
            <a:off x="381000" y="1783357"/>
            <a:ext cx="8382000" cy="4525963"/>
          </a:xfrm>
        </p:spPr>
        <p:txBody>
          <a:bodyPr/>
          <a:lstStyle/>
          <a:p>
            <a:r>
              <a:rPr lang="en-US" dirty="0" smtClean="0"/>
              <a:t>Controversial</a:t>
            </a:r>
          </a:p>
          <a:p>
            <a:r>
              <a:rPr lang="en-US" altLang="zh-HK" dirty="0" smtClean="0"/>
              <a:t>Protective shielding</a:t>
            </a:r>
          </a:p>
          <a:p>
            <a:pPr lvl="1"/>
            <a:r>
              <a:rPr lang="en-US" altLang="zh-HK" dirty="0" smtClean="0"/>
              <a:t>Breast bismuth protection</a:t>
            </a:r>
          </a:p>
          <a:p>
            <a:pPr lvl="1"/>
            <a:r>
              <a:rPr lang="en-US" altLang="zh-HK" dirty="0" smtClean="0"/>
              <a:t>Eye lens</a:t>
            </a:r>
          </a:p>
          <a:p>
            <a:pPr lvl="1"/>
            <a:r>
              <a:rPr lang="en-US" altLang="zh-HK" dirty="0" smtClean="0"/>
              <a:t>Thyroid</a:t>
            </a:r>
          </a:p>
          <a:p>
            <a:pPr lvl="1"/>
            <a:r>
              <a:rPr lang="en-US" altLang="zh-HK" dirty="0" smtClean="0"/>
              <a:t>Gonads</a:t>
            </a:r>
          </a:p>
          <a:p>
            <a:r>
              <a:rPr lang="en-US" altLang="zh-HK" dirty="0" smtClean="0"/>
              <a:t>Bismuth protection should only be placed after scout view (or AEC pre-scanning)</a:t>
            </a:r>
          </a:p>
          <a:p>
            <a:endParaRPr lang="en-US" altLang="zh-HK" dirty="0" smtClean="0"/>
          </a:p>
          <a:p>
            <a:endParaRPr lang="en-US" dirty="0"/>
          </a:p>
        </p:txBody>
      </p:sp>
      <p:sp>
        <p:nvSpPr>
          <p:cNvPr id="5" name="Rectangle 4"/>
          <p:cNvSpPr/>
          <p:nvPr/>
        </p:nvSpPr>
        <p:spPr>
          <a:xfrm>
            <a:off x="6516216" y="6237312"/>
            <a:ext cx="1979712" cy="338554"/>
          </a:xfrm>
          <a:prstGeom prst="rect">
            <a:avLst/>
          </a:prstGeom>
        </p:spPr>
        <p:txBody>
          <a:bodyPr wrap="square">
            <a:spAutoFit/>
          </a:bodyPr>
          <a:lstStyle/>
          <a:p>
            <a:r>
              <a:rPr lang="en-US" sz="1600" b="1" i="1" dirty="0" smtClean="0"/>
              <a:t>ICRP 121, Pg 50</a:t>
            </a:r>
            <a:endParaRPr lang="en-US" sz="1600" b="1" i="1" dirty="0" smtClean="0"/>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35968"/>
          </a:xfrm>
          <a:ln/>
        </p:spPr>
        <p:style>
          <a:lnRef idx="2">
            <a:schemeClr val="accent6"/>
          </a:lnRef>
          <a:fillRef idx="1">
            <a:schemeClr val="lt1"/>
          </a:fillRef>
          <a:effectRef idx="0">
            <a:schemeClr val="accent6"/>
          </a:effectRef>
          <a:fontRef idx="minor">
            <a:schemeClr val="dk1"/>
          </a:fontRef>
        </p:style>
        <p:txBody>
          <a:bodyPr>
            <a:normAutofit/>
          </a:bodyPr>
          <a:lstStyle/>
          <a:p>
            <a:r>
              <a:rPr lang="en-US" altLang="zh-HK" sz="4800" dirty="0" smtClean="0"/>
              <a:t>Protective Shielding</a:t>
            </a:r>
            <a:endParaRPr lang="zh-HK" altLang="en-US" sz="4800" dirty="0"/>
          </a:p>
        </p:txBody>
      </p:sp>
      <p:sp>
        <p:nvSpPr>
          <p:cNvPr id="3" name="Content Placeholder 2"/>
          <p:cNvSpPr>
            <a:spLocks noGrp="1"/>
          </p:cNvSpPr>
          <p:nvPr>
            <p:ph idx="1"/>
          </p:nvPr>
        </p:nvSpPr>
        <p:spPr>
          <a:xfrm>
            <a:off x="457200" y="1744216"/>
            <a:ext cx="8219256" cy="3629000"/>
          </a:xfrm>
        </p:spPr>
        <p:txBody>
          <a:bodyPr>
            <a:normAutofit/>
          </a:bodyPr>
          <a:lstStyle/>
          <a:p>
            <a:r>
              <a:rPr lang="en-US" altLang="zh-HK" dirty="0" smtClean="0"/>
              <a:t>Shielding may increase radiation dose or affect image quality if not placed optimally</a:t>
            </a:r>
          </a:p>
          <a:p>
            <a:r>
              <a:rPr lang="en-US" altLang="zh-HK" dirty="0" smtClean="0"/>
              <a:t>AEC </a:t>
            </a:r>
            <a:r>
              <a:rPr lang="en-US" altLang="zh-HK" dirty="0"/>
              <a:t>and dose-modulation systems increasingly available, and beam shielding interferes with these </a:t>
            </a:r>
            <a:r>
              <a:rPr lang="en-US" altLang="zh-HK" dirty="0" smtClean="0"/>
              <a:t>systems</a:t>
            </a:r>
          </a:p>
          <a:p>
            <a:r>
              <a:rPr lang="en-US" altLang="zh-HK" dirty="0" smtClean="0"/>
              <a:t>Use of proper field size limitation and appropriate parameters</a:t>
            </a:r>
            <a:endParaRPr lang="zh-HK" altLang="en-US" dirty="0"/>
          </a:p>
        </p:txBody>
      </p:sp>
      <p:sp>
        <p:nvSpPr>
          <p:cNvPr id="5" name="Rectangle 4"/>
          <p:cNvSpPr/>
          <p:nvPr/>
        </p:nvSpPr>
        <p:spPr>
          <a:xfrm>
            <a:off x="6516216" y="6237312"/>
            <a:ext cx="1979712" cy="338554"/>
          </a:xfrm>
          <a:prstGeom prst="rect">
            <a:avLst/>
          </a:prstGeom>
        </p:spPr>
        <p:txBody>
          <a:bodyPr wrap="square">
            <a:spAutoFit/>
          </a:bodyPr>
          <a:lstStyle/>
          <a:p>
            <a:r>
              <a:rPr lang="en-US" sz="1600" b="1" i="1" dirty="0" smtClean="0"/>
              <a:t>ICRP 121, Pg 50</a:t>
            </a:r>
            <a:endParaRPr lang="en-US" sz="1600" b="1" i="1" dirty="0" smtClean="0"/>
          </a:p>
        </p:txBody>
      </p:sp>
    </p:spTree>
    <p:extLst>
      <p:ext uri="{BB962C8B-B14F-4D97-AF65-F5344CB8AC3E}">
        <p14:creationId xmlns="" xmlns:p14="http://schemas.microsoft.com/office/powerpoint/2010/main" val="24627980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76808"/>
            <a:ext cx="8229600" cy="1035968"/>
          </a:xfrm>
          <a:ln/>
        </p:spPr>
        <p:style>
          <a:lnRef idx="2">
            <a:schemeClr val="accent6"/>
          </a:lnRef>
          <a:fillRef idx="1">
            <a:schemeClr val="lt1"/>
          </a:fillRef>
          <a:effectRef idx="0">
            <a:schemeClr val="accent6"/>
          </a:effectRef>
          <a:fontRef idx="minor">
            <a:schemeClr val="dk1"/>
          </a:fontRef>
        </p:style>
        <p:txBody>
          <a:bodyPr>
            <a:normAutofit/>
          </a:bodyPr>
          <a:lstStyle/>
          <a:p>
            <a:r>
              <a:rPr lang="en-US" altLang="zh-HK" sz="4800" dirty="0" smtClean="0"/>
              <a:t>Protective Shielding</a:t>
            </a:r>
            <a:endParaRPr lang="zh-HK" altLang="en-US" sz="4800" dirty="0"/>
          </a:p>
        </p:txBody>
      </p:sp>
      <p:sp>
        <p:nvSpPr>
          <p:cNvPr id="3" name="Content Placeholder 2"/>
          <p:cNvSpPr>
            <a:spLocks noGrp="1"/>
          </p:cNvSpPr>
          <p:nvPr>
            <p:ph idx="1"/>
          </p:nvPr>
        </p:nvSpPr>
        <p:spPr>
          <a:xfrm>
            <a:off x="457200" y="1927373"/>
            <a:ext cx="8229600" cy="4525963"/>
          </a:xfrm>
        </p:spPr>
        <p:txBody>
          <a:bodyPr>
            <a:normAutofit/>
          </a:bodyPr>
          <a:lstStyle/>
          <a:p>
            <a:r>
              <a:rPr lang="en-US" dirty="0" smtClean="0"/>
              <a:t>Studies on </a:t>
            </a:r>
            <a:r>
              <a:rPr lang="en-US" dirty="0" err="1" smtClean="0"/>
              <a:t>paediatric</a:t>
            </a:r>
            <a:r>
              <a:rPr lang="en-US" dirty="0" smtClean="0"/>
              <a:t> patients and phantoms have shown dose reduction of up to &gt;50%</a:t>
            </a:r>
          </a:p>
          <a:p>
            <a:r>
              <a:rPr lang="en-US" dirty="0" smtClean="0"/>
              <a:t>Suggested techniques to reduce streak artifacts:</a:t>
            </a:r>
          </a:p>
          <a:p>
            <a:pPr lvl="1"/>
            <a:r>
              <a:rPr lang="en-US" dirty="0" smtClean="0"/>
              <a:t>Shield needs to be appropriately placed with enough distance, &gt; 2cm offset</a:t>
            </a:r>
          </a:p>
          <a:p>
            <a:pPr lvl="1"/>
            <a:r>
              <a:rPr lang="en-US" dirty="0" smtClean="0"/>
              <a:t>Smoothly placed over the surface</a:t>
            </a:r>
          </a:p>
          <a:p>
            <a:r>
              <a:rPr lang="en-US" altLang="zh-HK" dirty="0" smtClean="0"/>
              <a:t>Protocols should be tested specifically for the scanner </a:t>
            </a:r>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a:bodyPr>
          <a:lstStyle/>
          <a:p>
            <a:r>
              <a:rPr lang="en-US" sz="4000" dirty="0" smtClean="0"/>
              <a:t>Summary and Recommendations</a:t>
            </a:r>
            <a:endParaRPr lang="en-US" sz="4000" dirty="0"/>
          </a:p>
        </p:txBody>
      </p:sp>
      <p:sp>
        <p:nvSpPr>
          <p:cNvPr id="3" name="Content Placeholder 2"/>
          <p:cNvSpPr>
            <a:spLocks noGrp="1"/>
          </p:cNvSpPr>
          <p:nvPr>
            <p:ph idx="1"/>
          </p:nvPr>
        </p:nvSpPr>
        <p:spPr>
          <a:xfrm>
            <a:off x="467544" y="1196752"/>
            <a:ext cx="8229600" cy="4896544"/>
          </a:xfrm>
        </p:spPr>
        <p:txBody>
          <a:bodyPr>
            <a:noAutofit/>
          </a:bodyPr>
          <a:lstStyle/>
          <a:p>
            <a:pPr lvl="0"/>
            <a:r>
              <a:rPr lang="en-GB" sz="1600" dirty="0" smtClean="0"/>
              <a:t>Justification of every examination involving ionising radiation, followed by optimisation of radiological protection is important in every patient, and especially in paediatric patients in view of the higher risk of adverse effects per unit of radiation dose compared to adults.</a:t>
            </a:r>
            <a:endParaRPr lang="en-US" sz="1600" b="1" dirty="0" smtClean="0"/>
          </a:p>
          <a:p>
            <a:pPr>
              <a:buNone/>
            </a:pPr>
            <a:endParaRPr lang="en-US" sz="1600" b="1" dirty="0" smtClean="0"/>
          </a:p>
          <a:p>
            <a:pPr lvl="0"/>
            <a:r>
              <a:rPr lang="en-GB" sz="1600" dirty="0" smtClean="0"/>
              <a:t>According to the justification principle, if a diagnostic imaging examination is indicated and justified, this implies that the risk to the patient of not doing the examination is greater than the risk of potential radiation induced harm to the patient.</a:t>
            </a:r>
            <a:endParaRPr lang="en-US" sz="1600" b="1" dirty="0" smtClean="0"/>
          </a:p>
          <a:p>
            <a:pPr>
              <a:buNone/>
            </a:pPr>
            <a:endParaRPr lang="en-US" sz="1600" b="1" dirty="0" smtClean="0"/>
          </a:p>
          <a:p>
            <a:pPr lvl="0"/>
            <a:r>
              <a:rPr lang="en-GB" sz="1600" dirty="0" smtClean="0"/>
              <a:t>Imaging techniques that do not employ the use of ionising radiation should always be considered as a possible alternative.</a:t>
            </a:r>
            <a:endParaRPr lang="en-US" sz="1600" b="1" dirty="0" smtClean="0"/>
          </a:p>
          <a:p>
            <a:pPr>
              <a:buNone/>
            </a:pPr>
            <a:endParaRPr lang="en-US" sz="1600" b="1" dirty="0" smtClean="0"/>
          </a:p>
          <a:p>
            <a:pPr lvl="0"/>
            <a:r>
              <a:rPr lang="en-GB" sz="1600" dirty="0" smtClean="0"/>
              <a:t>Optimisation of radiological protection involves optimised functioning of radiological equipment and quality control, ensuring radiological equipment and technical parameters are adequately tailored for paediatric patients and the implementation of diagnostic reference levels (DRL) to assist in the optimisation process.</a:t>
            </a:r>
            <a:endParaRPr lang="en-US" sz="1600" b="1" dirty="0" smtClean="0"/>
          </a:p>
          <a:p>
            <a:pPr>
              <a:buNone/>
            </a:pPr>
            <a:endParaRPr lang="en-US" sz="1600" b="1" dirty="0" smtClean="0"/>
          </a:p>
          <a:p>
            <a:pPr lvl="0"/>
            <a:r>
              <a:rPr lang="en-GB" sz="1600" dirty="0" smtClean="0"/>
              <a:t>Quality criteria implementation and regular audits should be instituted as part of the radiological protection culture in the institution.</a:t>
            </a:r>
            <a:endParaRPr lang="en-US" sz="1600" b="1" dirty="0" smtClean="0"/>
          </a:p>
          <a:p>
            <a:pPr>
              <a:buNone/>
            </a:pPr>
            <a:endParaRPr lang="en-US" sz="1600" b="1" dirty="0" smtClean="0"/>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7043"/>
            <a:ext cx="8373616" cy="5256213"/>
          </a:xfrm>
        </p:spPr>
        <p:txBody>
          <a:bodyPr>
            <a:noAutofit/>
          </a:bodyPr>
          <a:lstStyle/>
          <a:p>
            <a:pPr lvl="0"/>
            <a:r>
              <a:rPr lang="en-GB" sz="1600" dirty="0" smtClean="0"/>
              <a:t>Attention should be paid to good radiographic technique including positioning and immobilisation of paediatric patients, field size and protective shielding, and radiographic exposure parameters should be specially tailored for patient size and age.</a:t>
            </a:r>
            <a:endParaRPr lang="en-US" sz="1600" b="1" dirty="0" smtClean="0"/>
          </a:p>
          <a:p>
            <a:pPr>
              <a:buNone/>
            </a:pPr>
            <a:endParaRPr lang="en-US" sz="1600" b="1" dirty="0" smtClean="0"/>
          </a:p>
          <a:p>
            <a:pPr lvl="0"/>
            <a:r>
              <a:rPr lang="en-GB" sz="1600" dirty="0" smtClean="0"/>
              <a:t>As most imaging equipment and vendor specified protocols are often structured for adults, modifications of equipment and exposure parameters may be necessary for paediatric use.  A</a:t>
            </a:r>
            <a:r>
              <a:rPr lang="en-US" sz="1600" dirty="0" err="1" smtClean="0"/>
              <a:t>dvice</a:t>
            </a:r>
            <a:r>
              <a:rPr lang="en-US" sz="1600" dirty="0" smtClean="0"/>
              <a:t> of medical physicists should be sought if possible to assist with installation, setting imaging protocols and </a:t>
            </a:r>
            <a:r>
              <a:rPr lang="en-US" sz="1600" dirty="0" err="1" smtClean="0"/>
              <a:t>optimisation</a:t>
            </a:r>
            <a:r>
              <a:rPr lang="en-US" sz="1600" dirty="0" smtClean="0"/>
              <a:t>. </a:t>
            </a:r>
            <a:endParaRPr lang="en-US" sz="1600" b="1" dirty="0" smtClean="0"/>
          </a:p>
          <a:p>
            <a:pPr>
              <a:buNone/>
            </a:pPr>
            <a:endParaRPr lang="en-US" sz="1600" b="1" dirty="0" smtClean="0"/>
          </a:p>
          <a:p>
            <a:pPr lvl="0"/>
            <a:r>
              <a:rPr lang="en-US" sz="1600" dirty="0" smtClean="0"/>
              <a:t>Interventional procedures should be performed by experienced</a:t>
            </a:r>
            <a:r>
              <a:rPr lang="en-GB" sz="1600" dirty="0" smtClean="0"/>
              <a:t> paediatric</a:t>
            </a:r>
            <a:r>
              <a:rPr lang="en-US" sz="1600" dirty="0" smtClean="0"/>
              <a:t> interventional staff due to the potential for high patient radiation dose exposure, and additional training in radiological protection to protect both patient and staff is recommended.</a:t>
            </a:r>
            <a:endParaRPr lang="en-US" sz="1600" b="1" dirty="0" smtClean="0"/>
          </a:p>
          <a:p>
            <a:pPr>
              <a:buNone/>
            </a:pPr>
            <a:endParaRPr lang="en-US" sz="1600" b="1" dirty="0" smtClean="0"/>
          </a:p>
          <a:p>
            <a:r>
              <a:rPr lang="en-GB" sz="1600" dirty="0" smtClean="0"/>
              <a:t>For CT, dose reduction should be optimised by adjustment of scan parameters (</a:t>
            </a:r>
            <a:r>
              <a:rPr lang="en-GB" sz="1600" dirty="0" err="1" smtClean="0"/>
              <a:t>mA</a:t>
            </a:r>
            <a:r>
              <a:rPr lang="en-GB" sz="1600" dirty="0" smtClean="0"/>
              <a:t>, </a:t>
            </a:r>
            <a:r>
              <a:rPr lang="en-GB" sz="1600" dirty="0" err="1" smtClean="0"/>
              <a:t>kVp</a:t>
            </a:r>
            <a:r>
              <a:rPr lang="en-GB" sz="1600" dirty="0" smtClean="0"/>
              <a:t> and pitch) according to patient weight or age, and weight-adapted CT protocols have been suggested and published. For the purpose of minimising radiation exposure, noisier images, if sufficient for radiological diagnosis, should be accepted. Optimised study quality also depends on region scanned and study indication.  Other dose reduction strategies include restricting multiphase examination protocols, avoiding overlapping of scan regions, and scanning only the area in question. Furthermore, study quality may be improved by image post-processing to facilitate radiological diagnoses and interpretation. </a:t>
            </a:r>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1066130"/>
          </a:xfrm>
          <a:solidFill>
            <a:schemeClr val="bg1"/>
          </a:solidFill>
          <a:ln w="28575">
            <a:solidFill>
              <a:schemeClr val="accent6"/>
            </a:solidFill>
          </a:ln>
        </p:spPr>
        <p:txBody>
          <a:bodyPr/>
          <a:lstStyle/>
          <a:p>
            <a:r>
              <a:rPr lang="en-US" dirty="0"/>
              <a:t>Justification</a:t>
            </a:r>
          </a:p>
        </p:txBody>
      </p:sp>
      <p:sp>
        <p:nvSpPr>
          <p:cNvPr id="26627" name="Rectangle 3"/>
          <p:cNvSpPr>
            <a:spLocks noGrp="1" noChangeArrowheads="1"/>
          </p:cNvSpPr>
          <p:nvPr>
            <p:ph idx="1"/>
          </p:nvPr>
        </p:nvSpPr>
        <p:spPr>
          <a:xfrm>
            <a:off x="228600" y="1447800"/>
            <a:ext cx="8763000" cy="4876800"/>
          </a:xfrm>
        </p:spPr>
        <p:txBody>
          <a:bodyPr>
            <a:normAutofit fontScale="92500" lnSpcReduction="10000"/>
          </a:bodyPr>
          <a:lstStyle/>
          <a:p>
            <a:pPr>
              <a:lnSpc>
                <a:spcPct val="110000"/>
              </a:lnSpc>
            </a:pPr>
            <a:r>
              <a:rPr lang="en-US" sz="3000" dirty="0"/>
              <a:t>Imaging procedure is reliable, i.e. reproducible, and of sufficient sensitivity, specificity, accuracy</a:t>
            </a:r>
          </a:p>
          <a:p>
            <a:pPr>
              <a:lnSpc>
                <a:spcPct val="110000"/>
              </a:lnSpc>
            </a:pPr>
            <a:r>
              <a:rPr lang="en-US" sz="3000" dirty="0"/>
              <a:t>Radiologist able to make accurate interpretation</a:t>
            </a:r>
          </a:p>
          <a:p>
            <a:pPr>
              <a:lnSpc>
                <a:spcPct val="110000"/>
              </a:lnSpc>
            </a:pPr>
            <a:r>
              <a:rPr lang="en-US" sz="3000" dirty="0"/>
              <a:t>Performed by qualified </a:t>
            </a:r>
            <a:r>
              <a:rPr lang="en-US" sz="3000" dirty="0" smtClean="0"/>
              <a:t>radiographer/technologist </a:t>
            </a:r>
            <a:r>
              <a:rPr lang="en-US" sz="3000" dirty="0"/>
              <a:t>with appropriate monitoring for quality and safety by medical physicists</a:t>
            </a:r>
          </a:p>
          <a:p>
            <a:pPr>
              <a:lnSpc>
                <a:spcPct val="110000"/>
              </a:lnSpc>
            </a:pPr>
            <a:r>
              <a:rPr lang="en-US" sz="3000" dirty="0"/>
              <a:t>Accountability by single person, usually </a:t>
            </a:r>
            <a:r>
              <a:rPr lang="en-US" sz="3000" dirty="0" smtClean="0"/>
              <a:t>radiologist</a:t>
            </a:r>
          </a:p>
          <a:p>
            <a:pPr>
              <a:lnSpc>
                <a:spcPct val="110000"/>
              </a:lnSpc>
            </a:pPr>
            <a:r>
              <a:rPr lang="en-GB" altLang="zh-HK" sz="3000" dirty="0" smtClean="0"/>
              <a:t>Imaging </a:t>
            </a:r>
            <a:r>
              <a:rPr lang="en-GB" altLang="zh-HK" sz="3000" dirty="0"/>
              <a:t>techniques that do not employ the use of ionizing radiation should always be considered as an possible alternative.  </a:t>
            </a:r>
          </a:p>
          <a:p>
            <a:pPr>
              <a:lnSpc>
                <a:spcPct val="110000"/>
              </a:lnSpc>
            </a:pPr>
            <a:endParaRPr lang="en-US" sz="3000" dirty="0" smtClean="0"/>
          </a:p>
          <a:p>
            <a:pPr>
              <a:lnSpc>
                <a:spcPct val="110000"/>
              </a:lnSpc>
            </a:pPr>
            <a:endParaRPr lang="en-US" sz="30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a:solidFill>
            <a:schemeClr val="bg1"/>
          </a:solidFill>
          <a:ln w="28575">
            <a:solidFill>
              <a:schemeClr val="accent6"/>
            </a:solidFill>
          </a:ln>
        </p:spPr>
        <p:txBody>
          <a:bodyPr>
            <a:noAutofit/>
          </a:bodyPr>
          <a:lstStyle/>
          <a:p>
            <a:r>
              <a:rPr lang="en-IE" sz="2800" b="1" dirty="0" smtClean="0"/>
              <a:t>Some examples of radiographic examinations </a:t>
            </a:r>
            <a:br>
              <a:rPr lang="en-IE" sz="2800" b="1" dirty="0" smtClean="0"/>
            </a:br>
            <a:r>
              <a:rPr lang="en-IE" sz="2800" b="1" dirty="0" smtClean="0"/>
              <a:t>not routinely justified</a:t>
            </a:r>
            <a:endParaRPr lang="en-US" sz="2800" b="1" dirty="0"/>
          </a:p>
        </p:txBody>
      </p:sp>
      <p:sp>
        <p:nvSpPr>
          <p:cNvPr id="3" name="Content Placeholder 2"/>
          <p:cNvSpPr>
            <a:spLocks noGrp="1"/>
          </p:cNvSpPr>
          <p:nvPr>
            <p:ph idx="1"/>
          </p:nvPr>
        </p:nvSpPr>
        <p:spPr>
          <a:xfrm>
            <a:off x="107504" y="1988840"/>
            <a:ext cx="8712968" cy="4133056"/>
          </a:xfrm>
        </p:spPr>
        <p:txBody>
          <a:bodyPr>
            <a:normAutofit lnSpcReduction="10000"/>
          </a:bodyPr>
          <a:lstStyle/>
          <a:p>
            <a:pPr lvl="1">
              <a:buClr>
                <a:srgbClr val="FF0000"/>
              </a:buClr>
              <a:buFont typeface="Arial" pitchFamily="34" charset="0"/>
              <a:buChar char="•"/>
            </a:pPr>
            <a:r>
              <a:rPr lang="en-IE" sz="2400" dirty="0" smtClean="0"/>
              <a:t>Skull radiograph in an infant or child with epilepsy</a:t>
            </a:r>
            <a:endParaRPr lang="en-GB" sz="2400" b="1" dirty="0" smtClean="0"/>
          </a:p>
          <a:p>
            <a:pPr lvl="1">
              <a:buClr>
                <a:srgbClr val="FF0000"/>
              </a:buClr>
              <a:buFont typeface="Arial" pitchFamily="34" charset="0"/>
              <a:buChar char="•"/>
            </a:pPr>
            <a:r>
              <a:rPr lang="en-IE" sz="2400" dirty="0" smtClean="0"/>
              <a:t>Skull radiograph in an infant or child with headaches</a:t>
            </a:r>
            <a:endParaRPr lang="en-GB" sz="2400" b="1" dirty="0" smtClean="0"/>
          </a:p>
          <a:p>
            <a:pPr lvl="1">
              <a:buClr>
                <a:srgbClr val="FF0000"/>
              </a:buClr>
              <a:buFont typeface="Arial" pitchFamily="34" charset="0"/>
              <a:buChar char="•"/>
            </a:pPr>
            <a:r>
              <a:rPr lang="en-IE" sz="2400" dirty="0" smtClean="0"/>
              <a:t>Sinus radiograph in an infant or child under 6 years suspected of having sinusitis</a:t>
            </a:r>
            <a:endParaRPr lang="en-GB" sz="2400" b="1" dirty="0" smtClean="0"/>
          </a:p>
          <a:p>
            <a:pPr lvl="1">
              <a:buClr>
                <a:srgbClr val="FF0000"/>
              </a:buClr>
              <a:buFont typeface="Arial" pitchFamily="34" charset="0"/>
              <a:buChar char="•"/>
            </a:pPr>
            <a:r>
              <a:rPr lang="en-IE" sz="2400" dirty="0" smtClean="0"/>
              <a:t>Cervical spine radiograph in an infant or child with torticollis without trauma</a:t>
            </a:r>
            <a:endParaRPr lang="en-GB" sz="2400" b="1" dirty="0" smtClean="0"/>
          </a:p>
          <a:p>
            <a:pPr lvl="1">
              <a:buClr>
                <a:srgbClr val="FF0000"/>
              </a:buClr>
              <a:buFont typeface="Arial" pitchFamily="34" charset="0"/>
              <a:buChar char="•"/>
            </a:pPr>
            <a:r>
              <a:rPr lang="en-IE" sz="2400" dirty="0" smtClean="0"/>
              <a:t>Radiographs of the opposite side for comparison in limb injury</a:t>
            </a:r>
            <a:endParaRPr lang="en-GB" sz="2400" b="1" dirty="0" smtClean="0"/>
          </a:p>
          <a:p>
            <a:pPr lvl="1">
              <a:buClr>
                <a:srgbClr val="FF0000"/>
              </a:buClr>
              <a:buFont typeface="Arial" pitchFamily="34" charset="0"/>
              <a:buChar char="•"/>
            </a:pPr>
            <a:r>
              <a:rPr lang="en-IE" sz="2400" dirty="0" smtClean="0"/>
              <a:t>Scaphoid radiographs in children under 6 years</a:t>
            </a:r>
            <a:endParaRPr lang="en-GB" sz="2400" b="1" dirty="0" smtClean="0"/>
          </a:p>
          <a:p>
            <a:pPr lvl="1">
              <a:buClr>
                <a:srgbClr val="FF0000"/>
              </a:buClr>
              <a:buFont typeface="Arial" pitchFamily="34" charset="0"/>
              <a:buChar char="•"/>
            </a:pPr>
            <a:r>
              <a:rPr lang="en-IE" sz="2400" dirty="0" smtClean="0"/>
              <a:t>Nasal bone radiographs in children under 3 years</a:t>
            </a:r>
            <a:endParaRPr lang="en-US" sz="3600" dirty="0"/>
          </a:p>
        </p:txBody>
      </p:sp>
      <p:sp>
        <p:nvSpPr>
          <p:cNvPr id="4" name="Rectangle 3"/>
          <p:cNvSpPr/>
          <p:nvPr/>
        </p:nvSpPr>
        <p:spPr>
          <a:xfrm>
            <a:off x="4464496" y="6228601"/>
            <a:ext cx="4427984" cy="338554"/>
          </a:xfrm>
          <a:prstGeom prst="rect">
            <a:avLst/>
          </a:prstGeom>
        </p:spPr>
        <p:txBody>
          <a:bodyPr wrap="square">
            <a:spAutoFit/>
          </a:bodyPr>
          <a:lstStyle/>
          <a:p>
            <a:r>
              <a:rPr lang="en-US" sz="1600" b="1" i="1" dirty="0" smtClean="0"/>
              <a:t>ICRP 121, Pg 22</a:t>
            </a:r>
            <a:endParaRPr lang="en-US" sz="1600" b="1" i="1" dirty="0" smtClean="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solidFill>
            <a:schemeClr val="bg1"/>
          </a:solidFill>
          <a:ln w="28575">
            <a:solidFill>
              <a:srgbClr val="FF0000"/>
            </a:solidFill>
          </a:ln>
        </p:spPr>
        <p:txBody>
          <a:bodyPr>
            <a:normAutofit/>
          </a:bodyPr>
          <a:lstStyle/>
          <a:p>
            <a:r>
              <a:rPr lang="en-US" sz="4400" dirty="0" smtClean="0"/>
              <a:t>Optimisation: ALARA</a:t>
            </a:r>
            <a:endParaRPr lang="en-US" sz="4400" dirty="0"/>
          </a:p>
        </p:txBody>
      </p:sp>
      <p:sp>
        <p:nvSpPr>
          <p:cNvPr id="3" name="Content Placeholder 2"/>
          <p:cNvSpPr>
            <a:spLocks noGrp="1"/>
          </p:cNvSpPr>
          <p:nvPr>
            <p:ph idx="1"/>
          </p:nvPr>
        </p:nvSpPr>
        <p:spPr>
          <a:xfrm>
            <a:off x="395536" y="1772816"/>
            <a:ext cx="8229600" cy="4525963"/>
          </a:xfrm>
        </p:spPr>
        <p:txBody>
          <a:bodyPr/>
          <a:lstStyle/>
          <a:p>
            <a:r>
              <a:rPr lang="en-US" dirty="0" smtClean="0"/>
              <a:t>Optimisation of radiological protection in such a way that the required image is obtained with least radiation dose and net benefit is maximised</a:t>
            </a:r>
          </a:p>
          <a:p>
            <a:r>
              <a:rPr lang="en-US" dirty="0" smtClean="0"/>
              <a:t>ALARA (as low as reasonably achievable) principle should be adhered to for every examination</a:t>
            </a:r>
            <a:endParaRPr lang="en-US"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46646"/>
            <a:ext cx="8928992" cy="1354162"/>
          </a:xfrm>
          <a:solidFill>
            <a:schemeClr val="bg1"/>
          </a:solidFill>
          <a:ln w="28575">
            <a:solidFill>
              <a:srgbClr val="FF0000"/>
            </a:solidFill>
          </a:ln>
        </p:spPr>
        <p:txBody>
          <a:bodyPr>
            <a:noAutofit/>
          </a:bodyPr>
          <a:lstStyle/>
          <a:p>
            <a:r>
              <a:rPr lang="en-US" altLang="zh-HK" sz="3200" dirty="0" smtClean="0"/>
              <a:t>Radiological Equipment and adequacy of radiological equipment and technical parameters</a:t>
            </a:r>
            <a:endParaRPr lang="zh-HK" altLang="en-US" sz="3200" dirty="0"/>
          </a:p>
        </p:txBody>
      </p:sp>
      <p:sp>
        <p:nvSpPr>
          <p:cNvPr id="3" name="Content Placeholder 2"/>
          <p:cNvSpPr>
            <a:spLocks noGrp="1"/>
          </p:cNvSpPr>
          <p:nvPr>
            <p:ph idx="1"/>
          </p:nvPr>
        </p:nvSpPr>
        <p:spPr>
          <a:xfrm>
            <a:off x="395536" y="2204864"/>
            <a:ext cx="8568952" cy="3888432"/>
          </a:xfrm>
        </p:spPr>
        <p:txBody>
          <a:bodyPr>
            <a:normAutofit/>
          </a:bodyPr>
          <a:lstStyle/>
          <a:p>
            <a:r>
              <a:rPr lang="en-US" altLang="zh-HK" sz="2800" dirty="0" smtClean="0"/>
              <a:t>At procurement, installation and commissioning</a:t>
            </a:r>
          </a:p>
          <a:p>
            <a:r>
              <a:rPr lang="en-US" altLang="zh-HK" sz="2800" dirty="0" smtClean="0"/>
              <a:t>Radiographic equipment should have broadest </a:t>
            </a:r>
            <a:r>
              <a:rPr lang="en-US" altLang="zh-HK" sz="2800" dirty="0"/>
              <a:t>range of settings to optimise the dose to the size of the child </a:t>
            </a:r>
            <a:endParaRPr lang="en-US" altLang="zh-HK" sz="2800" dirty="0" smtClean="0"/>
          </a:p>
          <a:p>
            <a:r>
              <a:rPr lang="en-GB" altLang="zh-HK" sz="2800" dirty="0"/>
              <a:t>Modifications of parameters may be necessary both at installation and later in the use of the </a:t>
            </a:r>
            <a:r>
              <a:rPr lang="en-GB" altLang="zh-HK" sz="2800" dirty="0" smtClean="0"/>
              <a:t>equipment</a:t>
            </a:r>
            <a:endParaRPr lang="zh-HK" altLang="en-US" sz="2800" dirty="0"/>
          </a:p>
        </p:txBody>
      </p:sp>
      <p:sp>
        <p:nvSpPr>
          <p:cNvPr id="4" name="Rectangle 3"/>
          <p:cNvSpPr/>
          <p:nvPr/>
        </p:nvSpPr>
        <p:spPr>
          <a:xfrm>
            <a:off x="6516216" y="6237312"/>
            <a:ext cx="1979712" cy="338554"/>
          </a:xfrm>
          <a:prstGeom prst="rect">
            <a:avLst/>
          </a:prstGeom>
        </p:spPr>
        <p:txBody>
          <a:bodyPr wrap="square">
            <a:spAutoFit/>
          </a:bodyPr>
          <a:lstStyle/>
          <a:p>
            <a:r>
              <a:rPr lang="en-US" sz="1600" b="1" i="1" dirty="0" smtClean="0"/>
              <a:t>ICRP 121, Pg 24</a:t>
            </a:r>
            <a:endParaRPr lang="en-US" sz="1600" b="1" i="1" dirty="0" smtClean="0"/>
          </a:p>
        </p:txBody>
      </p:sp>
    </p:spTree>
    <p:extLst>
      <p:ext uri="{BB962C8B-B14F-4D97-AF65-F5344CB8AC3E}">
        <p14:creationId xmlns="" xmlns:p14="http://schemas.microsoft.com/office/powerpoint/2010/main" val="117037300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44824"/>
            <a:ext cx="8229600" cy="3960440"/>
          </a:xfrm>
        </p:spPr>
        <p:txBody>
          <a:bodyPr/>
          <a:lstStyle/>
          <a:p>
            <a:r>
              <a:rPr lang="en-GB" altLang="zh-HK" dirty="0" smtClean="0"/>
              <a:t>Special consideration to availability </a:t>
            </a:r>
            <a:r>
              <a:rPr lang="en-GB" altLang="zh-HK" dirty="0"/>
              <a:t>of dose reduction </a:t>
            </a:r>
            <a:r>
              <a:rPr lang="en-GB" altLang="zh-HK" dirty="0" smtClean="0"/>
              <a:t>methods e.g.</a:t>
            </a:r>
          </a:p>
          <a:p>
            <a:pPr lvl="1"/>
            <a:r>
              <a:rPr lang="en-GB" altLang="zh-HK" dirty="0" smtClean="0"/>
              <a:t>Virtual collimation</a:t>
            </a:r>
          </a:p>
          <a:p>
            <a:pPr lvl="1"/>
            <a:r>
              <a:rPr lang="en-GB" altLang="zh-HK" dirty="0" smtClean="0"/>
              <a:t>Low attenuation table tops</a:t>
            </a:r>
          </a:p>
          <a:p>
            <a:pPr lvl="1"/>
            <a:r>
              <a:rPr lang="en-GB" altLang="zh-HK" dirty="0" smtClean="0"/>
              <a:t>Removable grids</a:t>
            </a:r>
          </a:p>
          <a:p>
            <a:pPr lvl="1"/>
            <a:r>
              <a:rPr lang="en-GB" altLang="zh-HK" dirty="0" smtClean="0"/>
              <a:t>Pulsed fluoroscopy and </a:t>
            </a:r>
            <a:r>
              <a:rPr lang="en-GB" altLang="zh-HK" dirty="0"/>
              <a:t>last image </a:t>
            </a:r>
            <a:r>
              <a:rPr lang="en-GB" altLang="zh-HK" dirty="0" smtClean="0"/>
              <a:t>hold </a:t>
            </a:r>
          </a:p>
          <a:p>
            <a:pPr lvl="1"/>
            <a:r>
              <a:rPr lang="en-GB" altLang="zh-HK" dirty="0" smtClean="0"/>
              <a:t>Spectral filters and adaptive technologies to minimise blooming</a:t>
            </a:r>
          </a:p>
          <a:p>
            <a:pPr lvl="1"/>
            <a:r>
              <a:rPr lang="en-GB" altLang="zh-HK" dirty="0" smtClean="0"/>
              <a:t>Adding a copper filter in addition to the aluminium filtration should be considered</a:t>
            </a:r>
            <a:endParaRPr lang="en-GB" altLang="zh-HK" dirty="0"/>
          </a:p>
          <a:p>
            <a:endParaRPr lang="zh-HK" altLang="en-US" dirty="0"/>
          </a:p>
        </p:txBody>
      </p:sp>
      <p:sp>
        <p:nvSpPr>
          <p:cNvPr id="5" name="Rectangle 2"/>
          <p:cNvSpPr txBox="1">
            <a:spLocks noChangeArrowheads="1"/>
          </p:cNvSpPr>
          <p:nvPr/>
        </p:nvSpPr>
        <p:spPr>
          <a:xfrm>
            <a:off x="323528" y="274638"/>
            <a:ext cx="8496944" cy="1210146"/>
          </a:xfrm>
          <a:prstGeom prst="rect">
            <a:avLst/>
          </a:prstGeom>
          <a:solidFill>
            <a:schemeClr val="bg1"/>
          </a:solidFill>
          <a:ln w="28575">
            <a:solidFill>
              <a:srgbClr val="FF0000"/>
            </a:solidFill>
          </a:ln>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2"/>
                </a:solidFill>
                <a:effectLst/>
                <a:uLnTx/>
                <a:uFillTx/>
                <a:latin typeface="+mj-lt"/>
                <a:ea typeface="+mj-ea"/>
                <a:cs typeface="+mj-cs"/>
              </a:rPr>
              <a:t>Conventional Radiography and Fluoroscopy: Equipment</a:t>
            </a:r>
            <a:endParaRPr kumimoji="0" lang="en-US" sz="36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 xmlns:p14="http://schemas.microsoft.com/office/powerpoint/2010/main" val="342403387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bg1"/>
          </a:solidFill>
          <a:ln w="28575">
            <a:solidFill>
              <a:srgbClr val="FF0000"/>
            </a:solidFill>
          </a:ln>
        </p:spPr>
        <p:txBody>
          <a:bodyPr>
            <a:normAutofit/>
          </a:bodyPr>
          <a:lstStyle/>
          <a:p>
            <a:r>
              <a:rPr lang="en-US" sz="4000" dirty="0" smtClean="0"/>
              <a:t>Diagnostic reference levels (DRLs)</a:t>
            </a:r>
            <a:endParaRPr lang="en-US" sz="4000" dirty="0"/>
          </a:p>
        </p:txBody>
      </p:sp>
      <p:sp>
        <p:nvSpPr>
          <p:cNvPr id="3" name="Content Placeholder 2"/>
          <p:cNvSpPr>
            <a:spLocks noGrp="1"/>
          </p:cNvSpPr>
          <p:nvPr>
            <p:ph idx="1"/>
          </p:nvPr>
        </p:nvSpPr>
        <p:spPr>
          <a:xfrm>
            <a:off x="467544" y="1528192"/>
            <a:ext cx="8229600" cy="4781128"/>
          </a:xfrm>
        </p:spPr>
        <p:txBody>
          <a:bodyPr>
            <a:normAutofit/>
          </a:bodyPr>
          <a:lstStyle/>
          <a:p>
            <a:r>
              <a:rPr lang="en-US" dirty="0" smtClean="0"/>
              <a:t>Assist in optimisation process </a:t>
            </a:r>
          </a:p>
          <a:p>
            <a:r>
              <a:rPr lang="en-US" dirty="0" smtClean="0"/>
              <a:t>If value is exceeded regularly, practice should be investigated.</a:t>
            </a:r>
          </a:p>
          <a:p>
            <a:r>
              <a:rPr lang="en-GB" dirty="0" smtClean="0"/>
              <a:t>The upper DRL is often taken as the third quartile value, i.e. the value below which the measurements for three quarters of the institutions lie.  </a:t>
            </a:r>
          </a:p>
          <a:p>
            <a:r>
              <a:rPr lang="en-GB" dirty="0" smtClean="0"/>
              <a:t>Measurements taken in any institution should lie below the upper DRL, and if above, it should be possible to reduce exposures below the DRL without loss of clinical information. </a:t>
            </a:r>
            <a:endParaRPr lang="en-US" dirty="0"/>
          </a:p>
        </p:txBody>
      </p:sp>
      <p:sp>
        <p:nvSpPr>
          <p:cNvPr id="4" name="TextBox 3"/>
          <p:cNvSpPr txBox="1"/>
          <p:nvPr/>
        </p:nvSpPr>
        <p:spPr>
          <a:xfrm>
            <a:off x="5436096" y="6237312"/>
            <a:ext cx="3096344" cy="36004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1" u="none" strike="noStrike" kern="1200" cap="none" spc="0" normalizeH="0" baseline="0" noProof="0" dirty="0" smtClean="0">
                <a:ln>
                  <a:noFill/>
                </a:ln>
                <a:solidFill>
                  <a:schemeClr val="tx1"/>
                </a:solidFill>
                <a:effectLst/>
                <a:uLnTx/>
                <a:uFillTx/>
                <a:latin typeface="+mn-lt"/>
                <a:ea typeface="+mn-ea"/>
                <a:cs typeface="+mn-cs"/>
              </a:rPr>
              <a:t>ICRP Publication 103</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RPtemplat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ICRPtemplate</Template>
  <TotalTime>7735</TotalTime>
  <Words>3234</Words>
  <Application>Microsoft Office PowerPoint</Application>
  <PresentationFormat>On-screen Show (4:3)</PresentationFormat>
  <Paragraphs>441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ICRPtemplate</vt:lpstr>
      <vt:lpstr>ICRP Publication 121</vt:lpstr>
      <vt:lpstr>Increased risk in Infants and Children</vt:lpstr>
      <vt:lpstr>General Aspects of Radiological Protection</vt:lpstr>
      <vt:lpstr>Justification</vt:lpstr>
      <vt:lpstr>Some examples of radiographic examinations  not routinely justified</vt:lpstr>
      <vt:lpstr>Optimisation: ALARA</vt:lpstr>
      <vt:lpstr>Radiological Equipment and adequacy of radiological equipment and technical parameters</vt:lpstr>
      <vt:lpstr>Slide 8</vt:lpstr>
      <vt:lpstr>Diagnostic reference levels (DRLs)</vt:lpstr>
      <vt:lpstr>Slide 10</vt:lpstr>
      <vt:lpstr>Quality criteria implementation and audit</vt:lpstr>
      <vt:lpstr>Conventional Radiography and Fluoroscopy</vt:lpstr>
      <vt:lpstr>Protective Shielding</vt:lpstr>
      <vt:lpstr>Radiographic exposure conditions</vt:lpstr>
      <vt:lpstr>Radiographic exposure conditions</vt:lpstr>
      <vt:lpstr>Fluoroscopy</vt:lpstr>
      <vt:lpstr>Fluoroscopy</vt:lpstr>
      <vt:lpstr>Interventional Radiology</vt:lpstr>
      <vt:lpstr>Interventional Radiology</vt:lpstr>
      <vt:lpstr>Reducing unnecessary dose to staff</vt:lpstr>
      <vt:lpstr>Image acquisition during DSA</vt:lpstr>
      <vt:lpstr>CT: Justification</vt:lpstr>
      <vt:lpstr>CT: Justification</vt:lpstr>
      <vt:lpstr>Optimisation: CT Equipment</vt:lpstr>
      <vt:lpstr>CT software and hardware for dose reduction</vt:lpstr>
      <vt:lpstr>Optimisation: adjustment of scan parameters</vt:lpstr>
      <vt:lpstr>Image quality and Study quality</vt:lpstr>
      <vt:lpstr>Study Quality and Display </vt:lpstr>
      <vt:lpstr>Slide 29</vt:lpstr>
      <vt:lpstr>References</vt:lpstr>
      <vt:lpstr>Strategies to reduce  CT radiation dose in Children</vt:lpstr>
      <vt:lpstr>Protective Shielding</vt:lpstr>
      <vt:lpstr>Protective Shielding</vt:lpstr>
      <vt:lpstr>Protective Shielding</vt:lpstr>
      <vt:lpstr>Summary and Recommendations</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Adverse effects of radiological exposures from Diagnostic Imaging</dc:title>
  <dc:creator>Pek-Lan Khong</dc:creator>
  <cp:lastModifiedBy>Prof Khong</cp:lastModifiedBy>
  <cp:revision>445</cp:revision>
  <dcterms:created xsi:type="dcterms:W3CDTF">2011-06-06T07:19:09Z</dcterms:created>
  <dcterms:modified xsi:type="dcterms:W3CDTF">2016-08-18T01:54:03Z</dcterms:modified>
</cp:coreProperties>
</file>