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6" r:id="rId1"/>
  </p:sldMasterIdLst>
  <p:notesMasterIdLst>
    <p:notesMasterId r:id="rId27"/>
  </p:notesMasterIdLst>
  <p:handoutMasterIdLst>
    <p:handoutMasterId r:id="rId28"/>
  </p:handoutMasterIdLst>
  <p:sldIdLst>
    <p:sldId id="374" r:id="rId2"/>
    <p:sldId id="387" r:id="rId3"/>
    <p:sldId id="394" r:id="rId4"/>
    <p:sldId id="375" r:id="rId5"/>
    <p:sldId id="376" r:id="rId6"/>
    <p:sldId id="401" r:id="rId7"/>
    <p:sldId id="395" r:id="rId8"/>
    <p:sldId id="400" r:id="rId9"/>
    <p:sldId id="399" r:id="rId10"/>
    <p:sldId id="386" r:id="rId11"/>
    <p:sldId id="385" r:id="rId12"/>
    <p:sldId id="402" r:id="rId13"/>
    <p:sldId id="403" r:id="rId14"/>
    <p:sldId id="393" r:id="rId15"/>
    <p:sldId id="392" r:id="rId16"/>
    <p:sldId id="391" r:id="rId17"/>
    <p:sldId id="390" r:id="rId18"/>
    <p:sldId id="389" r:id="rId19"/>
    <p:sldId id="388" r:id="rId20"/>
    <p:sldId id="381" r:id="rId21"/>
    <p:sldId id="377" r:id="rId22"/>
    <p:sldId id="383" r:id="rId23"/>
    <p:sldId id="384" r:id="rId24"/>
    <p:sldId id="404" r:id="rId25"/>
    <p:sldId id="363" r:id="rId26"/>
  </p:sldIdLst>
  <p:sldSz cx="9144000" cy="6858000" type="screen4x3"/>
  <p:notesSz cx="9601200" cy="7315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90" autoAdjust="0"/>
    <p:restoredTop sz="84568" autoAdjust="0"/>
  </p:normalViewPr>
  <p:slideViewPr>
    <p:cSldViewPr>
      <p:cViewPr varScale="1">
        <p:scale>
          <a:sx n="76" d="100"/>
          <a:sy n="76" d="100"/>
        </p:scale>
        <p:origin x="-776" y="-112"/>
      </p:cViewPr>
      <p:guideLst>
        <p:guide orient="horz" pos="2160"/>
        <p:guide pos="2880"/>
      </p:guideLst>
    </p:cSldViewPr>
  </p:slideViewPr>
  <p:notesTextViewPr>
    <p:cViewPr>
      <p:scale>
        <a:sx n="100" d="100"/>
        <a:sy n="100" d="100"/>
      </p:scale>
      <p:origin x="0" y="0"/>
    </p:cViewPr>
  </p:notesTextViewPr>
  <p:sorterViewPr>
    <p:cViewPr>
      <p:scale>
        <a:sx n="162" d="100"/>
        <a:sy n="162" d="100"/>
      </p:scale>
      <p:origin x="0" y="10956"/>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CA"/>
          </a:p>
        </p:txBody>
      </p:sp>
      <p:sp>
        <p:nvSpPr>
          <p:cNvPr id="3" name="Date Placeholder 2"/>
          <p:cNvSpPr>
            <a:spLocks noGrp="1"/>
          </p:cNvSpPr>
          <p:nvPr>
            <p:ph type="dt" sz="quarter" idx="1"/>
          </p:nvPr>
        </p:nvSpPr>
        <p:spPr>
          <a:xfrm>
            <a:off x="5438775" y="0"/>
            <a:ext cx="4160838" cy="365125"/>
          </a:xfrm>
          <a:prstGeom prst="rect">
            <a:avLst/>
          </a:prstGeom>
        </p:spPr>
        <p:txBody>
          <a:bodyPr vert="horz" lIns="96661" tIns="48331" rIns="96661" bIns="48331" rtlCol="0"/>
          <a:lstStyle>
            <a:lvl1pPr algn="r" fontAlgn="auto">
              <a:spcBef>
                <a:spcPts val="0"/>
              </a:spcBef>
              <a:spcAft>
                <a:spcPts val="0"/>
              </a:spcAft>
              <a:defRPr sz="1300" smtClean="0">
                <a:latin typeface="+mn-lt"/>
                <a:cs typeface="+mn-cs"/>
              </a:defRPr>
            </a:lvl1pPr>
          </a:lstStyle>
          <a:p>
            <a:pPr>
              <a:defRPr/>
            </a:pPr>
            <a:fld id="{DEFD6D29-CCFD-40FF-A0F4-FE7B69FA4F84}" type="datetimeFigureOut">
              <a:rPr lang="en-US"/>
              <a:pPr>
                <a:defRPr/>
              </a:pPr>
              <a:t>4/6/15</a:t>
            </a:fld>
            <a:endParaRPr lang="en-CA"/>
          </a:p>
        </p:txBody>
      </p:sp>
      <p:sp>
        <p:nvSpPr>
          <p:cNvPr id="4" name="Footer Placeholder 3"/>
          <p:cNvSpPr>
            <a:spLocks noGrp="1"/>
          </p:cNvSpPr>
          <p:nvPr>
            <p:ph type="ftr" sz="quarter" idx="2"/>
          </p:nvPr>
        </p:nvSpPr>
        <p:spPr>
          <a:xfrm>
            <a:off x="0" y="6948488"/>
            <a:ext cx="4160838" cy="365125"/>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CA"/>
          </a:p>
        </p:txBody>
      </p:sp>
      <p:sp>
        <p:nvSpPr>
          <p:cNvPr id="5" name="Slide Number Placeholder 4"/>
          <p:cNvSpPr>
            <a:spLocks noGrp="1"/>
          </p:cNvSpPr>
          <p:nvPr>
            <p:ph type="sldNum" sz="quarter" idx="3"/>
          </p:nvPr>
        </p:nvSpPr>
        <p:spPr>
          <a:xfrm>
            <a:off x="5438775" y="6948488"/>
            <a:ext cx="4160838" cy="365125"/>
          </a:xfrm>
          <a:prstGeom prst="rect">
            <a:avLst/>
          </a:prstGeom>
        </p:spPr>
        <p:txBody>
          <a:bodyPr vert="horz" lIns="96661" tIns="48331" rIns="96661" bIns="48331" rtlCol="0" anchor="b"/>
          <a:lstStyle>
            <a:lvl1pPr algn="r" fontAlgn="auto">
              <a:spcBef>
                <a:spcPts val="0"/>
              </a:spcBef>
              <a:spcAft>
                <a:spcPts val="0"/>
              </a:spcAft>
              <a:defRPr sz="1300" smtClean="0">
                <a:latin typeface="+mn-lt"/>
                <a:cs typeface="+mn-cs"/>
              </a:defRPr>
            </a:lvl1pPr>
          </a:lstStyle>
          <a:p>
            <a:pPr>
              <a:defRPr/>
            </a:pPr>
            <a:fld id="{D152CEA4-C01F-4803-8E63-2DB231326D17}" type="slidenum">
              <a:rPr lang="en-CA"/>
              <a:pPr>
                <a:defRPr/>
              </a:pPr>
              <a:t>‹#›</a:t>
            </a:fld>
            <a:endParaRPr lang="en-CA"/>
          </a:p>
        </p:txBody>
      </p:sp>
    </p:spTree>
    <p:extLst>
      <p:ext uri="{BB962C8B-B14F-4D97-AF65-F5344CB8AC3E}">
        <p14:creationId xmlns:p14="http://schemas.microsoft.com/office/powerpoint/2010/main" val="42283745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CA"/>
          </a:p>
        </p:txBody>
      </p:sp>
      <p:sp>
        <p:nvSpPr>
          <p:cNvPr id="3" name="Date Placeholder 2"/>
          <p:cNvSpPr>
            <a:spLocks noGrp="1"/>
          </p:cNvSpPr>
          <p:nvPr>
            <p:ph type="dt" idx="1"/>
          </p:nvPr>
        </p:nvSpPr>
        <p:spPr>
          <a:xfrm>
            <a:off x="5438775" y="0"/>
            <a:ext cx="4160838" cy="365125"/>
          </a:xfrm>
          <a:prstGeom prst="rect">
            <a:avLst/>
          </a:prstGeom>
        </p:spPr>
        <p:txBody>
          <a:bodyPr vert="horz" lIns="96661" tIns="48331" rIns="96661" bIns="48331" rtlCol="0"/>
          <a:lstStyle>
            <a:lvl1pPr algn="r" fontAlgn="auto">
              <a:spcBef>
                <a:spcPts val="0"/>
              </a:spcBef>
              <a:spcAft>
                <a:spcPts val="0"/>
              </a:spcAft>
              <a:defRPr sz="1300" smtClean="0">
                <a:latin typeface="+mn-lt"/>
                <a:cs typeface="+mn-cs"/>
              </a:defRPr>
            </a:lvl1pPr>
          </a:lstStyle>
          <a:p>
            <a:pPr>
              <a:defRPr/>
            </a:pPr>
            <a:fld id="{C009CF8E-F926-47AB-B246-3B188B3C1F5B}" type="datetimeFigureOut">
              <a:rPr lang="en-US"/>
              <a:pPr>
                <a:defRPr/>
              </a:pPr>
              <a:t>4/6/15</a:t>
            </a:fld>
            <a:endParaRPr lang="en-CA"/>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6661" tIns="48331" rIns="96661" bIns="48331" rtlCol="0" anchor="ctr"/>
          <a:lstStyle/>
          <a:p>
            <a:pPr lvl="0"/>
            <a:endParaRPr lang="en-CA" noProof="0"/>
          </a:p>
        </p:txBody>
      </p:sp>
      <p:sp>
        <p:nvSpPr>
          <p:cNvPr id="5" name="Notes Placeholder 4"/>
          <p:cNvSpPr>
            <a:spLocks noGrp="1"/>
          </p:cNvSpPr>
          <p:nvPr>
            <p:ph type="body" sz="quarter" idx="3"/>
          </p:nvPr>
        </p:nvSpPr>
        <p:spPr>
          <a:xfrm>
            <a:off x="960438" y="3475038"/>
            <a:ext cx="7680325" cy="3290887"/>
          </a:xfrm>
          <a:prstGeom prst="rect">
            <a:avLst/>
          </a:prstGeom>
        </p:spPr>
        <p:txBody>
          <a:bodyPr vert="horz" lIns="96661" tIns="48331" rIns="96661" bIns="48331"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a:p>
        </p:txBody>
      </p:sp>
      <p:sp>
        <p:nvSpPr>
          <p:cNvPr id="6" name="Footer Placeholder 5"/>
          <p:cNvSpPr>
            <a:spLocks noGrp="1"/>
          </p:cNvSpPr>
          <p:nvPr>
            <p:ph type="ftr" sz="quarter" idx="4"/>
          </p:nvPr>
        </p:nvSpPr>
        <p:spPr>
          <a:xfrm>
            <a:off x="0" y="6948488"/>
            <a:ext cx="4160838" cy="365125"/>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CA"/>
          </a:p>
        </p:txBody>
      </p:sp>
      <p:sp>
        <p:nvSpPr>
          <p:cNvPr id="7" name="Slide Number Placeholder 6"/>
          <p:cNvSpPr>
            <a:spLocks noGrp="1"/>
          </p:cNvSpPr>
          <p:nvPr>
            <p:ph type="sldNum" sz="quarter" idx="5"/>
          </p:nvPr>
        </p:nvSpPr>
        <p:spPr>
          <a:xfrm>
            <a:off x="5438775" y="6948488"/>
            <a:ext cx="4160838" cy="365125"/>
          </a:xfrm>
          <a:prstGeom prst="rect">
            <a:avLst/>
          </a:prstGeom>
        </p:spPr>
        <p:txBody>
          <a:bodyPr vert="horz" lIns="96661" tIns="48331" rIns="96661" bIns="48331" rtlCol="0" anchor="b"/>
          <a:lstStyle>
            <a:lvl1pPr algn="r" fontAlgn="auto">
              <a:spcBef>
                <a:spcPts val="0"/>
              </a:spcBef>
              <a:spcAft>
                <a:spcPts val="0"/>
              </a:spcAft>
              <a:defRPr sz="1300" smtClean="0">
                <a:latin typeface="+mn-lt"/>
                <a:cs typeface="+mn-cs"/>
              </a:defRPr>
            </a:lvl1pPr>
          </a:lstStyle>
          <a:p>
            <a:pPr>
              <a:defRPr/>
            </a:pPr>
            <a:fld id="{9F764B88-AE4C-4677-AE26-33BB7ABE0F04}" type="slidenum">
              <a:rPr lang="en-CA"/>
              <a:pPr>
                <a:defRPr/>
              </a:pPr>
              <a:t>‹#›</a:t>
            </a:fld>
            <a:endParaRPr lang="en-CA"/>
          </a:p>
        </p:txBody>
      </p:sp>
    </p:spTree>
    <p:extLst>
      <p:ext uri="{BB962C8B-B14F-4D97-AF65-F5344CB8AC3E}">
        <p14:creationId xmlns:p14="http://schemas.microsoft.com/office/powerpoint/2010/main" val="23875054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A6D1C067-41EF-426E-BF05-B5A533F44247}" type="slidenum">
              <a:rPr lang="en-CA" altLang="en-US">
                <a:latin typeface="Calibri" pitchFamily="-1" charset="0"/>
              </a:rPr>
              <a:pPr fontAlgn="base">
                <a:spcBef>
                  <a:spcPct val="0"/>
                </a:spcBef>
                <a:spcAft>
                  <a:spcPct val="0"/>
                </a:spcAft>
              </a:pPr>
              <a:t>1</a:t>
            </a:fld>
            <a:endParaRPr lang="en-CA" altLang="en-US">
              <a:latin typeface="Calibri" pitchFamily="-1"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16</a:t>
            </a:fld>
            <a:endParaRPr lang="en-CA" altLang="en-US">
              <a:latin typeface="Calibri" pitchFamily="-1"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17</a:t>
            </a:fld>
            <a:endParaRPr lang="en-CA" altLang="en-US">
              <a:latin typeface="Calibri" pitchFamily="-1"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18</a:t>
            </a:fld>
            <a:endParaRPr lang="en-CA" altLang="en-US">
              <a:latin typeface="Calibri" pitchFamily="-1"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19</a:t>
            </a:fld>
            <a:endParaRPr lang="en-CA" altLang="en-US">
              <a:latin typeface="Calibri" pitchFamily="-1"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20</a:t>
            </a:fld>
            <a:endParaRPr lang="en-CA" altLang="en-US">
              <a:latin typeface="Calibri" pitchFamily="-1"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dirty="0"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21</a:t>
            </a:fld>
            <a:endParaRPr lang="en-CA" altLang="en-US">
              <a:latin typeface="Calibri" pitchFamily="-1"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dirty="0"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22</a:t>
            </a:fld>
            <a:endParaRPr lang="en-CA" altLang="en-US">
              <a:latin typeface="Calibri" pitchFamily="-1"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23</a:t>
            </a:fld>
            <a:endParaRPr lang="en-CA" altLang="en-US">
              <a:latin typeface="Calibri" pitchFamily="-1"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smtClean="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0F5DE7D5-2B28-48FE-BA09-0867707D7D9F}" type="slidenum">
              <a:rPr lang="en-CA" altLang="en-US">
                <a:latin typeface="Calibri" pitchFamily="-1" charset="0"/>
              </a:rPr>
              <a:pPr fontAlgn="base">
                <a:spcBef>
                  <a:spcPct val="0"/>
                </a:spcBef>
                <a:spcAft>
                  <a:spcPct val="0"/>
                </a:spcAft>
              </a:pPr>
              <a:t>25</a:t>
            </a:fld>
            <a:endParaRPr lang="en-CA" altLang="en-US">
              <a:latin typeface="Calibri" pitchFamily="-1"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2</a:t>
            </a:fld>
            <a:endParaRPr lang="en-CA" altLang="en-US">
              <a:latin typeface="Calibri" pitchFamily="-1"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F764B88-AE4C-4677-AE26-33BB7ABE0F04}" type="slidenum">
              <a:rPr lang="en-CA" smtClean="0"/>
              <a:pPr>
                <a:defRPr/>
              </a:pPr>
              <a:t>3</a:t>
            </a:fld>
            <a:endParaRPr lang="en-CA"/>
          </a:p>
        </p:txBody>
      </p:sp>
    </p:spTree>
    <p:extLst>
      <p:ext uri="{BB962C8B-B14F-4D97-AF65-F5344CB8AC3E}">
        <p14:creationId xmlns:p14="http://schemas.microsoft.com/office/powerpoint/2010/main" val="1764323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dirty="0"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4</a:t>
            </a:fld>
            <a:endParaRPr lang="en-CA" altLang="en-US">
              <a:latin typeface="Calibri" pitchFamily="-1"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5</a:t>
            </a:fld>
            <a:endParaRPr lang="en-CA" altLang="en-US">
              <a:latin typeface="Calibri" pitchFamily="-1"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dirty="0"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10</a:t>
            </a:fld>
            <a:endParaRPr lang="en-CA" altLang="en-US">
              <a:latin typeface="Calibri" pitchFamily="-1"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11</a:t>
            </a:fld>
            <a:endParaRPr lang="en-CA" altLang="en-US">
              <a:latin typeface="Calibri" pitchFamily="-1"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14</a:t>
            </a:fld>
            <a:endParaRPr lang="en-CA" altLang="en-US">
              <a:latin typeface="Calibri" pitchFamily="-1"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CA"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fontAlgn="base">
              <a:spcBef>
                <a:spcPct val="0"/>
              </a:spcBef>
              <a:spcAft>
                <a:spcPct val="0"/>
              </a:spcAft>
            </a:pPr>
            <a:fld id="{C2874CBA-2006-427F-8865-A2A84A758BBA}" type="slidenum">
              <a:rPr lang="en-CA" altLang="en-US">
                <a:latin typeface="Calibri" pitchFamily="-1" charset="0"/>
              </a:rPr>
              <a:pPr fontAlgn="base">
                <a:spcBef>
                  <a:spcPct val="0"/>
                </a:spcBef>
                <a:spcAft>
                  <a:spcPct val="0"/>
                </a:spcAft>
              </a:pPr>
              <a:t>15</a:t>
            </a:fld>
            <a:endParaRPr lang="en-CA" altLang="en-US">
              <a:latin typeface="Calibri" pitchFamily="-1"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 Id="rId3" Type="http://schemas.openxmlformats.org/officeDocument/2006/relationships/image" Target="../media/image3.gif"/></Relationships>
</file>

<file path=ppt/slideLayouts/_rels/slideLayou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2">
        <a:schemeClr val="bg2"/>
      </p:bgRef>
    </p:bg>
    <p:spTree>
      <p:nvGrpSpPr>
        <p:cNvPr id="1" name=""/>
        <p:cNvGrpSpPr/>
        <p:nvPr/>
      </p:nvGrpSpPr>
      <p:grpSpPr>
        <a:xfrm>
          <a:off x="0" y="0"/>
          <a:ext cx="0" cy="0"/>
          <a:chOff x="0" y="0"/>
          <a:chExt cx="0" cy="0"/>
        </a:xfrm>
      </p:grpSpPr>
      <p:pic>
        <p:nvPicPr>
          <p:cNvPr id="5" name="Picture 4" descr="ICRP Logo.gif"/>
          <p:cNvPicPr>
            <a:picLocks noChangeAspect="1"/>
          </p:cNvPicPr>
          <p:nvPr userDrawn="1"/>
        </p:nvPicPr>
        <p:blipFill>
          <a:blip r:embed="rId3" cstate="print">
            <a:clrChange>
              <a:clrFrom>
                <a:srgbClr val="FFFFFF"/>
              </a:clrFrom>
              <a:clrTo>
                <a:srgbClr val="FFFFFF">
                  <a:alpha val="0"/>
                </a:srgbClr>
              </a:clrTo>
            </a:clrChange>
          </a:blip>
          <a:stretch>
            <a:fillRect/>
          </a:stretch>
        </p:blipFill>
        <p:spPr>
          <a:xfrm>
            <a:off x="76200" y="76200"/>
            <a:ext cx="4267200" cy="1363323"/>
          </a:xfrm>
          <a:prstGeom prst="rect">
            <a:avLst/>
          </a:prstGeom>
          <a:effectLst>
            <a:innerShdw blurRad="63500" dist="50800" dir="2700000">
              <a:prstClr val="black">
                <a:alpha val="50000"/>
              </a:prstClr>
            </a:innerShdw>
            <a:reflection blurRad="6350" stA="50000" endA="300" endPos="55000" dir="5400000" sy="-100000" algn="bl" rotWithShape="0"/>
          </a:effectLst>
        </p:spPr>
      </p:pic>
      <p:cxnSp>
        <p:nvCxnSpPr>
          <p:cNvPr id="6" name="Straight Connector 5"/>
          <p:cNvCxnSpPr/>
          <p:nvPr userDrawn="1"/>
        </p:nvCxnSpPr>
        <p:spPr>
          <a:xfrm>
            <a:off x="0" y="3200400"/>
            <a:ext cx="8382000"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533400" y="1371600"/>
            <a:ext cx="7851648" cy="1828800"/>
          </a:xfrm>
          <a:ln>
            <a:noFill/>
          </a:ln>
        </p:spPr>
        <p:txBody>
          <a:bodyPr tIns="0" rIns="18288" anchor="b">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accent3">
                    <a:tint val="90000"/>
                    <a:satMod val="120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32" name="Text Placeholder 31"/>
          <p:cNvSpPr>
            <a:spLocks noGrp="1"/>
          </p:cNvSpPr>
          <p:nvPr>
            <p:ph type="body" sz="quarter" idx="10"/>
          </p:nvPr>
        </p:nvSpPr>
        <p:spPr>
          <a:xfrm>
            <a:off x="533400" y="5257800"/>
            <a:ext cx="7848600" cy="838200"/>
          </a:xfrm>
        </p:spPr>
        <p:txBody>
          <a:bodyPr>
            <a:normAutofit/>
          </a:bodyPr>
          <a:lstStyle>
            <a:lvl1pPr algn="r">
              <a:buNone/>
              <a:defRPr sz="1600"/>
            </a:lvl1pPr>
          </a:lstStyle>
          <a:p>
            <a:pPr lvl="0"/>
            <a:r>
              <a:rPr lang="en-US" smtClean="0"/>
              <a:t>Click to edit Master text styles</a:t>
            </a:r>
          </a:p>
        </p:txBody>
      </p:sp>
    </p:spTree>
    <p:extLst>
      <p:ext uri="{BB962C8B-B14F-4D97-AF65-F5344CB8AC3E}">
        <p14:creationId xmlns:p14="http://schemas.microsoft.com/office/powerpoint/2010/main" val="1647768945"/>
      </p:ext>
    </p:extLst>
  </p:cSld>
  <p:clrMapOvr>
    <a:overrideClrMapping bg1="dk1" tx1="lt1" bg2="dk2" tx2="lt2" accent1="accent1" accent2="accent2" accent3="accent3" accent4="accent4" accent5="accent5" accent6="accent6" hlink="hlink" folHlink="folHlink"/>
  </p:clrMapOvr>
  <p:transition xmlns:p14="http://schemas.microsoft.com/office/powerpoint/2010/mai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0352" y="2704664"/>
            <a:ext cx="7772400" cy="1509712"/>
          </a:xfrm>
        </p:spPr>
        <p:txBody>
          <a:bodyPr lIns="45720" rIns="45720">
            <a:normAutofit/>
          </a:bodyPr>
          <a:lstStyle>
            <a:lvl1pPr marL="0" indent="0">
              <a:buNone/>
              <a:defRPr sz="24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FDBC8CE9-0916-46D7-817A-41886C0394CF}" type="slidenum">
              <a:rPr lang="en-US"/>
              <a:pPr>
                <a:defRPr/>
              </a:pPr>
              <a:t>‹#›</a:t>
            </a:fld>
            <a:endParaRPr lang="en-US"/>
          </a:p>
        </p:txBody>
      </p:sp>
    </p:spTree>
    <p:extLst>
      <p:ext uri="{BB962C8B-B14F-4D97-AF65-F5344CB8AC3E}">
        <p14:creationId xmlns:p14="http://schemas.microsoft.com/office/powerpoint/2010/main" val="1134084955"/>
      </p:ext>
    </p:extLst>
  </p:cSld>
  <p:clrMapOvr>
    <a:overrideClrMapping bg1="dk1" tx1="lt1" bg2="dk2" tx2="lt2" accent1="accent1" accent2="accent2" accent3="accent3" accent4="accent4" accent5="accent5" accent6="accent6" hlink="hlink" folHlink="folHlink"/>
  </p:clrMapOvr>
  <p:transition xmlns:p14="http://schemas.microsoft.com/office/powerpoint/2010/mai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E23FF5EF-83BB-41F2-85A3-5CCB00E15304}" type="slidenum">
              <a:rPr lang="en-US"/>
              <a:pPr>
                <a:defRPr/>
              </a:pPr>
              <a:t>‹#›</a:t>
            </a:fld>
            <a:endParaRPr lang="en-US"/>
          </a:p>
        </p:txBody>
      </p:sp>
    </p:spTree>
    <p:extLst>
      <p:ext uri="{BB962C8B-B14F-4D97-AF65-F5344CB8AC3E}">
        <p14:creationId xmlns:p14="http://schemas.microsoft.com/office/powerpoint/2010/main" val="3611307859"/>
      </p:ext>
    </p:extLst>
  </p:cSld>
  <p:clrMapOvr>
    <a:masterClrMapping/>
  </p:clrMapOvr>
  <p:transition xmlns:p14="http://schemas.microsoft.com/office/powerpoint/2010/mai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7"/>
          <p:cNvSpPr>
            <a:spLocks noGrp="1"/>
          </p:cNvSpPr>
          <p:nvPr>
            <p:ph type="sldNum" sz="quarter" idx="10"/>
          </p:nvPr>
        </p:nvSpPr>
        <p:spPr/>
        <p:txBody>
          <a:bodyPr/>
          <a:lstStyle>
            <a:lvl1pPr>
              <a:defRPr/>
            </a:lvl1pPr>
          </a:lstStyle>
          <a:p>
            <a:pPr>
              <a:defRPr/>
            </a:pPr>
            <a:fld id="{0B076964-E167-4C48-A1B9-96196E3BC4F0}" type="slidenum">
              <a:rPr lang="en-CA"/>
              <a:pPr>
                <a:defRPr/>
              </a:pPr>
              <a:t>‹#›</a:t>
            </a:fld>
            <a:endParaRPr lang="en-CA" dirty="0"/>
          </a:p>
        </p:txBody>
      </p:sp>
    </p:spTree>
    <p:extLst>
      <p:ext uri="{BB962C8B-B14F-4D97-AF65-F5344CB8AC3E}">
        <p14:creationId xmlns:p14="http://schemas.microsoft.com/office/powerpoint/2010/main" val="2161807897"/>
      </p:ext>
    </p:extLst>
  </p:cSld>
  <p:clrMapOvr>
    <a:masterClrMapping/>
  </p:clrMapOvr>
  <p:transition xmlns:p14="http://schemas.microsoft.com/office/powerpoint/2010/mai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userDrawn="1"/>
        </p:nvSpPr>
        <p:spPr>
          <a:xfrm>
            <a:off x="304800" y="457200"/>
            <a:ext cx="2438400" cy="5638800"/>
          </a:xfrm>
          <a:prstGeom prst="rect">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cxnSp>
        <p:nvCxnSpPr>
          <p:cNvPr id="6" name="Straight Connector 5"/>
          <p:cNvCxnSpPr/>
          <p:nvPr userDrawn="1"/>
        </p:nvCxnSpPr>
        <p:spPr>
          <a:xfrm rot="5400000">
            <a:off x="-266700" y="3162300"/>
            <a:ext cx="6326188"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81000" y="514352"/>
            <a:ext cx="2286000" cy="1162050"/>
          </a:xfrm>
        </p:spPr>
        <p:txBody>
          <a:bodyPr anchor="b">
            <a:noAutofit/>
          </a:bodyPr>
          <a:lstStyle>
            <a:lvl1pPr algn="l" rtl="0">
              <a:spcBef>
                <a:spcPct val="0"/>
              </a:spcBef>
              <a:buNone/>
              <a:defRPr sz="2600" b="0">
                <a:ln>
                  <a:noFill/>
                </a:ln>
                <a:solidFill>
                  <a:schemeClr val="tx2">
                    <a:lumMod val="20000"/>
                    <a:lumOff val="80000"/>
                  </a:schemeClr>
                </a:solidFill>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381000" y="1676400"/>
            <a:ext cx="2286000" cy="4343400"/>
          </a:xfrm>
        </p:spPr>
        <p:txBody>
          <a:bodyPr lIns="18288" rIns="18288"/>
          <a:lstStyle>
            <a:lvl1pPr marL="0" indent="0" algn="l">
              <a:buNone/>
              <a:defRPr sz="1400">
                <a:solidFill>
                  <a:schemeClr val="bg1"/>
                </a:solidFill>
              </a:defRPr>
            </a:lvl1pPr>
            <a:lvl2pPr indent="0" algn="l">
              <a:buNone/>
              <a:defRPr sz="1200"/>
            </a:lvl2pPr>
            <a:lvl3pPr indent="0" algn="l">
              <a:buNone/>
              <a:defRPr sz="1000"/>
            </a:lvl3pPr>
            <a:lvl4pPr indent="0" algn="l">
              <a:buNone/>
              <a:defRPr sz="900"/>
            </a:lvl4pPr>
            <a:lvl5pPr indent="0" algn="l">
              <a:buNone/>
              <a:defRPr sz="900"/>
            </a:lvl5pPr>
          </a:lstStyle>
          <a:p>
            <a:pPr lvl="0"/>
            <a:r>
              <a:rPr lang="en-US" dirty="0" smtClean="0"/>
              <a:t>Click to edit Master text styles</a:t>
            </a:r>
          </a:p>
        </p:txBody>
      </p:sp>
      <p:sp>
        <p:nvSpPr>
          <p:cNvPr id="4" name="Content Placeholder 3"/>
          <p:cNvSpPr>
            <a:spLocks noGrp="1"/>
          </p:cNvSpPr>
          <p:nvPr>
            <p:ph sz="half" idx="1"/>
          </p:nvPr>
        </p:nvSpPr>
        <p:spPr>
          <a:xfrm>
            <a:off x="3048000" y="533400"/>
            <a:ext cx="5638800" cy="5791200"/>
          </a:xfrm>
        </p:spPr>
        <p:txBody>
          <a:bodyPr tIns="0"/>
          <a:lstStyle>
            <a:lvl1pPr>
              <a:defRPr sz="2800"/>
            </a:lvl1pPr>
            <a:lvl2pPr>
              <a:defRPr sz="2600"/>
            </a:lvl2pPr>
            <a:lvl3pPr>
              <a:defRPr sz="2400"/>
            </a:lvl3pPr>
            <a:lvl4pPr>
              <a:defRPr sz="20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0"/>
          </p:nvPr>
        </p:nvSpPr>
        <p:spPr/>
        <p:txBody>
          <a:bodyPr/>
          <a:lstStyle>
            <a:lvl1pPr>
              <a:defRPr/>
            </a:lvl1pPr>
          </a:lstStyle>
          <a:p>
            <a:pPr>
              <a:defRPr/>
            </a:pPr>
            <a:fld id="{81A88E0D-CBFE-4E52-B4A0-3D17B1CEED8E}" type="slidenum">
              <a:rPr lang="en-CA"/>
              <a:pPr>
                <a:defRPr/>
              </a:pPr>
              <a:t>‹#›</a:t>
            </a:fld>
            <a:endParaRPr lang="en-CA"/>
          </a:p>
        </p:txBody>
      </p:sp>
    </p:spTree>
    <p:extLst>
      <p:ext uri="{BB962C8B-B14F-4D97-AF65-F5344CB8AC3E}">
        <p14:creationId xmlns:p14="http://schemas.microsoft.com/office/powerpoint/2010/main" val="335044974"/>
      </p:ext>
    </p:extLst>
  </p:cSld>
  <p:clrMapOvr>
    <a:masterClrMapping/>
  </p:clrMapOvr>
  <p:transition xmlns:p14="http://schemas.microsoft.com/office/powerpoint/2010/mai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40000"/>
                <a:lumOff val="60000"/>
              </a:schemeClr>
            </a:gs>
            <a:gs pos="40000">
              <a:schemeClr val="accent1">
                <a:tint val="44500"/>
                <a:satMod val="160000"/>
                <a:lumMod val="20000"/>
                <a:lumOff val="80000"/>
              </a:schemeClr>
            </a:gs>
            <a:gs pos="100000">
              <a:schemeClr val="accent1">
                <a:tint val="23500"/>
                <a:satMod val="160000"/>
                <a:lumMod val="0"/>
                <a:lumOff val="100000"/>
              </a:schemeClr>
            </a:gs>
          </a:gsLst>
          <a:lin ang="5400000" scaled="0"/>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304800"/>
            <a:ext cx="8229600" cy="1143000"/>
          </a:xfrm>
          <a:prstGeom prst="rect">
            <a:avLst/>
          </a:prstGeom>
        </p:spPr>
        <p:txBody>
          <a:bodyPr vert="horz" lIns="0" rIns="0" bIns="0" anchor="ctr" anchorCtr="0">
            <a:normAutofit/>
            <a:scene3d>
              <a:camera prst="orthographicFront"/>
              <a:lightRig rig="threePt" dir="t"/>
            </a:scene3d>
            <a:sp3d extrusionH="57150">
              <a:bevelT w="38100" h="38100"/>
              <a:extrusionClr>
                <a:schemeClr val="tx1"/>
              </a:extrusionClr>
            </a:sp3d>
          </a:bodyPr>
          <a:lstStyle/>
          <a:p>
            <a:r>
              <a:rPr lang="en-US" dirty="0" smtClean="0"/>
              <a:t>Click to edit Master title style</a:t>
            </a:r>
            <a:endParaRPr lang="en-US" dirty="0"/>
          </a:p>
        </p:txBody>
      </p:sp>
      <p:sp>
        <p:nvSpPr>
          <p:cNvPr id="1027" name="Text Placeholder 29"/>
          <p:cNvSpPr>
            <a:spLocks noGrp="1"/>
          </p:cNvSpPr>
          <p:nvPr>
            <p:ph type="body" idx="1"/>
          </p:nvPr>
        </p:nvSpPr>
        <p:spPr bwMode="auto">
          <a:xfrm>
            <a:off x="457200" y="1600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8" name="Slide Number Placeholder 17"/>
          <p:cNvSpPr>
            <a:spLocks noGrp="1"/>
          </p:cNvSpPr>
          <p:nvPr>
            <p:ph type="sldNum" sz="quarter" idx="4"/>
          </p:nvPr>
        </p:nvSpPr>
        <p:spPr>
          <a:xfrm>
            <a:off x="7924800" y="6324600"/>
            <a:ext cx="762000" cy="212725"/>
          </a:xfrm>
          <a:prstGeom prst="rect">
            <a:avLst/>
          </a:prstGeom>
        </p:spPr>
        <p:txBody>
          <a:bodyPr vert="horz" lIns="0" tIns="0" rIns="0" bIns="0" anchor="b"/>
          <a:lstStyle>
            <a:lvl1pPr algn="ctr" eaLnBrk="1" fontAlgn="auto" latinLnBrk="0" hangingPunct="1">
              <a:spcBef>
                <a:spcPts val="0"/>
              </a:spcBef>
              <a:spcAft>
                <a:spcPts val="0"/>
              </a:spcAft>
              <a:defRPr kumimoji="0" sz="1200" smtClean="0">
                <a:solidFill>
                  <a:schemeClr val="tx2">
                    <a:shade val="90000"/>
                  </a:schemeClr>
                </a:solidFill>
                <a:latin typeface="Arial" pitchFamily="34" charset="0"/>
                <a:cs typeface="Arial" pitchFamily="34" charset="0"/>
              </a:defRPr>
            </a:lvl1pPr>
          </a:lstStyle>
          <a:p>
            <a:pPr>
              <a:defRPr/>
            </a:pPr>
            <a:fld id="{C005E4B3-3F69-4D94-A6C6-55489BA29DEE}" type="slidenum">
              <a:rPr lang="en-CA"/>
              <a:pPr>
                <a:defRPr/>
              </a:pPr>
              <a:t>‹#›</a:t>
            </a:fld>
            <a:endParaRPr lang="en-CA" dirty="0"/>
          </a:p>
        </p:txBody>
      </p:sp>
      <p:pic>
        <p:nvPicPr>
          <p:cNvPr id="1029" name="Picture 13" descr="ICRP Logo and Title.gif"/>
          <p:cNvPicPr>
            <a:picLocks noChangeAspect="1"/>
          </p:cNvPicPr>
          <p:nvPr userDrawn="1"/>
        </p:nvPicPr>
        <p:blipFill>
          <a:blip r:embed="rId7"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7013" y="6418263"/>
            <a:ext cx="3811587"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0" r:id="rId1"/>
    <p:sldLayoutId id="2147484091" r:id="rId2"/>
    <p:sldLayoutId id="2147484092" r:id="rId3"/>
    <p:sldLayoutId id="2147484089" r:id="rId4"/>
    <p:sldLayoutId id="2147484093" r:id="rId5"/>
  </p:sldLayoutIdLst>
  <p:transition xmlns:p14="http://schemas.microsoft.com/office/powerpoint/2010/main" spd="med">
    <p:fade/>
  </p:transition>
  <p:timing>
    <p:tnLst>
      <p:par>
        <p:cTn xmlns:p14="http://schemas.microsoft.com/office/powerpoint/2010/main" id="1" dur="indefinite" restart="never" nodeType="tmRoot"/>
      </p:par>
    </p:tnLst>
  </p:timing>
  <p:hf hdr="0" ftr="0" dt="0"/>
  <p:txStyles>
    <p:titleStyle>
      <a:lvl1pPr algn="ctr" rtl="0" fontAlgn="base">
        <a:spcBef>
          <a:spcPct val="0"/>
        </a:spcBef>
        <a:spcAft>
          <a:spcPct val="0"/>
        </a:spcAft>
        <a:defRPr sz="5000" kern="1200">
          <a:solidFill>
            <a:schemeClr val="tx2"/>
          </a:solidFill>
          <a:latin typeface="Arial" pitchFamily="34" charset="0"/>
          <a:ea typeface="+mj-ea"/>
          <a:cs typeface="Arial" pitchFamily="34" charset="0"/>
        </a:defRPr>
      </a:lvl1pPr>
      <a:lvl2pPr algn="ctr" rtl="0" fontAlgn="base">
        <a:spcBef>
          <a:spcPct val="0"/>
        </a:spcBef>
        <a:spcAft>
          <a:spcPct val="0"/>
        </a:spcAft>
        <a:defRPr sz="5000">
          <a:solidFill>
            <a:schemeClr val="tx2"/>
          </a:solidFill>
          <a:latin typeface="Arial" charset="0"/>
          <a:cs typeface="Arial" charset="0"/>
        </a:defRPr>
      </a:lvl2pPr>
      <a:lvl3pPr algn="ctr" rtl="0" fontAlgn="base">
        <a:spcBef>
          <a:spcPct val="0"/>
        </a:spcBef>
        <a:spcAft>
          <a:spcPct val="0"/>
        </a:spcAft>
        <a:defRPr sz="5000">
          <a:solidFill>
            <a:schemeClr val="tx2"/>
          </a:solidFill>
          <a:latin typeface="Arial" charset="0"/>
          <a:cs typeface="Arial" charset="0"/>
        </a:defRPr>
      </a:lvl3pPr>
      <a:lvl4pPr algn="ctr" rtl="0" fontAlgn="base">
        <a:spcBef>
          <a:spcPct val="0"/>
        </a:spcBef>
        <a:spcAft>
          <a:spcPct val="0"/>
        </a:spcAft>
        <a:defRPr sz="5000">
          <a:solidFill>
            <a:schemeClr val="tx2"/>
          </a:solidFill>
          <a:latin typeface="Arial" charset="0"/>
          <a:cs typeface="Arial" charset="0"/>
        </a:defRPr>
      </a:lvl4pPr>
      <a:lvl5pPr algn="ctr" rtl="0" fontAlgn="base">
        <a:spcBef>
          <a:spcPct val="0"/>
        </a:spcBef>
        <a:spcAft>
          <a:spcPct val="0"/>
        </a:spcAft>
        <a:defRPr sz="5000">
          <a:solidFill>
            <a:schemeClr val="tx2"/>
          </a:solidFill>
          <a:latin typeface="Arial" charset="0"/>
          <a:cs typeface="Arial" charset="0"/>
        </a:defRPr>
      </a:lvl5pPr>
      <a:lvl6pPr marL="457200" algn="ctr" rtl="0" fontAlgn="base">
        <a:spcBef>
          <a:spcPct val="0"/>
        </a:spcBef>
        <a:spcAft>
          <a:spcPct val="0"/>
        </a:spcAft>
        <a:defRPr sz="5000">
          <a:solidFill>
            <a:schemeClr val="tx2"/>
          </a:solidFill>
          <a:latin typeface="Arial" charset="0"/>
          <a:cs typeface="Arial" charset="0"/>
        </a:defRPr>
      </a:lvl6pPr>
      <a:lvl7pPr marL="914400" algn="ctr" rtl="0" fontAlgn="base">
        <a:spcBef>
          <a:spcPct val="0"/>
        </a:spcBef>
        <a:spcAft>
          <a:spcPct val="0"/>
        </a:spcAft>
        <a:defRPr sz="5000">
          <a:solidFill>
            <a:schemeClr val="tx2"/>
          </a:solidFill>
          <a:latin typeface="Arial" charset="0"/>
          <a:cs typeface="Arial" charset="0"/>
        </a:defRPr>
      </a:lvl7pPr>
      <a:lvl8pPr marL="1371600" algn="ctr" rtl="0" fontAlgn="base">
        <a:spcBef>
          <a:spcPct val="0"/>
        </a:spcBef>
        <a:spcAft>
          <a:spcPct val="0"/>
        </a:spcAft>
        <a:defRPr sz="5000">
          <a:solidFill>
            <a:schemeClr val="tx2"/>
          </a:solidFill>
          <a:latin typeface="Arial" charset="0"/>
          <a:cs typeface="Arial" charset="0"/>
        </a:defRPr>
      </a:lvl8pPr>
      <a:lvl9pPr marL="1828800" algn="ctr" rtl="0" fontAlgn="base">
        <a:spcBef>
          <a:spcPct val="0"/>
        </a:spcBef>
        <a:spcAft>
          <a:spcPct val="0"/>
        </a:spcAft>
        <a:defRPr sz="5000">
          <a:solidFill>
            <a:schemeClr val="tx2"/>
          </a:solidFill>
          <a:latin typeface="Arial" charset="0"/>
          <a:cs typeface="Arial" charset="0"/>
        </a:defRPr>
      </a:lvl9pPr>
    </p:titleStyle>
    <p:bodyStyle>
      <a:lvl1pPr marL="273050" indent="-273050" algn="l" rtl="0" fontAlgn="base">
        <a:spcBef>
          <a:spcPct val="20000"/>
        </a:spcBef>
        <a:spcAft>
          <a:spcPct val="0"/>
        </a:spcAft>
        <a:buClr>
          <a:srgbClr val="083763"/>
        </a:buClr>
        <a:buSzPct val="95000"/>
        <a:buFont typeface="Wingdings 2" pitchFamily="-1" charset="2"/>
        <a:buChar char=""/>
        <a:defRPr sz="2600" kern="1200">
          <a:solidFill>
            <a:schemeClr val="tx1"/>
          </a:solidFill>
          <a:latin typeface="Arial" pitchFamily="34" charset="0"/>
          <a:ea typeface="+mn-ea"/>
          <a:cs typeface="Arial" pitchFamily="34" charset="0"/>
        </a:defRPr>
      </a:lvl1pPr>
      <a:lvl2pPr marL="639763" indent="-246063" algn="l" rtl="0" fontAlgn="base">
        <a:spcBef>
          <a:spcPct val="20000"/>
        </a:spcBef>
        <a:spcAft>
          <a:spcPct val="0"/>
        </a:spcAft>
        <a:buClr>
          <a:srgbClr val="083763"/>
        </a:buClr>
        <a:buSzPct val="85000"/>
        <a:buFont typeface="Wingdings 2" pitchFamily="-1" charset="2"/>
        <a:buChar char=""/>
        <a:defRPr sz="2400" kern="1200">
          <a:solidFill>
            <a:schemeClr val="tx1"/>
          </a:solidFill>
          <a:latin typeface="Arial" pitchFamily="34" charset="0"/>
          <a:ea typeface="+mn-ea"/>
          <a:cs typeface="Arial" pitchFamily="34" charset="0"/>
        </a:defRPr>
      </a:lvl2pPr>
      <a:lvl3pPr marL="914400" indent="-246063" algn="l" rtl="0" fontAlgn="base">
        <a:spcBef>
          <a:spcPct val="20000"/>
        </a:spcBef>
        <a:spcAft>
          <a:spcPct val="0"/>
        </a:spcAft>
        <a:buClr>
          <a:srgbClr val="083763"/>
        </a:buClr>
        <a:buSzPct val="70000"/>
        <a:buFont typeface="Wingdings 2" pitchFamily="-1" charset="2"/>
        <a:buChar char=""/>
        <a:defRPr sz="2100" kern="1200">
          <a:solidFill>
            <a:schemeClr val="tx1"/>
          </a:solidFill>
          <a:latin typeface="Arial" pitchFamily="34" charset="0"/>
          <a:ea typeface="+mn-ea"/>
          <a:cs typeface="Arial" pitchFamily="34" charset="0"/>
        </a:defRPr>
      </a:lvl3pPr>
      <a:lvl4pPr marL="1187450" indent="-209550" algn="l" rtl="0" fontAlgn="base">
        <a:spcBef>
          <a:spcPct val="20000"/>
        </a:spcBef>
        <a:spcAft>
          <a:spcPct val="0"/>
        </a:spcAft>
        <a:buClr>
          <a:srgbClr val="083763"/>
        </a:buClr>
        <a:buSzPct val="65000"/>
        <a:buFont typeface="Wingdings 2" pitchFamily="-1" charset="2"/>
        <a:buChar char=""/>
        <a:defRPr sz="2000" kern="1200">
          <a:solidFill>
            <a:schemeClr val="tx1"/>
          </a:solidFill>
          <a:latin typeface="Arial" pitchFamily="34" charset="0"/>
          <a:ea typeface="+mn-ea"/>
          <a:cs typeface="Arial" pitchFamily="34" charset="0"/>
        </a:defRPr>
      </a:lvl4pPr>
      <a:lvl5pPr marL="1462088" indent="-209550" algn="l" rtl="0" fontAlgn="base">
        <a:spcBef>
          <a:spcPct val="20000"/>
        </a:spcBef>
        <a:spcAft>
          <a:spcPct val="0"/>
        </a:spcAft>
        <a:buClr>
          <a:srgbClr val="083763"/>
        </a:buClr>
        <a:buSzPct val="65000"/>
        <a:buFont typeface="Wingdings 2" pitchFamily="-1" charset="2"/>
        <a:buChar char=""/>
        <a:defRPr sz="2000" kern="1200">
          <a:solidFill>
            <a:schemeClr val="tx1"/>
          </a:solidFill>
          <a:latin typeface="Arial" pitchFamily="34" charset="0"/>
          <a:ea typeface="+mn-ea"/>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3.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fontAlgn="auto">
              <a:spcAft>
                <a:spcPts val="0"/>
              </a:spcAft>
              <a:defRPr/>
            </a:pPr>
            <a:r>
              <a:rPr lang="en-CA" dirty="0" smtClean="0"/>
              <a:t>Radiological Protection in Cardiology</a:t>
            </a:r>
            <a:endParaRPr lang="en-CA" dirty="0"/>
          </a:p>
        </p:txBody>
      </p:sp>
      <p:sp>
        <p:nvSpPr>
          <p:cNvPr id="6147" name="Subtitle 2"/>
          <p:cNvSpPr>
            <a:spLocks noGrp="1"/>
          </p:cNvSpPr>
          <p:nvPr>
            <p:ph type="subTitle" idx="1"/>
          </p:nvPr>
        </p:nvSpPr>
        <p:spPr>
          <a:xfrm>
            <a:off x="533400" y="3228975"/>
            <a:ext cx="7854950" cy="1752600"/>
          </a:xfrm>
        </p:spPr>
        <p:txBody>
          <a:bodyPr/>
          <a:lstStyle/>
          <a:p>
            <a:pPr marR="0"/>
            <a:r>
              <a:rPr lang="en-CA" altLang="en-US" dirty="0" smtClean="0">
                <a:latin typeface="Arial" charset="0"/>
                <a:cs typeface="Arial" charset="0"/>
              </a:rPr>
              <a:t>ICRP Publication 120</a:t>
            </a:r>
          </a:p>
          <a:p>
            <a:pPr marR="0"/>
            <a:endParaRPr lang="en-CA" altLang="en-US" dirty="0" smtClean="0">
              <a:latin typeface="Arial" charset="0"/>
              <a:cs typeface="Arial" charset="0"/>
            </a:endParaRPr>
          </a:p>
          <a:p>
            <a:pPr marR="0" algn="ctr"/>
            <a:r>
              <a:rPr lang="en-US" altLang="en-US" sz="1700" dirty="0">
                <a:latin typeface="Arial" charset="0"/>
                <a:cs typeface="Arial" charset="0"/>
              </a:rPr>
              <a:t>ICRP, </a:t>
            </a:r>
            <a:r>
              <a:rPr lang="en-US" altLang="en-US" sz="1700" dirty="0" smtClean="0">
                <a:latin typeface="Arial" charset="0"/>
                <a:cs typeface="Arial" charset="0"/>
              </a:rPr>
              <a:t>2013. Radiological </a:t>
            </a:r>
            <a:r>
              <a:rPr lang="en-US" altLang="en-US" sz="1700" dirty="0">
                <a:latin typeface="Arial" charset="0"/>
                <a:cs typeface="Arial" charset="0"/>
              </a:rPr>
              <a:t>Protection in Cardiology. ICRP Publication </a:t>
            </a:r>
            <a:r>
              <a:rPr lang="en-US" altLang="en-US" sz="1700" dirty="0" smtClean="0">
                <a:latin typeface="Arial" charset="0"/>
                <a:cs typeface="Arial" charset="0"/>
              </a:rPr>
              <a:t>120.</a:t>
            </a:r>
          </a:p>
          <a:p>
            <a:pPr marR="0" algn="ctr"/>
            <a:r>
              <a:rPr lang="en-US" altLang="en-US" sz="1700" dirty="0" smtClean="0">
                <a:latin typeface="Arial" charset="0"/>
                <a:cs typeface="Arial" charset="0"/>
              </a:rPr>
              <a:t> </a:t>
            </a:r>
            <a:r>
              <a:rPr lang="en-US" altLang="en-US" sz="1700" dirty="0">
                <a:latin typeface="Arial" charset="0"/>
                <a:cs typeface="Arial" charset="0"/>
              </a:rPr>
              <a:t>Ann. ICRP </a:t>
            </a:r>
            <a:r>
              <a:rPr lang="en-US" altLang="en-US" sz="1700" dirty="0" smtClean="0">
                <a:latin typeface="Arial" charset="0"/>
                <a:cs typeface="Arial" charset="0"/>
              </a:rPr>
              <a:t>42 (1):1-125.</a:t>
            </a:r>
            <a:endParaRPr lang="en-CA" altLang="en-US" sz="1700" dirty="0" smtClean="0">
              <a:latin typeface="Arial" charset="0"/>
              <a:cs typeface="Arial" charset="0"/>
            </a:endParaRPr>
          </a:p>
        </p:txBody>
      </p:sp>
      <p:sp>
        <p:nvSpPr>
          <p:cNvPr id="6148" name="Text Placeholder 3"/>
          <p:cNvSpPr>
            <a:spLocks noGrp="1"/>
          </p:cNvSpPr>
          <p:nvPr>
            <p:ph type="body" sz="quarter" idx="10"/>
          </p:nvPr>
        </p:nvSpPr>
        <p:spPr/>
        <p:txBody>
          <a:bodyPr>
            <a:normAutofit fontScale="92500" lnSpcReduction="10000"/>
          </a:bodyPr>
          <a:lstStyle/>
          <a:p>
            <a:pPr algn="ctr"/>
            <a:r>
              <a:rPr lang="en-US" altLang="en-US" dirty="0">
                <a:latin typeface="Arial" charset="0"/>
                <a:cs typeface="Arial" charset="0"/>
              </a:rPr>
              <a:t>Authors on behalf of </a:t>
            </a:r>
            <a:r>
              <a:rPr lang="en-US" altLang="en-US" dirty="0" smtClean="0">
                <a:latin typeface="Arial" charset="0"/>
                <a:cs typeface="Arial" charset="0"/>
              </a:rPr>
              <a:t>ICRP</a:t>
            </a:r>
          </a:p>
          <a:p>
            <a:pPr algn="ctr"/>
            <a:r>
              <a:rPr lang="en-US" altLang="en-US" dirty="0">
                <a:latin typeface="Arial" charset="0"/>
                <a:cs typeface="Arial" charset="0"/>
              </a:rPr>
              <a:t>C. Cousins, D.L. Miller, G. </a:t>
            </a:r>
            <a:r>
              <a:rPr lang="en-US" altLang="en-US" dirty="0" err="1">
                <a:latin typeface="Arial" charset="0"/>
                <a:cs typeface="Arial" charset="0"/>
              </a:rPr>
              <a:t>Bernardi</a:t>
            </a:r>
            <a:r>
              <a:rPr lang="en-US" altLang="en-US" dirty="0">
                <a:latin typeface="Arial" charset="0"/>
                <a:cs typeface="Arial" charset="0"/>
              </a:rPr>
              <a:t>, M.M. Rehani, P. Schofield,</a:t>
            </a:r>
          </a:p>
          <a:p>
            <a:pPr algn="ctr"/>
            <a:r>
              <a:rPr lang="en-US" altLang="en-US" dirty="0">
                <a:latin typeface="Arial" charset="0"/>
                <a:cs typeface="Arial" charset="0"/>
              </a:rPr>
              <a:t>E. </a:t>
            </a:r>
            <a:r>
              <a:rPr lang="en-US" altLang="en-US" dirty="0" err="1" smtClean="0">
                <a:latin typeface="Arial" charset="0"/>
                <a:cs typeface="Arial" charset="0"/>
              </a:rPr>
              <a:t>Vano</a:t>
            </a:r>
            <a:r>
              <a:rPr lang="en-US" altLang="en-US" dirty="0" smtClean="0">
                <a:latin typeface="Arial" charset="0"/>
                <a:cs typeface="Arial" charset="0"/>
              </a:rPr>
              <a:t>, </a:t>
            </a:r>
            <a:r>
              <a:rPr lang="en-US" altLang="en-US" dirty="0">
                <a:latin typeface="Arial" charset="0"/>
                <a:cs typeface="Arial" charset="0"/>
              </a:rPr>
              <a:t>A.J. Einstein, B. Geiger, P. </a:t>
            </a:r>
            <a:r>
              <a:rPr lang="en-US" altLang="en-US" dirty="0" err="1">
                <a:latin typeface="Arial" charset="0"/>
                <a:cs typeface="Arial" charset="0"/>
              </a:rPr>
              <a:t>Heintz</a:t>
            </a:r>
            <a:r>
              <a:rPr lang="en-US" altLang="en-US" dirty="0">
                <a:latin typeface="Arial" charset="0"/>
                <a:cs typeface="Arial" charset="0"/>
              </a:rPr>
              <a:t>, R. Padovani, K-H. Sim</a:t>
            </a:r>
          </a:p>
          <a:p>
            <a:endParaRPr lang="en-CA" altLang="en-US" dirty="0" smtClean="0">
              <a:latin typeface="Arial" charset="0"/>
              <a:cs typeface="Arial" charset="0"/>
            </a:endParaRP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fontAlgn="auto">
              <a:spcAft>
                <a:spcPts val="0"/>
              </a:spcAft>
              <a:defRPr/>
            </a:pPr>
            <a:r>
              <a:rPr lang="en-CA" dirty="0" smtClean="0"/>
              <a:t>Fluoroscopy—Staff Protection</a:t>
            </a:r>
            <a:endParaRPr lang="en-CA" dirty="0"/>
          </a:p>
        </p:txBody>
      </p:sp>
      <p:sp>
        <p:nvSpPr>
          <p:cNvPr id="7171" name="Content Placeholder 5"/>
          <p:cNvSpPr>
            <a:spLocks noGrp="1"/>
          </p:cNvSpPr>
          <p:nvPr>
            <p:ph idx="1"/>
          </p:nvPr>
        </p:nvSpPr>
        <p:spPr/>
        <p:txBody>
          <a:bodyPr/>
          <a:lstStyle/>
          <a:p>
            <a:r>
              <a:rPr lang="en-US" altLang="en-US" dirty="0" smtClean="0">
                <a:latin typeface="Arial" charset="0"/>
                <a:cs typeface="Arial" charset="0"/>
              </a:rPr>
              <a:t>Radiation exposure to the operator is neither uniform nor symmetric.</a:t>
            </a:r>
          </a:p>
          <a:p>
            <a:r>
              <a:rPr lang="en-US" altLang="en-US" dirty="0" smtClean="0">
                <a:latin typeface="Arial" charset="0"/>
                <a:cs typeface="Arial" charset="0"/>
              </a:rPr>
              <a:t>In </a:t>
            </a:r>
            <a:r>
              <a:rPr lang="en-US" altLang="en-US" dirty="0">
                <a:latin typeface="Arial" charset="0"/>
                <a:cs typeface="Arial" charset="0"/>
              </a:rPr>
              <a:t>general, reducing patient dose will also reduce operator dose</a:t>
            </a:r>
            <a:r>
              <a:rPr lang="en-US" altLang="en-US" dirty="0" smtClean="0">
                <a:latin typeface="Arial" charset="0"/>
                <a:cs typeface="Arial" charset="0"/>
              </a:rPr>
              <a:t>.</a:t>
            </a:r>
          </a:p>
          <a:p>
            <a:r>
              <a:rPr lang="en-US" altLang="en-US" dirty="0" smtClean="0">
                <a:latin typeface="Arial" charset="0"/>
                <a:cs typeface="Arial" charset="0"/>
              </a:rPr>
              <a:t>The </a:t>
            </a:r>
            <a:r>
              <a:rPr lang="en-US" altLang="en-US" dirty="0">
                <a:latin typeface="Arial" charset="0"/>
                <a:cs typeface="Arial" charset="0"/>
              </a:rPr>
              <a:t>basic tools of occupational radiological protection are time, distance and shielding</a:t>
            </a:r>
            <a:r>
              <a:rPr lang="en-US" altLang="en-US" dirty="0" smtClean="0">
                <a:latin typeface="Arial" charset="0"/>
                <a:cs typeface="Arial" charset="0"/>
              </a:rPr>
              <a:t>.</a:t>
            </a:r>
          </a:p>
          <a:p>
            <a:r>
              <a:rPr lang="en-US" altLang="en-US" dirty="0" smtClean="0">
                <a:latin typeface="Arial" charset="0"/>
                <a:cs typeface="Arial" charset="0"/>
              </a:rPr>
              <a:t>With </a:t>
            </a:r>
            <a:r>
              <a:rPr lang="en-US" altLang="en-US" dirty="0">
                <a:latin typeface="Arial" charset="0"/>
                <a:cs typeface="Arial" charset="0"/>
              </a:rPr>
              <a:t>proper use of radiological protection devices and techniques, the effective dose (E) for an interventionalist is typically 2–4 </a:t>
            </a:r>
            <a:r>
              <a:rPr lang="en-US" altLang="en-US" dirty="0" smtClean="0">
                <a:latin typeface="Arial" charset="0"/>
                <a:cs typeface="Arial" charset="0"/>
              </a:rPr>
              <a:t>mSv/year.</a:t>
            </a:r>
            <a:endParaRPr lang="en-CA" alt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10</a:t>
            </a:fld>
            <a:endParaRPr lang="en-US"/>
          </a:p>
        </p:txBody>
      </p:sp>
    </p:spTree>
    <p:extLst>
      <p:ext uri="{BB962C8B-B14F-4D97-AF65-F5344CB8AC3E}">
        <p14:creationId xmlns:p14="http://schemas.microsoft.com/office/powerpoint/2010/main" val="229834364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fontAlgn="auto">
              <a:spcAft>
                <a:spcPts val="0"/>
              </a:spcAft>
              <a:defRPr/>
            </a:pPr>
            <a:r>
              <a:rPr lang="en-CA" dirty="0"/>
              <a:t>Fluoroscopy—Staff Protection</a:t>
            </a:r>
          </a:p>
        </p:txBody>
      </p:sp>
      <p:sp>
        <p:nvSpPr>
          <p:cNvPr id="7171" name="Content Placeholder 5"/>
          <p:cNvSpPr>
            <a:spLocks noGrp="1"/>
          </p:cNvSpPr>
          <p:nvPr>
            <p:ph idx="1"/>
          </p:nvPr>
        </p:nvSpPr>
        <p:spPr>
          <a:xfrm>
            <a:off x="457200" y="1371600"/>
            <a:ext cx="8229600" cy="4724400"/>
          </a:xfrm>
        </p:spPr>
        <p:txBody>
          <a:bodyPr/>
          <a:lstStyle/>
          <a:p>
            <a:r>
              <a:rPr lang="en-US" altLang="en-US" dirty="0">
                <a:latin typeface="Arial" charset="0"/>
                <a:cs typeface="Arial" charset="0"/>
              </a:rPr>
              <a:t>When there is a risk of occupational radiation exposure, staff should use appropriate personal protective shielding.</a:t>
            </a:r>
          </a:p>
          <a:p>
            <a:r>
              <a:rPr lang="en-US" altLang="en-US" dirty="0" smtClean="0">
                <a:latin typeface="Arial" charset="0"/>
                <a:cs typeface="Arial" charset="0"/>
              </a:rPr>
              <a:t>Radiological protection for the eyes is necessary for interventionalists.</a:t>
            </a:r>
            <a:endParaRPr lang="en-CA" altLang="en-US" dirty="0" smtClean="0">
              <a:latin typeface="Arial" charset="0"/>
              <a:cs typeface="Arial" charset="0"/>
            </a:endParaRPr>
          </a:p>
          <a:p>
            <a:r>
              <a:rPr lang="en-US" altLang="en-US" dirty="0" smtClean="0">
                <a:latin typeface="Arial" charset="0"/>
                <a:cs typeface="Arial" charset="0"/>
              </a:rPr>
              <a:t>Use </a:t>
            </a:r>
            <a:r>
              <a:rPr lang="en-US" altLang="en-US" dirty="0">
                <a:latin typeface="Arial" charset="0"/>
                <a:cs typeface="Arial" charset="0"/>
              </a:rPr>
              <a:t>ceiling-suspended lead shields and protective lead curtains suspended from the side of the procedure </a:t>
            </a:r>
            <a:r>
              <a:rPr lang="en-US" altLang="en-US" dirty="0" smtClean="0">
                <a:latin typeface="Arial" charset="0"/>
                <a:cs typeface="Arial" charset="0"/>
              </a:rPr>
              <a:t>table.</a:t>
            </a:r>
          </a:p>
          <a:p>
            <a:r>
              <a:rPr lang="en-US" altLang="en-US" dirty="0">
                <a:latin typeface="Arial" charset="0"/>
                <a:cs typeface="Arial" charset="0"/>
              </a:rPr>
              <a:t>Proper use of personal monitoring badges is necessary in interventional cardiology laboratories in order to monitor and audit occupational radiation dose.</a:t>
            </a:r>
            <a:endParaRPr lang="en-US" alt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11</a:t>
            </a:fld>
            <a:endParaRPr lang="en-US"/>
          </a:p>
        </p:txBody>
      </p:sp>
    </p:spTree>
    <p:extLst>
      <p:ext uri="{BB962C8B-B14F-4D97-AF65-F5344CB8AC3E}">
        <p14:creationId xmlns:p14="http://schemas.microsoft.com/office/powerpoint/2010/main" val="62321949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Fluoroscopy—Staff Protection</a:t>
            </a:r>
          </a:p>
        </p:txBody>
      </p:sp>
      <p:sp>
        <p:nvSpPr>
          <p:cNvPr id="3" name="Content Placeholder 2"/>
          <p:cNvSpPr>
            <a:spLocks noGrp="1"/>
          </p:cNvSpPr>
          <p:nvPr>
            <p:ph idx="1"/>
          </p:nvPr>
        </p:nvSpPr>
        <p:spPr>
          <a:xfrm>
            <a:off x="457200" y="1447800"/>
            <a:ext cx="8229600" cy="4724400"/>
          </a:xfrm>
        </p:spPr>
        <p:txBody>
          <a:bodyPr/>
          <a:lstStyle/>
          <a:p>
            <a:pPr marL="0" indent="0">
              <a:buNone/>
            </a:pPr>
            <a:r>
              <a:rPr lang="en-US" dirty="0"/>
              <a:t>Practical advice </a:t>
            </a:r>
            <a:r>
              <a:rPr lang="en-US" dirty="0" smtClean="0"/>
              <a:t>to </a:t>
            </a:r>
            <a:r>
              <a:rPr lang="en-US" dirty="0"/>
              <a:t>improve staff radiation </a:t>
            </a:r>
            <a:r>
              <a:rPr lang="en-US" dirty="0" smtClean="0"/>
              <a:t>protection:</a:t>
            </a:r>
          </a:p>
          <a:p>
            <a:r>
              <a:rPr lang="en-US" dirty="0"/>
              <a:t>Increase your distance from the patient (the source of scatter radiation) whenever possible</a:t>
            </a:r>
            <a:r>
              <a:rPr lang="en-US" dirty="0" smtClean="0"/>
              <a:t>.</a:t>
            </a:r>
          </a:p>
          <a:p>
            <a:r>
              <a:rPr lang="en-US" dirty="0"/>
              <a:t>Try to position yourself in a low scatter area. Scattered radiation is higher at the x-ray tube side of the gantry and lower on the side of the image receptor</a:t>
            </a:r>
            <a:r>
              <a:rPr lang="en-US" dirty="0" smtClean="0"/>
              <a:t>.</a:t>
            </a:r>
          </a:p>
          <a:p>
            <a:r>
              <a:rPr lang="en-US" dirty="0"/>
              <a:t>The ceiling-suspended shield should be placed as close to the patient as possible.</a:t>
            </a:r>
          </a:p>
          <a:p>
            <a:r>
              <a:rPr lang="en-US" dirty="0" smtClean="0"/>
              <a:t>If </a:t>
            </a:r>
            <a:r>
              <a:rPr lang="en-US" dirty="0"/>
              <a:t>biplane systems are used, proper use of lateral shields is very important for eye protection.</a:t>
            </a:r>
          </a:p>
        </p:txBody>
      </p:sp>
      <p:sp>
        <p:nvSpPr>
          <p:cNvPr id="4" name="Slide Number Placeholder 3"/>
          <p:cNvSpPr>
            <a:spLocks noGrp="1"/>
          </p:cNvSpPr>
          <p:nvPr>
            <p:ph type="sldNum" sz="quarter" idx="10"/>
          </p:nvPr>
        </p:nvSpPr>
        <p:spPr/>
        <p:txBody>
          <a:bodyPr/>
          <a:lstStyle/>
          <a:p>
            <a:pPr>
              <a:defRPr/>
            </a:pPr>
            <a:fld id="{E23FF5EF-83BB-41F2-85A3-5CCB00E15304}" type="slidenum">
              <a:rPr lang="en-US" smtClean="0"/>
              <a:pPr>
                <a:defRPr/>
              </a:pPr>
              <a:t>12</a:t>
            </a:fld>
            <a:endParaRPr lang="en-US"/>
          </a:p>
        </p:txBody>
      </p:sp>
    </p:spTree>
    <p:extLst>
      <p:ext uri="{BB962C8B-B14F-4D97-AF65-F5344CB8AC3E}">
        <p14:creationId xmlns:p14="http://schemas.microsoft.com/office/powerpoint/2010/main" val="331478893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Fluoroscopy—Staff Protection</a:t>
            </a:r>
          </a:p>
        </p:txBody>
      </p:sp>
      <p:sp>
        <p:nvSpPr>
          <p:cNvPr id="3" name="Content Placeholder 2"/>
          <p:cNvSpPr>
            <a:spLocks noGrp="1"/>
          </p:cNvSpPr>
          <p:nvPr>
            <p:ph idx="1"/>
          </p:nvPr>
        </p:nvSpPr>
        <p:spPr>
          <a:xfrm>
            <a:off x="457200" y="1447800"/>
            <a:ext cx="8229600" cy="4724400"/>
          </a:xfrm>
        </p:spPr>
        <p:txBody>
          <a:bodyPr/>
          <a:lstStyle/>
          <a:p>
            <a:pPr marL="0" indent="0">
              <a:buNone/>
            </a:pPr>
            <a:r>
              <a:rPr lang="en-US" dirty="0"/>
              <a:t>Practical advice </a:t>
            </a:r>
            <a:r>
              <a:rPr lang="en-US" dirty="0" smtClean="0"/>
              <a:t>to improve </a:t>
            </a:r>
            <a:r>
              <a:rPr lang="en-US" dirty="0"/>
              <a:t>staff radiation </a:t>
            </a:r>
            <a:r>
              <a:rPr lang="en-US" dirty="0" smtClean="0"/>
              <a:t>protection:</a:t>
            </a:r>
          </a:p>
          <a:p>
            <a:r>
              <a:rPr lang="en-US" dirty="0"/>
              <a:t>When appropriate, use a dose reduction pad or drape at the catheter entrance site to reduce your hand dose</a:t>
            </a:r>
            <a:r>
              <a:rPr lang="en-US" dirty="0" smtClean="0"/>
              <a:t>.</a:t>
            </a:r>
          </a:p>
          <a:p>
            <a:r>
              <a:rPr lang="en-US" dirty="0"/>
              <a:t>Collimate the x-ray beam as tightly as possible.</a:t>
            </a:r>
          </a:p>
          <a:p>
            <a:r>
              <a:rPr lang="en-US" dirty="0" smtClean="0"/>
              <a:t>Avoid </a:t>
            </a:r>
            <a:r>
              <a:rPr lang="en-US" dirty="0"/>
              <a:t>direct exposure of the hands to primary radiation</a:t>
            </a:r>
            <a:r>
              <a:rPr lang="en-US" dirty="0" smtClean="0"/>
              <a:t>.</a:t>
            </a:r>
          </a:p>
          <a:p>
            <a:r>
              <a:rPr lang="en-US" dirty="0"/>
              <a:t>Obtain appropriate training in radiation management and radiation protection.</a:t>
            </a:r>
          </a:p>
          <a:p>
            <a:r>
              <a:rPr lang="en-US" dirty="0" smtClean="0"/>
              <a:t>Wear </a:t>
            </a:r>
            <a:r>
              <a:rPr lang="en-US" dirty="0"/>
              <a:t>your dosimeters and know your own dose.</a:t>
            </a:r>
            <a:endParaRPr lang="en-US" dirty="0" smtClean="0"/>
          </a:p>
        </p:txBody>
      </p:sp>
      <p:sp>
        <p:nvSpPr>
          <p:cNvPr id="4" name="Slide Number Placeholder 3"/>
          <p:cNvSpPr>
            <a:spLocks noGrp="1"/>
          </p:cNvSpPr>
          <p:nvPr>
            <p:ph type="sldNum" sz="quarter" idx="10"/>
          </p:nvPr>
        </p:nvSpPr>
        <p:spPr/>
        <p:txBody>
          <a:bodyPr/>
          <a:lstStyle/>
          <a:p>
            <a:pPr>
              <a:defRPr/>
            </a:pPr>
            <a:fld id="{E23FF5EF-83BB-41F2-85A3-5CCB00E15304}" type="slidenum">
              <a:rPr lang="en-US" smtClean="0"/>
              <a:pPr>
                <a:defRPr/>
              </a:pPr>
              <a:t>13</a:t>
            </a:fld>
            <a:endParaRPr lang="en-US"/>
          </a:p>
        </p:txBody>
      </p:sp>
    </p:spTree>
    <p:extLst>
      <p:ext uri="{BB962C8B-B14F-4D97-AF65-F5344CB8AC3E}">
        <p14:creationId xmlns:p14="http://schemas.microsoft.com/office/powerpoint/2010/main" val="219413810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CA" dirty="0" smtClean="0"/>
              <a:t>Nuclear Cardiology</a:t>
            </a:r>
            <a:endParaRPr lang="en-CA" dirty="0"/>
          </a:p>
        </p:txBody>
      </p:sp>
      <p:sp>
        <p:nvSpPr>
          <p:cNvPr id="7171" name="Content Placeholder 5"/>
          <p:cNvSpPr>
            <a:spLocks noGrp="1"/>
          </p:cNvSpPr>
          <p:nvPr>
            <p:ph idx="1"/>
          </p:nvPr>
        </p:nvSpPr>
        <p:spPr/>
        <p:txBody>
          <a:bodyPr/>
          <a:lstStyle/>
          <a:p>
            <a:r>
              <a:rPr lang="en-US" altLang="en-US" dirty="0">
                <a:latin typeface="Arial" charset="0"/>
                <a:cs typeface="Arial" charset="0"/>
              </a:rPr>
              <a:t>Criteria and guidelines for appropriate use have been developed through the consensus efforts of professional societies</a:t>
            </a:r>
            <a:r>
              <a:rPr lang="en-US" altLang="en-US" dirty="0" smtClean="0">
                <a:latin typeface="Arial" charset="0"/>
                <a:cs typeface="Arial" charset="0"/>
              </a:rPr>
              <a:t>.</a:t>
            </a:r>
          </a:p>
          <a:p>
            <a:r>
              <a:rPr lang="en-US" altLang="en-US" dirty="0">
                <a:latin typeface="Arial" charset="0"/>
                <a:cs typeface="Arial" charset="0"/>
              </a:rPr>
              <a:t>Justification needs to be performed on an individualized, patient-by-patient basis, and should weigh the benefits and risks of each imaging test under consideration as well as of doing no test. Assessment of radiation risk is one part of this process</a:t>
            </a:r>
            <a:r>
              <a:rPr lang="en-US" altLang="en-US" dirty="0" smtClean="0">
                <a:latin typeface="Arial" charset="0"/>
                <a:cs typeface="Arial" charset="0"/>
              </a:rPr>
              <a:t>.</a:t>
            </a:r>
            <a:endParaRPr lang="en-CA" altLang="en-US" dirty="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14</a:t>
            </a:fld>
            <a:endParaRPr lang="en-US"/>
          </a:p>
        </p:txBody>
      </p:sp>
    </p:spTree>
    <p:extLst>
      <p:ext uri="{BB962C8B-B14F-4D97-AF65-F5344CB8AC3E}">
        <p14:creationId xmlns:p14="http://schemas.microsoft.com/office/powerpoint/2010/main" val="1391247835"/>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CA" dirty="0"/>
              <a:t>Nuclear Cardiology</a:t>
            </a:r>
          </a:p>
        </p:txBody>
      </p:sp>
      <p:sp>
        <p:nvSpPr>
          <p:cNvPr id="7171" name="Content Placeholder 5"/>
          <p:cNvSpPr>
            <a:spLocks noGrp="1"/>
          </p:cNvSpPr>
          <p:nvPr>
            <p:ph idx="1"/>
          </p:nvPr>
        </p:nvSpPr>
        <p:spPr>
          <a:xfrm>
            <a:off x="457200" y="1447800"/>
            <a:ext cx="8229600" cy="4724400"/>
          </a:xfrm>
        </p:spPr>
        <p:txBody>
          <a:bodyPr/>
          <a:lstStyle/>
          <a:p>
            <a:r>
              <a:rPr lang="en-US" altLang="en-US" dirty="0">
                <a:latin typeface="Arial" charset="0"/>
                <a:cs typeface="Arial" charset="0"/>
              </a:rPr>
              <a:t>Optimization of protection in nuclear cardiology procedures involves the judicious selection of radiopharmaceuticals and administered activities to ensure diagnostic image quality while minimizing patient dose</a:t>
            </a:r>
            <a:r>
              <a:rPr lang="en-US" altLang="en-US" dirty="0" smtClean="0">
                <a:latin typeface="Arial" charset="0"/>
                <a:cs typeface="Arial" charset="0"/>
              </a:rPr>
              <a:t>.</a:t>
            </a:r>
          </a:p>
          <a:p>
            <a:r>
              <a:rPr lang="en-US" altLang="en-US" dirty="0">
                <a:latin typeface="Arial" charset="0"/>
                <a:cs typeface="Arial" charset="0"/>
              </a:rPr>
              <a:t>Administered activities should be within pre-specified ranges, as provided in international and national guidelines, and should reflect patient habitus.</a:t>
            </a:r>
          </a:p>
          <a:p>
            <a:r>
              <a:rPr lang="en-US" altLang="en-US" dirty="0">
                <a:latin typeface="Arial" charset="0"/>
                <a:cs typeface="Arial" charset="0"/>
              </a:rPr>
              <a:t>If stress imaging is normal, rest imaging can be omitted to minimize total dose</a:t>
            </a:r>
            <a:r>
              <a:rPr lang="en-US" altLang="en-US" dirty="0" smtClean="0">
                <a:latin typeface="Arial" charset="0"/>
                <a:cs typeface="Arial" charset="0"/>
              </a:rPr>
              <a:t>. </a:t>
            </a:r>
            <a:r>
              <a:rPr lang="en-US" dirty="0" smtClean="0">
                <a:solidFill>
                  <a:srgbClr val="000000"/>
                </a:solidFill>
                <a:latin typeface="+mn-lt"/>
              </a:rPr>
              <a:t>For </a:t>
            </a:r>
            <a:r>
              <a:rPr lang="en-US" dirty="0">
                <a:solidFill>
                  <a:srgbClr val="000000"/>
                </a:solidFill>
                <a:latin typeface="+mn-lt"/>
              </a:rPr>
              <a:t>SPECT protocols, </a:t>
            </a:r>
            <a:r>
              <a:rPr lang="en-US" baseline="30000" dirty="0">
                <a:solidFill>
                  <a:srgbClr val="000000"/>
                </a:solidFill>
                <a:latin typeface="+mn-lt"/>
              </a:rPr>
              <a:t>99m</a:t>
            </a:r>
            <a:r>
              <a:rPr lang="en-US" dirty="0">
                <a:solidFill>
                  <a:srgbClr val="000000"/>
                </a:solidFill>
                <a:latin typeface="+mn-lt"/>
              </a:rPr>
              <a:t>Tc-based agents yield lower effective doses than </a:t>
            </a:r>
            <a:r>
              <a:rPr lang="en-US" baseline="30000" dirty="0">
                <a:solidFill>
                  <a:srgbClr val="000000"/>
                </a:solidFill>
                <a:latin typeface="+mn-lt"/>
              </a:rPr>
              <a:t>201</a:t>
            </a:r>
            <a:r>
              <a:rPr lang="en-US" dirty="0">
                <a:solidFill>
                  <a:srgbClr val="000000"/>
                </a:solidFill>
                <a:latin typeface="+mn-lt"/>
              </a:rPr>
              <a:t>Tl, and are preferred on </a:t>
            </a:r>
            <a:r>
              <a:rPr lang="en-US" dirty="0" err="1">
                <a:solidFill>
                  <a:srgbClr val="000000"/>
                </a:solidFill>
                <a:latin typeface="+mn-lt"/>
              </a:rPr>
              <a:t>dosimetric</a:t>
            </a:r>
            <a:r>
              <a:rPr lang="en-US" dirty="0">
                <a:solidFill>
                  <a:srgbClr val="000000"/>
                </a:solidFill>
                <a:latin typeface="+mn-lt"/>
              </a:rPr>
              <a:t> grounds. </a:t>
            </a:r>
          </a:p>
          <a:p>
            <a:endParaRPr lang="en-CA" altLang="en-US" dirty="0" smtClean="0">
              <a:latin typeface="+mn-lt"/>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15</a:t>
            </a:fld>
            <a:endParaRPr lang="en-US"/>
          </a:p>
        </p:txBody>
      </p:sp>
    </p:spTree>
    <p:extLst>
      <p:ext uri="{BB962C8B-B14F-4D97-AF65-F5344CB8AC3E}">
        <p14:creationId xmlns:p14="http://schemas.microsoft.com/office/powerpoint/2010/main" val="33692409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CA" dirty="0" smtClean="0"/>
              <a:t>Cardiac CT</a:t>
            </a:r>
            <a:endParaRPr lang="en-CA" dirty="0"/>
          </a:p>
        </p:txBody>
      </p:sp>
      <p:sp>
        <p:nvSpPr>
          <p:cNvPr id="7171" name="Content Placeholder 5"/>
          <p:cNvSpPr>
            <a:spLocks noGrp="1"/>
          </p:cNvSpPr>
          <p:nvPr>
            <p:ph idx="1"/>
          </p:nvPr>
        </p:nvSpPr>
        <p:spPr/>
        <p:txBody>
          <a:bodyPr/>
          <a:lstStyle/>
          <a:p>
            <a:r>
              <a:rPr lang="en-US" altLang="en-US" dirty="0" smtClean="0">
                <a:latin typeface="Arial" charset="0"/>
                <a:cs typeface="Arial" charset="0"/>
              </a:rPr>
              <a:t>Criteria </a:t>
            </a:r>
            <a:r>
              <a:rPr lang="en-US" altLang="en-US" dirty="0">
                <a:latin typeface="Arial" charset="0"/>
                <a:cs typeface="Arial" charset="0"/>
              </a:rPr>
              <a:t>and guidelines for appropriate use of cardiac CT have been developed, and justification needs to be </a:t>
            </a:r>
            <a:r>
              <a:rPr lang="en-US" altLang="en-US" dirty="0" smtClean="0">
                <a:latin typeface="Arial" charset="0"/>
                <a:cs typeface="Arial" charset="0"/>
              </a:rPr>
              <a:t>performed on a patient-by-patient basis.</a:t>
            </a:r>
          </a:p>
          <a:p>
            <a:r>
              <a:rPr lang="en-US" altLang="en-US" dirty="0" smtClean="0">
                <a:latin typeface="Arial" charset="0"/>
                <a:cs typeface="Arial" charset="0"/>
              </a:rPr>
              <a:t>Patient dose from </a:t>
            </a:r>
            <a:r>
              <a:rPr lang="en-US" altLang="en-US" dirty="0">
                <a:latin typeface="Arial" charset="0"/>
                <a:cs typeface="Arial" charset="0"/>
              </a:rPr>
              <a:t>cardiac CT is strongly dependent on scanner mode, tube current, and tube potential.</a:t>
            </a:r>
            <a:endParaRPr lang="en-US" altLang="en-US" dirty="0" smtClean="0">
              <a:latin typeface="Arial" charset="0"/>
              <a:cs typeface="Arial" charset="0"/>
            </a:endParaRPr>
          </a:p>
          <a:p>
            <a:r>
              <a:rPr lang="en-US" altLang="en-US" dirty="0">
                <a:latin typeface="Arial" charset="0"/>
                <a:cs typeface="Arial" charset="0"/>
              </a:rPr>
              <a:t>For patients with a heart rate less than 65-70 bpm and a regular rhythm, diagnostic image quality can generally be maintained while using dose reduction methods such as axial imaging or ECG-controlled tube current modulation.</a:t>
            </a:r>
            <a:endParaRPr lang="en-CA" alt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16</a:t>
            </a:fld>
            <a:endParaRPr lang="en-US"/>
          </a:p>
        </p:txBody>
      </p:sp>
    </p:spTree>
    <p:extLst>
      <p:ext uri="{BB962C8B-B14F-4D97-AF65-F5344CB8AC3E}">
        <p14:creationId xmlns:p14="http://schemas.microsoft.com/office/powerpoint/2010/main" val="2681900666"/>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CA" dirty="0"/>
              <a:t>Cardiac CT</a:t>
            </a:r>
          </a:p>
        </p:txBody>
      </p:sp>
      <p:sp>
        <p:nvSpPr>
          <p:cNvPr id="7171" name="Content Placeholder 5"/>
          <p:cNvSpPr>
            <a:spLocks noGrp="1"/>
          </p:cNvSpPr>
          <p:nvPr>
            <p:ph idx="1"/>
          </p:nvPr>
        </p:nvSpPr>
        <p:spPr/>
        <p:txBody>
          <a:bodyPr/>
          <a:lstStyle/>
          <a:p>
            <a:r>
              <a:rPr lang="en-US" altLang="en-US" dirty="0">
                <a:latin typeface="Arial" charset="0"/>
                <a:cs typeface="Arial" charset="0"/>
              </a:rPr>
              <a:t>For non-obese patients, diagnostic image quality can generally be maintained using low-voltage (e.g. 100 kVp) scanning. </a:t>
            </a:r>
            <a:endParaRPr lang="en-US" altLang="en-US" dirty="0" smtClean="0">
              <a:latin typeface="Arial" charset="0"/>
              <a:cs typeface="Arial" charset="0"/>
            </a:endParaRPr>
          </a:p>
          <a:p>
            <a:r>
              <a:rPr lang="en-US" altLang="en-US" dirty="0" smtClean="0">
                <a:latin typeface="Arial" charset="0"/>
                <a:cs typeface="Arial" charset="0"/>
              </a:rPr>
              <a:t>The </a:t>
            </a:r>
            <a:r>
              <a:rPr lang="en-US" altLang="en-US" dirty="0">
                <a:latin typeface="Arial" charset="0"/>
                <a:cs typeface="Arial" charset="0"/>
              </a:rPr>
              <a:t>maximum tube current should be appropriate for the patient‘s habitus. </a:t>
            </a:r>
            <a:endParaRPr lang="en-US" altLang="en-US" dirty="0" smtClean="0">
              <a:latin typeface="Arial" charset="0"/>
              <a:cs typeface="Arial" charset="0"/>
            </a:endParaRPr>
          </a:p>
          <a:p>
            <a:r>
              <a:rPr lang="en-US" altLang="en-US" dirty="0" smtClean="0">
                <a:latin typeface="Arial" charset="0"/>
                <a:cs typeface="Arial" charset="0"/>
              </a:rPr>
              <a:t>Further </a:t>
            </a:r>
            <a:r>
              <a:rPr lang="en-US" altLang="en-US" dirty="0">
                <a:latin typeface="Arial" charset="0"/>
                <a:cs typeface="Arial" charset="0"/>
              </a:rPr>
              <a:t>research is needed to develop and validate methods to reduce patient radiation dose.</a:t>
            </a:r>
            <a:endParaRPr lang="en-CA" alt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17</a:t>
            </a:fld>
            <a:endParaRPr lang="en-US"/>
          </a:p>
        </p:txBody>
      </p:sp>
    </p:spTree>
    <p:extLst>
      <p:ext uri="{BB962C8B-B14F-4D97-AF65-F5344CB8AC3E}">
        <p14:creationId xmlns:p14="http://schemas.microsoft.com/office/powerpoint/2010/main" val="128739407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CA" dirty="0" smtClean="0"/>
              <a:t>Training</a:t>
            </a:r>
            <a:endParaRPr lang="en-CA" dirty="0"/>
          </a:p>
        </p:txBody>
      </p:sp>
      <p:sp>
        <p:nvSpPr>
          <p:cNvPr id="7171" name="Content Placeholder 5"/>
          <p:cNvSpPr>
            <a:spLocks noGrp="1"/>
          </p:cNvSpPr>
          <p:nvPr>
            <p:ph idx="1"/>
          </p:nvPr>
        </p:nvSpPr>
        <p:spPr>
          <a:xfrm>
            <a:off x="457200" y="1371600"/>
            <a:ext cx="8229600" cy="4724400"/>
          </a:xfrm>
        </p:spPr>
        <p:txBody>
          <a:bodyPr/>
          <a:lstStyle/>
          <a:p>
            <a:r>
              <a:rPr lang="en-US" altLang="en-US" dirty="0" smtClean="0">
                <a:latin typeface="Arial" charset="0"/>
                <a:cs typeface="Arial" charset="0"/>
              </a:rPr>
              <a:t>Individuals </a:t>
            </a:r>
            <a:r>
              <a:rPr lang="en-US" altLang="en-US" dirty="0">
                <a:latin typeface="Arial" charset="0"/>
                <a:cs typeface="Arial" charset="0"/>
              </a:rPr>
              <a:t>who take responsibility for medical exposures must be properly trained in radiological protection (</a:t>
            </a:r>
            <a:r>
              <a:rPr lang="en-US" altLang="en-US" dirty="0" smtClean="0">
                <a:latin typeface="Arial" charset="0"/>
                <a:cs typeface="Arial" charset="0"/>
              </a:rPr>
              <a:t>RP).</a:t>
            </a:r>
          </a:p>
          <a:p>
            <a:r>
              <a:rPr lang="en-US" altLang="en-US" dirty="0">
                <a:latin typeface="Arial" charset="0"/>
                <a:cs typeface="Arial" charset="0"/>
              </a:rPr>
              <a:t>In addition to the training recommended for all physicians who use </a:t>
            </a:r>
            <a:r>
              <a:rPr lang="en-US" altLang="en-US" dirty="0" err="1">
                <a:latin typeface="Arial" charset="0"/>
                <a:cs typeface="Arial" charset="0"/>
              </a:rPr>
              <a:t>ionising</a:t>
            </a:r>
            <a:r>
              <a:rPr lang="en-US" altLang="en-US" dirty="0">
                <a:latin typeface="Arial" charset="0"/>
                <a:cs typeface="Arial" charset="0"/>
              </a:rPr>
              <a:t> radiation, interventional cardiologists and </a:t>
            </a:r>
            <a:r>
              <a:rPr lang="en-US" altLang="en-US" dirty="0" err="1">
                <a:latin typeface="Arial" charset="0"/>
                <a:cs typeface="Arial" charset="0"/>
              </a:rPr>
              <a:t>electrophysiologists</a:t>
            </a:r>
            <a:r>
              <a:rPr lang="en-US" altLang="en-US" dirty="0">
                <a:latin typeface="Arial" charset="0"/>
                <a:cs typeface="Arial" charset="0"/>
              </a:rPr>
              <a:t> should receive a second, higher level of </a:t>
            </a:r>
            <a:r>
              <a:rPr lang="en-US" altLang="en-US" dirty="0" smtClean="0">
                <a:latin typeface="Arial" charset="0"/>
                <a:cs typeface="Arial" charset="0"/>
              </a:rPr>
              <a:t>RP training.</a:t>
            </a:r>
          </a:p>
          <a:p>
            <a:r>
              <a:rPr lang="en-US" altLang="en-US" dirty="0">
                <a:latin typeface="Arial" charset="0"/>
                <a:cs typeface="Arial" charset="0"/>
              </a:rPr>
              <a:t>Individuals who perform </a:t>
            </a:r>
            <a:r>
              <a:rPr lang="en-US" altLang="en-US" dirty="0" smtClean="0">
                <a:latin typeface="Arial" charset="0"/>
                <a:cs typeface="Arial" charset="0"/>
              </a:rPr>
              <a:t>procedures </a:t>
            </a:r>
            <a:r>
              <a:rPr lang="en-US" altLang="en-US" dirty="0">
                <a:latin typeface="Arial" charset="0"/>
                <a:cs typeface="Arial" charset="0"/>
              </a:rPr>
              <a:t>where there is a risk of tissue reactions should be able to recognize these skin injuries</a:t>
            </a:r>
            <a:r>
              <a:rPr lang="en-US" altLang="en-US" dirty="0" smtClean="0">
                <a:latin typeface="Arial" charset="0"/>
                <a:cs typeface="Arial" charset="0"/>
              </a:rPr>
              <a:t>.</a:t>
            </a: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18</a:t>
            </a:fld>
            <a:endParaRPr lang="en-US"/>
          </a:p>
        </p:txBody>
      </p:sp>
    </p:spTree>
    <p:extLst>
      <p:ext uri="{BB962C8B-B14F-4D97-AF65-F5344CB8AC3E}">
        <p14:creationId xmlns:p14="http://schemas.microsoft.com/office/powerpoint/2010/main" val="366262116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CA" dirty="0"/>
              <a:t>Training</a:t>
            </a:r>
          </a:p>
        </p:txBody>
      </p:sp>
      <p:sp>
        <p:nvSpPr>
          <p:cNvPr id="7171" name="Content Placeholder 5"/>
          <p:cNvSpPr>
            <a:spLocks noGrp="1"/>
          </p:cNvSpPr>
          <p:nvPr>
            <p:ph idx="1"/>
          </p:nvPr>
        </p:nvSpPr>
        <p:spPr>
          <a:xfrm>
            <a:off x="457200" y="1524000"/>
            <a:ext cx="8229600" cy="4724400"/>
          </a:xfrm>
        </p:spPr>
        <p:txBody>
          <a:bodyPr/>
          <a:lstStyle/>
          <a:p>
            <a:r>
              <a:rPr lang="en-US" altLang="en-US" dirty="0">
                <a:latin typeface="Arial" charset="0"/>
                <a:cs typeface="Arial" charset="0"/>
              </a:rPr>
              <a:t>Training </a:t>
            </a:r>
            <a:r>
              <a:rPr lang="en-US" altLang="en-US" dirty="0" err="1">
                <a:latin typeface="Arial" charset="0"/>
                <a:cs typeface="Arial" charset="0"/>
              </a:rPr>
              <a:t>programmes</a:t>
            </a:r>
            <a:r>
              <a:rPr lang="en-US" altLang="en-US" dirty="0">
                <a:latin typeface="Arial" charset="0"/>
                <a:cs typeface="Arial" charset="0"/>
              </a:rPr>
              <a:t> should include both initial training for all incoming staff and regular updating and retraining. </a:t>
            </a:r>
          </a:p>
          <a:p>
            <a:r>
              <a:rPr lang="en-US" altLang="en-US" dirty="0" smtClean="0">
                <a:latin typeface="Arial" charset="0"/>
                <a:cs typeface="Arial" charset="0"/>
              </a:rPr>
              <a:t>Training </a:t>
            </a:r>
            <a:r>
              <a:rPr lang="en-US" altLang="en-US" dirty="0">
                <a:latin typeface="Arial" charset="0"/>
                <a:cs typeface="Arial" charset="0"/>
              </a:rPr>
              <a:t>activities in RP should be followed by an evaluation of the knowledge acquired from the training </a:t>
            </a:r>
            <a:r>
              <a:rPr lang="en-US" altLang="en-US" dirty="0" err="1">
                <a:latin typeface="Arial" charset="0"/>
                <a:cs typeface="Arial" charset="0"/>
              </a:rPr>
              <a:t>programme</a:t>
            </a:r>
            <a:r>
              <a:rPr lang="en-US" altLang="en-US" dirty="0">
                <a:latin typeface="Arial" charset="0"/>
                <a:cs typeface="Arial" charset="0"/>
              </a:rPr>
              <a:t> (a formal examination system). </a:t>
            </a:r>
            <a:endParaRPr lang="en-US" altLang="en-US" dirty="0" smtClean="0">
              <a:latin typeface="Arial" charset="0"/>
              <a:cs typeface="Arial" charset="0"/>
            </a:endParaRPr>
          </a:p>
          <a:p>
            <a:r>
              <a:rPr lang="en-US" altLang="en-US" dirty="0" smtClean="0">
                <a:latin typeface="Arial" charset="0"/>
                <a:cs typeface="Arial" charset="0"/>
              </a:rPr>
              <a:t>Physicians </a:t>
            </a:r>
            <a:r>
              <a:rPr lang="en-US" altLang="en-US" dirty="0">
                <a:latin typeface="Arial" charset="0"/>
                <a:cs typeface="Arial" charset="0"/>
              </a:rPr>
              <a:t>who have completed training should be able to demonstrate that they possess the knowledge specified by the curriculum by passing an appropriate certifying examination</a:t>
            </a:r>
            <a:r>
              <a:rPr lang="en-US" altLang="en-US" dirty="0" smtClean="0">
                <a:latin typeface="Arial" charset="0"/>
                <a:cs typeface="Arial" charset="0"/>
              </a:rPr>
              <a:t>.</a:t>
            </a:r>
          </a:p>
          <a:p>
            <a:endParaRPr lang="en-CA" alt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19</a:t>
            </a:fld>
            <a:endParaRPr lang="en-US"/>
          </a:p>
        </p:txBody>
      </p:sp>
    </p:spTree>
    <p:extLst>
      <p:ext uri="{BB962C8B-B14F-4D97-AF65-F5344CB8AC3E}">
        <p14:creationId xmlns:p14="http://schemas.microsoft.com/office/powerpoint/2010/main" val="340885927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CA" dirty="0" smtClean="0"/>
              <a:t>Introduction</a:t>
            </a:r>
            <a:endParaRPr lang="en-CA" dirty="0"/>
          </a:p>
        </p:txBody>
      </p:sp>
      <p:sp>
        <p:nvSpPr>
          <p:cNvPr id="7171" name="Content Placeholder 5"/>
          <p:cNvSpPr>
            <a:spLocks noGrp="1"/>
          </p:cNvSpPr>
          <p:nvPr>
            <p:ph idx="1"/>
          </p:nvPr>
        </p:nvSpPr>
        <p:spPr>
          <a:xfrm>
            <a:off x="457200" y="1219200"/>
            <a:ext cx="8229600" cy="4953000"/>
          </a:xfrm>
        </p:spPr>
        <p:txBody>
          <a:bodyPr>
            <a:normAutofit fontScale="92500"/>
          </a:bodyPr>
          <a:lstStyle/>
          <a:p>
            <a:r>
              <a:rPr lang="en-US" altLang="en-US" dirty="0" smtClean="0">
                <a:latin typeface="Arial" charset="0"/>
                <a:cs typeface="Arial" charset="0"/>
              </a:rPr>
              <a:t>Patient radiation exposure</a:t>
            </a:r>
            <a:r>
              <a:rPr lang="en-US" altLang="en-US" dirty="0" smtClean="0">
                <a:solidFill>
                  <a:srgbClr val="FF0000"/>
                </a:solidFill>
                <a:latin typeface="Arial" charset="0"/>
                <a:cs typeface="Arial" charset="0"/>
              </a:rPr>
              <a:t> </a:t>
            </a:r>
            <a:r>
              <a:rPr lang="en-US" altLang="en-US" dirty="0" smtClean="0">
                <a:latin typeface="Arial" charset="0"/>
                <a:cs typeface="Arial" charset="0"/>
              </a:rPr>
              <a:t>in cardiac procedures </a:t>
            </a:r>
            <a:r>
              <a:rPr lang="en-US" altLang="en-US" dirty="0">
                <a:latin typeface="Arial" charset="0"/>
                <a:cs typeface="Arial" charset="0"/>
              </a:rPr>
              <a:t>is due primarily to nuclear medicine, CT, interventional cardiology </a:t>
            </a:r>
            <a:r>
              <a:rPr lang="en-US" altLang="en-US" strike="sngStrike" dirty="0">
                <a:latin typeface="Arial" charset="0"/>
                <a:cs typeface="Arial" charset="0"/>
              </a:rPr>
              <a:t>procedures</a:t>
            </a:r>
            <a:r>
              <a:rPr lang="en-US" altLang="en-US" dirty="0">
                <a:latin typeface="Arial" charset="0"/>
                <a:cs typeface="Arial" charset="0"/>
              </a:rPr>
              <a:t> and electrophysiology procedures</a:t>
            </a:r>
            <a:r>
              <a:rPr lang="en-US" altLang="en-US" dirty="0" smtClean="0">
                <a:latin typeface="Arial" charset="0"/>
                <a:cs typeface="Arial" charset="0"/>
              </a:rPr>
              <a:t>.</a:t>
            </a:r>
          </a:p>
          <a:p>
            <a:r>
              <a:rPr lang="en-US" altLang="en-US" dirty="0">
                <a:latin typeface="Arial" charset="0"/>
                <a:cs typeface="Arial" charset="0"/>
              </a:rPr>
              <a:t>Complex percutaneous coronary interventions and cardiac electrophysiology procedures are associated with high radiation </a:t>
            </a:r>
            <a:r>
              <a:rPr lang="en-US" altLang="en-US" dirty="0" smtClean="0">
                <a:latin typeface="Arial" charset="0"/>
                <a:cs typeface="Arial" charset="0"/>
              </a:rPr>
              <a:t>doses, and can </a:t>
            </a:r>
            <a:r>
              <a:rPr lang="en-US" altLang="en-US" dirty="0">
                <a:latin typeface="Arial" charset="0"/>
                <a:cs typeface="Arial" charset="0"/>
              </a:rPr>
              <a:t>result in patient skin doses high enough to cause radiation injury and an increased risk of cancer</a:t>
            </a:r>
            <a:r>
              <a:rPr lang="en-US" altLang="en-US" dirty="0" smtClean="0">
                <a:latin typeface="Arial" charset="0"/>
                <a:cs typeface="Arial" charset="0"/>
              </a:rPr>
              <a:t>.</a:t>
            </a:r>
          </a:p>
          <a:p>
            <a:r>
              <a:rPr lang="en-US" altLang="en-US" dirty="0">
                <a:latin typeface="Arial" charset="0"/>
                <a:cs typeface="Arial" charset="0"/>
              </a:rPr>
              <a:t>Treatment of congenital heart disease in children is of particular concern</a:t>
            </a:r>
            <a:r>
              <a:rPr lang="en-US" altLang="en-US" dirty="0" smtClean="0">
                <a:latin typeface="Arial" charset="0"/>
                <a:cs typeface="Arial" charset="0"/>
              </a:rPr>
              <a:t>.</a:t>
            </a:r>
          </a:p>
          <a:p>
            <a:r>
              <a:rPr lang="en-US" altLang="en-US" dirty="0" smtClean="0">
                <a:latin typeface="Arial" charset="0"/>
                <a:cs typeface="Arial" charset="0"/>
              </a:rPr>
              <a:t>Staff may </a:t>
            </a:r>
            <a:r>
              <a:rPr lang="en-US" altLang="en-US" dirty="0">
                <a:latin typeface="Arial" charset="0"/>
                <a:cs typeface="Arial" charset="0"/>
              </a:rPr>
              <a:t>receive high radiation doses if radiological protection tools are not used properly.</a:t>
            </a:r>
            <a:endParaRPr lang="en-CA" alt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2</a:t>
            </a:fld>
            <a:endParaRPr lang="en-US"/>
          </a:p>
        </p:txBody>
      </p:sp>
    </p:spTree>
    <p:extLst>
      <p:ext uri="{BB962C8B-B14F-4D97-AF65-F5344CB8AC3E}">
        <p14:creationId xmlns:p14="http://schemas.microsoft.com/office/powerpoint/2010/main" val="51083190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CA" dirty="0"/>
              <a:t>Training</a:t>
            </a:r>
          </a:p>
        </p:txBody>
      </p:sp>
      <p:sp>
        <p:nvSpPr>
          <p:cNvPr id="7171" name="Content Placeholder 5"/>
          <p:cNvSpPr>
            <a:spLocks noGrp="1"/>
          </p:cNvSpPr>
          <p:nvPr>
            <p:ph idx="1"/>
          </p:nvPr>
        </p:nvSpPr>
        <p:spPr/>
        <p:txBody>
          <a:bodyPr/>
          <a:lstStyle/>
          <a:p>
            <a:r>
              <a:rPr lang="en-US" altLang="en-US" dirty="0">
                <a:latin typeface="Arial" charset="0"/>
                <a:cs typeface="Arial" charset="0"/>
              </a:rPr>
              <a:t>Individuals who perform interventional cardiology or electrophysiology procedures should be familiar with methods to reduce radiation dose to patients and staff.</a:t>
            </a:r>
          </a:p>
          <a:p>
            <a:r>
              <a:rPr lang="en-US" altLang="en-US" dirty="0">
                <a:latin typeface="Arial" charset="0"/>
                <a:cs typeface="Arial" charset="0"/>
              </a:rPr>
              <a:t>Nurses, </a:t>
            </a:r>
            <a:r>
              <a:rPr lang="en-US" altLang="en-US" dirty="0" smtClean="0">
                <a:latin typeface="Arial" charset="0"/>
                <a:cs typeface="Arial" charset="0"/>
              </a:rPr>
              <a:t>radiographers/technologists, and </a:t>
            </a:r>
            <a:r>
              <a:rPr lang="en-US" altLang="en-US" dirty="0">
                <a:latin typeface="Arial" charset="0"/>
                <a:cs typeface="Arial" charset="0"/>
              </a:rPr>
              <a:t>other healthcare professionals who assist during fluoroscopic procedures should be familiar with radiation risks and radiological protection principles, in order to </a:t>
            </a:r>
            <a:r>
              <a:rPr lang="en-US" altLang="en-US" dirty="0" err="1">
                <a:latin typeface="Arial" charset="0"/>
                <a:cs typeface="Arial" charset="0"/>
              </a:rPr>
              <a:t>minimise</a:t>
            </a:r>
            <a:r>
              <a:rPr lang="en-US" altLang="en-US" dirty="0">
                <a:latin typeface="Arial" charset="0"/>
                <a:cs typeface="Arial" charset="0"/>
              </a:rPr>
              <a:t> their own exposure and that of others. The training should be commensurate with the individual’s </a:t>
            </a:r>
            <a:r>
              <a:rPr lang="en-US" altLang="en-US" dirty="0" smtClean="0">
                <a:latin typeface="Arial" charset="0"/>
                <a:cs typeface="Arial" charset="0"/>
              </a:rPr>
              <a:t>role.</a:t>
            </a:r>
            <a:endParaRPr lang="en-CA" alt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20</a:t>
            </a:fld>
            <a:endParaRPr lang="en-US"/>
          </a:p>
        </p:txBody>
      </p:sp>
    </p:spTree>
    <p:extLst>
      <p:ext uri="{BB962C8B-B14F-4D97-AF65-F5344CB8AC3E}">
        <p14:creationId xmlns:p14="http://schemas.microsoft.com/office/powerpoint/2010/main" val="1506636958"/>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fontAlgn="auto">
              <a:spcAft>
                <a:spcPts val="0"/>
              </a:spcAft>
              <a:defRPr/>
            </a:pPr>
            <a:r>
              <a:rPr lang="en-CA" dirty="0"/>
              <a:t>Quality Assurance </a:t>
            </a:r>
            <a:r>
              <a:rPr lang="en-CA" dirty="0" smtClean="0"/>
              <a:t>Programme</a:t>
            </a:r>
            <a:endParaRPr lang="en-CA" dirty="0"/>
          </a:p>
        </p:txBody>
      </p:sp>
      <p:sp>
        <p:nvSpPr>
          <p:cNvPr id="7171" name="Content Placeholder 5"/>
          <p:cNvSpPr>
            <a:spLocks noGrp="1"/>
          </p:cNvSpPr>
          <p:nvPr>
            <p:ph idx="1"/>
          </p:nvPr>
        </p:nvSpPr>
        <p:spPr>
          <a:xfrm>
            <a:off x="381000" y="1524000"/>
            <a:ext cx="8458200" cy="4724400"/>
          </a:xfrm>
        </p:spPr>
        <p:txBody>
          <a:bodyPr/>
          <a:lstStyle/>
          <a:p>
            <a:r>
              <a:rPr lang="en-US" altLang="en-US" dirty="0">
                <a:latin typeface="Arial" charset="0"/>
                <a:cs typeface="Arial" charset="0"/>
              </a:rPr>
              <a:t>Two basic objectives of the </a:t>
            </a:r>
            <a:r>
              <a:rPr lang="en-US" altLang="en-US" dirty="0" smtClean="0">
                <a:latin typeface="Arial" charset="0"/>
                <a:cs typeface="Arial" charset="0"/>
              </a:rPr>
              <a:t>RP </a:t>
            </a:r>
            <a:r>
              <a:rPr lang="en-US" altLang="en-US" dirty="0">
                <a:latin typeface="Arial" charset="0"/>
                <a:cs typeface="Arial" charset="0"/>
              </a:rPr>
              <a:t>quality assurance </a:t>
            </a:r>
            <a:r>
              <a:rPr lang="en-US" altLang="en-US" dirty="0" err="1">
                <a:latin typeface="Arial" charset="0"/>
                <a:cs typeface="Arial" charset="0"/>
              </a:rPr>
              <a:t>programme</a:t>
            </a:r>
            <a:r>
              <a:rPr lang="en-US" altLang="en-US" dirty="0">
                <a:latin typeface="Arial" charset="0"/>
                <a:cs typeface="Arial" charset="0"/>
              </a:rPr>
              <a:t> (QAP) are to evaluate patient radiation dose on a periodic basis and to monitor occupational radiation dose for workers in cardiology facilities where radiation is used.</a:t>
            </a:r>
          </a:p>
          <a:p>
            <a:r>
              <a:rPr lang="en-US" altLang="en-US" dirty="0" smtClean="0">
                <a:latin typeface="Arial" charset="0"/>
                <a:cs typeface="Arial" charset="0"/>
              </a:rPr>
              <a:t>A cardiologist should have management responsibility for the QAP aspects of RP for cardiology procedures, and should be assisted by a medical physicist.</a:t>
            </a:r>
          </a:p>
          <a:p>
            <a:r>
              <a:rPr lang="en-US" altLang="en-US" dirty="0" smtClean="0">
                <a:latin typeface="Arial" charset="0"/>
                <a:cs typeface="Arial" charset="0"/>
              </a:rPr>
              <a:t>Training </a:t>
            </a:r>
            <a:r>
              <a:rPr lang="en-US" altLang="en-US" dirty="0">
                <a:latin typeface="Arial" charset="0"/>
                <a:cs typeface="Arial" charset="0"/>
              </a:rPr>
              <a:t>in RP (both initial and retraining) should be included in the QAP for all staff involved in imaging procedures and interventional cardiology procedures</a:t>
            </a:r>
            <a:r>
              <a:rPr lang="en-US" altLang="en-US" dirty="0" smtClean="0">
                <a:latin typeface="Arial" charset="0"/>
                <a:cs typeface="Arial" charset="0"/>
              </a:rPr>
              <a:t>.</a:t>
            </a:r>
          </a:p>
          <a:p>
            <a:endParaRPr lang="en-CA" alt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21</a:t>
            </a:fld>
            <a:endParaRPr lang="en-US"/>
          </a:p>
        </p:txBody>
      </p:sp>
    </p:spTree>
    <p:extLst>
      <p:ext uri="{BB962C8B-B14F-4D97-AF65-F5344CB8AC3E}">
        <p14:creationId xmlns:p14="http://schemas.microsoft.com/office/powerpoint/2010/main" val="2189775272"/>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fontAlgn="auto">
              <a:spcAft>
                <a:spcPts val="0"/>
              </a:spcAft>
              <a:defRPr/>
            </a:pPr>
            <a:r>
              <a:rPr lang="en-CA" dirty="0"/>
              <a:t>Quality Assurance </a:t>
            </a:r>
            <a:r>
              <a:rPr lang="en-CA" dirty="0" smtClean="0"/>
              <a:t>Programme</a:t>
            </a:r>
            <a:endParaRPr lang="en-CA" dirty="0"/>
          </a:p>
        </p:txBody>
      </p:sp>
      <p:sp>
        <p:nvSpPr>
          <p:cNvPr id="7171" name="Content Placeholder 5"/>
          <p:cNvSpPr>
            <a:spLocks noGrp="1"/>
          </p:cNvSpPr>
          <p:nvPr>
            <p:ph idx="1"/>
          </p:nvPr>
        </p:nvSpPr>
        <p:spPr>
          <a:xfrm>
            <a:off x="457200" y="1600200"/>
            <a:ext cx="8229600" cy="4724400"/>
          </a:xfrm>
        </p:spPr>
        <p:txBody>
          <a:bodyPr/>
          <a:lstStyle/>
          <a:p>
            <a:r>
              <a:rPr lang="en-US" altLang="en-US" dirty="0" smtClean="0">
                <a:latin typeface="Arial" charset="0"/>
                <a:cs typeface="Arial" charset="0"/>
              </a:rPr>
              <a:t>the QAP should:</a:t>
            </a:r>
          </a:p>
          <a:p>
            <a:pPr lvl="1"/>
            <a:r>
              <a:rPr lang="en-US" altLang="en-US" dirty="0" smtClean="0">
                <a:latin typeface="Arial" charset="0"/>
                <a:cs typeface="Arial" charset="0"/>
              </a:rPr>
              <a:t>Include periodic </a:t>
            </a:r>
            <a:r>
              <a:rPr lang="en-US" altLang="en-US" dirty="0">
                <a:latin typeface="Arial" charset="0"/>
                <a:cs typeface="Arial" charset="0"/>
              </a:rPr>
              <a:t>evaluation of image quality and procedure </a:t>
            </a:r>
            <a:r>
              <a:rPr lang="en-US" altLang="en-US" dirty="0" smtClean="0">
                <a:latin typeface="Arial" charset="0"/>
                <a:cs typeface="Arial" charset="0"/>
              </a:rPr>
              <a:t>protocols.</a:t>
            </a:r>
          </a:p>
          <a:p>
            <a:pPr lvl="1"/>
            <a:r>
              <a:rPr lang="en-US" altLang="en-US" dirty="0">
                <a:latin typeface="Arial" charset="0"/>
                <a:cs typeface="Arial" charset="0"/>
              </a:rPr>
              <a:t>Include </a:t>
            </a:r>
            <a:r>
              <a:rPr lang="en-US" altLang="en-US" dirty="0" smtClean="0">
                <a:latin typeface="Arial" charset="0"/>
                <a:cs typeface="Arial" charset="0"/>
              </a:rPr>
              <a:t>patient </a:t>
            </a:r>
            <a:r>
              <a:rPr lang="en-US" altLang="en-US" dirty="0">
                <a:latin typeface="Arial" charset="0"/>
                <a:cs typeface="Arial" charset="0"/>
              </a:rPr>
              <a:t>dose audits for fluoroscopy, CT and </a:t>
            </a:r>
            <a:r>
              <a:rPr lang="en-US" altLang="en-US" dirty="0" err="1">
                <a:latin typeface="Arial" charset="0"/>
                <a:cs typeface="Arial" charset="0"/>
              </a:rPr>
              <a:t>scintigraphy</a:t>
            </a:r>
            <a:r>
              <a:rPr lang="en-US" altLang="en-US" dirty="0">
                <a:latin typeface="Arial" charset="0"/>
                <a:cs typeface="Arial" charset="0"/>
              </a:rPr>
              <a:t> (including comparison with Diagnostic Reference Levels) and </a:t>
            </a:r>
            <a:r>
              <a:rPr lang="en-US" altLang="en-US" dirty="0" smtClean="0">
                <a:latin typeface="Arial" charset="0"/>
                <a:cs typeface="Arial" charset="0"/>
              </a:rPr>
              <a:t>reporting.</a:t>
            </a:r>
          </a:p>
          <a:p>
            <a:pPr lvl="1"/>
            <a:r>
              <a:rPr lang="en-US" altLang="en-US" dirty="0" smtClean="0">
                <a:latin typeface="Arial" charset="0"/>
                <a:cs typeface="Arial" charset="0"/>
              </a:rPr>
              <a:t>establish </a:t>
            </a:r>
            <a:r>
              <a:rPr lang="en-US" altLang="en-US" dirty="0">
                <a:latin typeface="Arial" charset="0"/>
                <a:cs typeface="Arial" charset="0"/>
              </a:rPr>
              <a:t>trigger levels for individual clinical follow-up when there is a risk of radiation-induced skin injuries</a:t>
            </a:r>
            <a:r>
              <a:rPr lang="en-US" altLang="en-US" dirty="0" smtClean="0">
                <a:latin typeface="Arial" charset="0"/>
                <a:cs typeface="Arial" charset="0"/>
              </a:rPr>
              <a:t>.</a:t>
            </a:r>
          </a:p>
          <a:p>
            <a:pPr lvl="1"/>
            <a:r>
              <a:rPr lang="en-US" altLang="en-US" dirty="0" smtClean="0">
                <a:latin typeface="Arial" charset="0"/>
                <a:cs typeface="Arial" charset="0"/>
              </a:rPr>
              <a:t>ensure </a:t>
            </a:r>
            <a:r>
              <a:rPr lang="en-US" altLang="en-US" dirty="0">
                <a:latin typeface="Arial" charset="0"/>
                <a:cs typeface="Arial" charset="0"/>
              </a:rPr>
              <a:t>the regular use of personal dosimeters and include a review of all abnormal dose values.</a:t>
            </a:r>
            <a:endParaRPr lang="en-CA" alt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22</a:t>
            </a:fld>
            <a:endParaRPr lang="en-US"/>
          </a:p>
        </p:txBody>
      </p:sp>
    </p:spTree>
    <p:extLst>
      <p:ext uri="{BB962C8B-B14F-4D97-AF65-F5344CB8AC3E}">
        <p14:creationId xmlns:p14="http://schemas.microsoft.com/office/powerpoint/2010/main" val="3153154160"/>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fontAlgn="auto">
              <a:spcAft>
                <a:spcPts val="0"/>
              </a:spcAft>
              <a:defRPr/>
            </a:pPr>
            <a:r>
              <a:rPr lang="en-CA" dirty="0"/>
              <a:t>Quality </a:t>
            </a:r>
            <a:r>
              <a:rPr lang="en-CA" smtClean="0"/>
              <a:t>Assurance Programme</a:t>
            </a:r>
            <a:endParaRPr lang="en-CA" dirty="0"/>
          </a:p>
        </p:txBody>
      </p:sp>
      <p:sp>
        <p:nvSpPr>
          <p:cNvPr id="7171" name="Content Placeholder 5"/>
          <p:cNvSpPr>
            <a:spLocks noGrp="1"/>
          </p:cNvSpPr>
          <p:nvPr>
            <p:ph idx="1"/>
          </p:nvPr>
        </p:nvSpPr>
        <p:spPr>
          <a:xfrm>
            <a:off x="457200" y="1600200"/>
            <a:ext cx="8229600" cy="4724400"/>
          </a:xfrm>
        </p:spPr>
        <p:txBody>
          <a:bodyPr/>
          <a:lstStyle/>
          <a:p>
            <a:r>
              <a:rPr lang="en-US" altLang="en-US" dirty="0" smtClean="0">
                <a:latin typeface="Arial" charset="0"/>
                <a:cs typeface="Arial" charset="0"/>
              </a:rPr>
              <a:t>The </a:t>
            </a:r>
            <a:r>
              <a:rPr lang="en-US" altLang="en-US" dirty="0">
                <a:latin typeface="Arial" charset="0"/>
                <a:cs typeface="Arial" charset="0"/>
              </a:rPr>
              <a:t>Radiation Protection Advisor/Radiation Safety Officer should </a:t>
            </a:r>
            <a:r>
              <a:rPr lang="en-US" altLang="en-US" dirty="0" smtClean="0">
                <a:latin typeface="Arial" charset="0"/>
                <a:cs typeface="Arial" charset="0"/>
              </a:rPr>
              <a:t>be </a:t>
            </a:r>
            <a:r>
              <a:rPr lang="en-US" altLang="en-US" dirty="0">
                <a:latin typeface="Arial" charset="0"/>
                <a:cs typeface="Arial" charset="0"/>
              </a:rPr>
              <a:t>involved in monitoring </a:t>
            </a:r>
            <a:r>
              <a:rPr lang="en-US" altLang="en-US" dirty="0" smtClean="0">
                <a:latin typeface="Arial" charset="0"/>
                <a:cs typeface="Arial" charset="0"/>
              </a:rPr>
              <a:t>occupational </a:t>
            </a:r>
            <a:r>
              <a:rPr lang="en-US" altLang="en-US" dirty="0">
                <a:latin typeface="Arial" charset="0"/>
                <a:cs typeface="Arial" charset="0"/>
              </a:rPr>
              <a:t>radiation dose</a:t>
            </a:r>
            <a:r>
              <a:rPr lang="en-US" altLang="en-US" dirty="0" smtClean="0">
                <a:latin typeface="Arial" charset="0"/>
                <a:cs typeface="Arial" charset="0"/>
              </a:rPr>
              <a:t>.</a:t>
            </a:r>
          </a:p>
          <a:p>
            <a:r>
              <a:rPr lang="en-US" altLang="en-US" dirty="0">
                <a:latin typeface="Arial" charset="0"/>
                <a:cs typeface="Arial" charset="0"/>
              </a:rPr>
              <a:t>The planning process for </a:t>
            </a:r>
            <a:r>
              <a:rPr lang="en-US" altLang="en-US" dirty="0" smtClean="0">
                <a:latin typeface="Arial" charset="0"/>
                <a:cs typeface="Arial" charset="0"/>
              </a:rPr>
              <a:t>an upgrade or a new interventional </a:t>
            </a:r>
            <a:r>
              <a:rPr lang="en-US" altLang="en-US" dirty="0">
                <a:latin typeface="Arial" charset="0"/>
                <a:cs typeface="Arial" charset="0"/>
              </a:rPr>
              <a:t>fluoroscopy laboratory, CT scanner or nuclear medicine system in a cardiology </a:t>
            </a:r>
            <a:r>
              <a:rPr lang="en-US" altLang="en-US" dirty="0" smtClean="0">
                <a:latin typeface="Arial" charset="0"/>
                <a:cs typeface="Arial" charset="0"/>
              </a:rPr>
              <a:t>facility </a:t>
            </a:r>
            <a:r>
              <a:rPr lang="en-US" altLang="en-US" dirty="0">
                <a:latin typeface="Arial" charset="0"/>
                <a:cs typeface="Arial" charset="0"/>
              </a:rPr>
              <a:t>should include </a:t>
            </a:r>
            <a:r>
              <a:rPr lang="en-US" altLang="en-US" dirty="0" smtClean="0">
                <a:latin typeface="Arial" charset="0"/>
                <a:cs typeface="Arial" charset="0"/>
              </a:rPr>
              <a:t>participation by a </a:t>
            </a:r>
            <a:r>
              <a:rPr lang="en-US" altLang="en-US" dirty="0">
                <a:latin typeface="Arial" charset="0"/>
                <a:cs typeface="Arial" charset="0"/>
              </a:rPr>
              <a:t>medical physicist, a senior radiographer and a senior cardiologist. These individuals should have experience with the procedures that will be performed using the new equipment.</a:t>
            </a:r>
            <a:endParaRPr lang="en-CA" alt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23</a:t>
            </a:fld>
            <a:endParaRPr lang="en-US"/>
          </a:p>
        </p:txBody>
      </p:sp>
    </p:spTree>
    <p:extLst>
      <p:ext uri="{BB962C8B-B14F-4D97-AF65-F5344CB8AC3E}">
        <p14:creationId xmlns:p14="http://schemas.microsoft.com/office/powerpoint/2010/main" val="2724602247"/>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 for a QAP in RP</a:t>
            </a:r>
            <a:endParaRPr lang="en-US" dirty="0"/>
          </a:p>
        </p:txBody>
      </p:sp>
      <p:sp>
        <p:nvSpPr>
          <p:cNvPr id="3" name="Content Placeholder 2"/>
          <p:cNvSpPr>
            <a:spLocks noGrp="1"/>
          </p:cNvSpPr>
          <p:nvPr>
            <p:ph idx="1"/>
          </p:nvPr>
        </p:nvSpPr>
        <p:spPr>
          <a:xfrm>
            <a:off x="762000" y="1447800"/>
            <a:ext cx="8153400" cy="4724400"/>
          </a:xfrm>
        </p:spPr>
        <p:txBody>
          <a:bodyPr/>
          <a:lstStyle/>
          <a:p>
            <a:r>
              <a:rPr lang="en-US" dirty="0"/>
              <a:t>Facility design.</a:t>
            </a:r>
          </a:p>
          <a:p>
            <a:r>
              <a:rPr lang="en-US" dirty="0" smtClean="0"/>
              <a:t>Selection criteria for X-ray equipment. </a:t>
            </a:r>
          </a:p>
          <a:p>
            <a:r>
              <a:rPr lang="en-US" dirty="0" smtClean="0"/>
              <a:t>Radiological </a:t>
            </a:r>
            <a:r>
              <a:rPr lang="en-US" dirty="0"/>
              <a:t>protection tools.</a:t>
            </a:r>
          </a:p>
          <a:p>
            <a:r>
              <a:rPr lang="en-US" dirty="0" smtClean="0"/>
              <a:t>Availability </a:t>
            </a:r>
            <a:r>
              <a:rPr lang="en-US" dirty="0"/>
              <a:t>of dosimeters.</a:t>
            </a:r>
          </a:p>
          <a:p>
            <a:r>
              <a:rPr lang="en-US" dirty="0" smtClean="0"/>
              <a:t>Availability </a:t>
            </a:r>
            <a:r>
              <a:rPr lang="en-US" dirty="0"/>
              <a:t>of personnel and their responsibilities.</a:t>
            </a:r>
          </a:p>
          <a:p>
            <a:r>
              <a:rPr lang="en-US" dirty="0" smtClean="0"/>
              <a:t>Training </a:t>
            </a:r>
            <a:r>
              <a:rPr lang="en-US" dirty="0"/>
              <a:t>in </a:t>
            </a:r>
            <a:r>
              <a:rPr lang="en-US" dirty="0" smtClean="0"/>
              <a:t>RP (initial </a:t>
            </a:r>
            <a:r>
              <a:rPr lang="en-US" dirty="0"/>
              <a:t>and continuing).</a:t>
            </a:r>
          </a:p>
          <a:p>
            <a:r>
              <a:rPr lang="en-US" dirty="0" smtClean="0"/>
              <a:t>Patient </a:t>
            </a:r>
            <a:r>
              <a:rPr lang="en-US" dirty="0"/>
              <a:t>dose audit and reporting</a:t>
            </a:r>
            <a:r>
              <a:rPr lang="en-US" dirty="0" smtClean="0"/>
              <a:t>.</a:t>
            </a:r>
          </a:p>
          <a:p>
            <a:r>
              <a:rPr lang="en-US" dirty="0"/>
              <a:t>Clinical follow up for high patient radiation doses</a:t>
            </a:r>
          </a:p>
          <a:p>
            <a:r>
              <a:rPr lang="en-US" dirty="0" smtClean="0"/>
              <a:t>Image </a:t>
            </a:r>
            <a:r>
              <a:rPr lang="en-US" dirty="0"/>
              <a:t>quality and procedure evaluation.</a:t>
            </a:r>
          </a:p>
          <a:p>
            <a:r>
              <a:rPr lang="en-US" dirty="0" smtClean="0">
                <a:solidFill>
                  <a:srgbClr val="000000"/>
                </a:solidFill>
              </a:rPr>
              <a:t>Protective tools and </a:t>
            </a:r>
            <a:r>
              <a:rPr lang="en-US" dirty="0" smtClean="0"/>
              <a:t>staff </a:t>
            </a:r>
            <a:r>
              <a:rPr lang="en-US" dirty="0"/>
              <a:t>radiation doses.</a:t>
            </a:r>
          </a:p>
        </p:txBody>
      </p:sp>
      <p:sp>
        <p:nvSpPr>
          <p:cNvPr id="4" name="Slide Number Placeholder 3"/>
          <p:cNvSpPr>
            <a:spLocks noGrp="1"/>
          </p:cNvSpPr>
          <p:nvPr>
            <p:ph type="sldNum" sz="quarter" idx="10"/>
          </p:nvPr>
        </p:nvSpPr>
        <p:spPr/>
        <p:txBody>
          <a:bodyPr/>
          <a:lstStyle/>
          <a:p>
            <a:pPr>
              <a:defRPr/>
            </a:pPr>
            <a:fld id="{E23FF5EF-83BB-41F2-85A3-5CCB00E15304}" type="slidenum">
              <a:rPr lang="en-US" smtClean="0"/>
              <a:pPr>
                <a:defRPr/>
              </a:pPr>
              <a:t>24</a:t>
            </a:fld>
            <a:endParaRPr lang="en-US"/>
          </a:p>
        </p:txBody>
      </p:sp>
    </p:spTree>
    <p:extLst>
      <p:ext uri="{BB962C8B-B14F-4D97-AF65-F5344CB8AC3E}">
        <p14:creationId xmlns:p14="http://schemas.microsoft.com/office/powerpoint/2010/main" val="229119355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ICRP Logo.gif"/>
          <p:cNvPicPr>
            <a:picLocks noChangeAspect="1"/>
          </p:cNvPicPr>
          <p:nvPr/>
        </p:nvPicPr>
        <p:blipFill>
          <a:blip r:embed="rId3" cstate="print">
            <a:clrChange>
              <a:clrFrom>
                <a:srgbClr val="FFFFFF"/>
              </a:clrFrom>
              <a:clrTo>
                <a:srgbClr val="FFFFFF">
                  <a:alpha val="0"/>
                </a:srgbClr>
              </a:clrTo>
            </a:clrChange>
          </a:blip>
          <a:stretch>
            <a:fillRect/>
          </a:stretch>
        </p:blipFill>
        <p:spPr>
          <a:xfrm>
            <a:off x="1322834" y="1905000"/>
            <a:ext cx="6678166" cy="2133600"/>
          </a:xfrm>
          <a:prstGeom prst="rect">
            <a:avLst/>
          </a:prstGeom>
          <a:effectLst>
            <a:innerShdw blurRad="63500" dist="50800" dir="2700000">
              <a:prstClr val="black">
                <a:alpha val="50000"/>
              </a:prstClr>
            </a:innerShdw>
            <a:reflection blurRad="6350" stA="50000" endA="300" endPos="55000" dir="5400000" sy="-100000" algn="bl" rotWithShape="0"/>
          </a:effectLst>
        </p:spPr>
      </p:pic>
      <p:sp>
        <p:nvSpPr>
          <p:cNvPr id="8195" name="Text Placeholder 17"/>
          <p:cNvSpPr>
            <a:spLocks noGrp="1"/>
          </p:cNvSpPr>
          <p:nvPr>
            <p:ph type="body" idx="1"/>
          </p:nvPr>
        </p:nvSpPr>
        <p:spPr>
          <a:xfrm>
            <a:off x="0" y="5181600"/>
            <a:ext cx="9144000" cy="533400"/>
          </a:xfrm>
        </p:spPr>
        <p:txBody>
          <a:bodyPr/>
          <a:lstStyle/>
          <a:p>
            <a:pPr algn="ctr"/>
            <a:r>
              <a:rPr lang="en-US" altLang="en-US" u="sng" smtClean="0">
                <a:latin typeface="Arial" charset="0"/>
                <a:cs typeface="Arial" charset="0"/>
              </a:rPr>
              <a:t>www.icrp.org</a:t>
            </a:r>
            <a:endParaRPr lang="en-CA" altLang="en-US" u="sng" smtClean="0">
              <a:latin typeface="Arial" charset="0"/>
              <a:cs typeface="Arial" charset="0"/>
            </a:endParaRPr>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Recommendations</a:t>
            </a:r>
            <a:endParaRPr lang="en-US" dirty="0"/>
          </a:p>
        </p:txBody>
      </p:sp>
      <p:sp>
        <p:nvSpPr>
          <p:cNvPr id="3" name="Content Placeholder 2"/>
          <p:cNvSpPr>
            <a:spLocks noGrp="1"/>
          </p:cNvSpPr>
          <p:nvPr>
            <p:ph idx="1"/>
          </p:nvPr>
        </p:nvSpPr>
        <p:spPr>
          <a:xfrm>
            <a:off x="457200" y="1447800"/>
            <a:ext cx="8229600" cy="4724400"/>
          </a:xfrm>
        </p:spPr>
        <p:txBody>
          <a:bodyPr/>
          <a:lstStyle/>
          <a:p>
            <a:r>
              <a:rPr lang="en-US" dirty="0"/>
              <a:t>Individuals who request, perform or interpret cardiology imaging procedures should be aware of the radiation risks of the procedure</a:t>
            </a:r>
            <a:r>
              <a:rPr lang="en-US" dirty="0" smtClean="0"/>
              <a:t>.</a:t>
            </a:r>
          </a:p>
          <a:p>
            <a:r>
              <a:rPr lang="en-US" dirty="0"/>
              <a:t>Criteria and guidelines for appropriate use have been developed </a:t>
            </a:r>
            <a:r>
              <a:rPr lang="en-US" dirty="0" smtClean="0"/>
              <a:t>by professional </a:t>
            </a:r>
            <a:r>
              <a:rPr lang="en-US" dirty="0"/>
              <a:t>societies, and should be used in clinical practice.</a:t>
            </a:r>
            <a:endParaRPr lang="en-US" dirty="0" smtClean="0"/>
          </a:p>
          <a:p>
            <a:r>
              <a:rPr lang="en-US" dirty="0"/>
              <a:t>As with </a:t>
            </a:r>
            <a:r>
              <a:rPr lang="en-US" dirty="0" smtClean="0"/>
              <a:t>all other </a:t>
            </a:r>
            <a:r>
              <a:rPr lang="en-US" dirty="0"/>
              <a:t>medical exposures, nuclear cardiology examinations, cardiac CT examinations, interventional cardiology procedures and electrophysiology procedures should </a:t>
            </a:r>
            <a:r>
              <a:rPr lang="en-US" dirty="0">
                <a:solidFill>
                  <a:srgbClr val="000000"/>
                </a:solidFill>
              </a:rPr>
              <a:t>be </a:t>
            </a:r>
            <a:r>
              <a:rPr lang="en-US" dirty="0" smtClean="0">
                <a:solidFill>
                  <a:srgbClr val="000000"/>
                </a:solidFill>
              </a:rPr>
              <a:t>justified and </a:t>
            </a:r>
            <a:r>
              <a:rPr lang="en-US" dirty="0" smtClean="0"/>
              <a:t>optimized </a:t>
            </a:r>
            <a:r>
              <a:rPr lang="en-US" dirty="0"/>
              <a:t>and dose reduction techniques should be used whenever applicable.</a:t>
            </a:r>
          </a:p>
        </p:txBody>
      </p:sp>
      <p:sp>
        <p:nvSpPr>
          <p:cNvPr id="4" name="Slide Number Placeholder 3"/>
          <p:cNvSpPr>
            <a:spLocks noGrp="1"/>
          </p:cNvSpPr>
          <p:nvPr>
            <p:ph type="sldNum" sz="quarter" idx="10"/>
          </p:nvPr>
        </p:nvSpPr>
        <p:spPr/>
        <p:txBody>
          <a:bodyPr/>
          <a:lstStyle/>
          <a:p>
            <a:pPr>
              <a:defRPr/>
            </a:pPr>
            <a:fld id="{E23FF5EF-83BB-41F2-85A3-5CCB00E15304}" type="slidenum">
              <a:rPr lang="en-US" smtClean="0"/>
              <a:pPr>
                <a:defRPr/>
              </a:pPr>
              <a:t>3</a:t>
            </a:fld>
            <a:endParaRPr lang="en-US"/>
          </a:p>
        </p:txBody>
      </p:sp>
    </p:spTree>
    <p:extLst>
      <p:ext uri="{BB962C8B-B14F-4D97-AF65-F5344CB8AC3E}">
        <p14:creationId xmlns:p14="http://schemas.microsoft.com/office/powerpoint/2010/main" val="399276269"/>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CA" dirty="0" smtClean="0"/>
              <a:t>Interventional Fluoroscopy</a:t>
            </a:r>
            <a:endParaRPr lang="en-CA" dirty="0"/>
          </a:p>
        </p:txBody>
      </p:sp>
      <p:sp>
        <p:nvSpPr>
          <p:cNvPr id="7171" name="Content Placeholder 5"/>
          <p:cNvSpPr>
            <a:spLocks noGrp="1"/>
          </p:cNvSpPr>
          <p:nvPr>
            <p:ph idx="1"/>
          </p:nvPr>
        </p:nvSpPr>
        <p:spPr>
          <a:xfrm>
            <a:off x="457200" y="1371600"/>
            <a:ext cx="8229600" cy="4724400"/>
          </a:xfrm>
        </p:spPr>
        <p:txBody>
          <a:bodyPr/>
          <a:lstStyle/>
          <a:p>
            <a:r>
              <a:rPr lang="en-US" altLang="en-US" dirty="0" smtClean="0">
                <a:latin typeface="Arial" charset="0"/>
                <a:cs typeface="Arial" charset="0"/>
              </a:rPr>
              <a:t>If </a:t>
            </a:r>
            <a:r>
              <a:rPr lang="en-US" altLang="en-US" dirty="0">
                <a:latin typeface="Arial" charset="0"/>
                <a:cs typeface="Arial" charset="0"/>
              </a:rPr>
              <a:t>the risk of radiation injury is thought to be </a:t>
            </a:r>
            <a:r>
              <a:rPr lang="en-US" altLang="en-US" dirty="0" smtClean="0">
                <a:latin typeface="Arial" charset="0"/>
                <a:cs typeface="Arial" charset="0"/>
              </a:rPr>
              <a:t>significant, the </a:t>
            </a:r>
            <a:r>
              <a:rPr lang="en-US" altLang="en-US" dirty="0">
                <a:latin typeface="Arial" charset="0"/>
                <a:cs typeface="Arial" charset="0"/>
              </a:rPr>
              <a:t>informed consent process should include information on radiation </a:t>
            </a:r>
            <a:r>
              <a:rPr lang="en-US" altLang="en-US" dirty="0" smtClean="0">
                <a:latin typeface="Arial" charset="0"/>
                <a:cs typeface="Arial" charset="0"/>
              </a:rPr>
              <a:t>risk.</a:t>
            </a:r>
          </a:p>
          <a:p>
            <a:r>
              <a:rPr lang="en-US" altLang="en-US" dirty="0" smtClean="0">
                <a:latin typeface="Arial" charset="0"/>
                <a:cs typeface="Arial" charset="0"/>
              </a:rPr>
              <a:t>Many of </a:t>
            </a:r>
            <a:r>
              <a:rPr lang="en-US" altLang="en-US" dirty="0">
                <a:latin typeface="Arial" charset="0"/>
                <a:cs typeface="Arial" charset="0"/>
              </a:rPr>
              <a:t>the factors that affect the patient’s radiation dose </a:t>
            </a:r>
            <a:r>
              <a:rPr lang="en-US" altLang="en-US" dirty="0" smtClean="0">
                <a:latin typeface="Arial" charset="0"/>
                <a:cs typeface="Arial" charset="0"/>
              </a:rPr>
              <a:t>depend </a:t>
            </a:r>
            <a:r>
              <a:rPr lang="en-US" altLang="en-US" dirty="0">
                <a:latin typeface="Arial" charset="0"/>
                <a:cs typeface="Arial" charset="0"/>
              </a:rPr>
              <a:t>on how the operator uses the x-ray system. </a:t>
            </a:r>
            <a:endParaRPr lang="en-US" altLang="en-US" dirty="0" smtClean="0">
              <a:latin typeface="Arial" charset="0"/>
              <a:cs typeface="Arial" charset="0"/>
            </a:endParaRPr>
          </a:p>
          <a:p>
            <a:r>
              <a:rPr lang="en-US" altLang="en-US" dirty="0" smtClean="0">
                <a:latin typeface="Arial" charset="0"/>
                <a:cs typeface="Arial" charset="0"/>
              </a:rPr>
              <a:t>The </a:t>
            </a:r>
            <a:r>
              <a:rPr lang="en-US" altLang="en-US" dirty="0">
                <a:latin typeface="Arial" charset="0"/>
                <a:cs typeface="Arial" charset="0"/>
              </a:rPr>
              <a:t>cardiologist should be kept aware of the fluoroscopy time, the number of cine series and cine frames, and the total patient dose</a:t>
            </a:r>
            <a:r>
              <a:rPr lang="en-US" altLang="en-US" dirty="0" smtClean="0">
                <a:latin typeface="Arial" charset="0"/>
                <a:cs typeface="Arial" charset="0"/>
              </a:rPr>
              <a:t>.</a:t>
            </a:r>
          </a:p>
          <a:p>
            <a:r>
              <a:rPr lang="en-US" altLang="en-US" dirty="0">
                <a:latin typeface="Arial" charset="0"/>
                <a:cs typeface="Arial" charset="0"/>
              </a:rPr>
              <a:t>As patient radiation dose increases, the operator should consider </a:t>
            </a:r>
            <a:r>
              <a:rPr lang="en-US" altLang="en-US" dirty="0" smtClean="0">
                <a:latin typeface="Arial" charset="0"/>
                <a:cs typeface="Arial" charset="0"/>
              </a:rPr>
              <a:t>the </a:t>
            </a:r>
            <a:r>
              <a:rPr lang="en-US" altLang="en-US" dirty="0">
                <a:latin typeface="Arial" charset="0"/>
                <a:cs typeface="Arial" charset="0"/>
              </a:rPr>
              <a:t>additional radiation necessary to complete the procedure.</a:t>
            </a:r>
            <a:endParaRPr lang="en-CA" alt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4</a:t>
            </a:fld>
            <a:endParaRPr lang="en-US"/>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fontAlgn="auto">
              <a:spcAft>
                <a:spcPts val="0"/>
              </a:spcAft>
              <a:defRPr/>
            </a:pPr>
            <a:r>
              <a:rPr lang="en-CA" dirty="0"/>
              <a:t>Interventional Fluoroscopy</a:t>
            </a:r>
          </a:p>
        </p:txBody>
      </p:sp>
      <p:sp>
        <p:nvSpPr>
          <p:cNvPr id="7171" name="Content Placeholder 5"/>
          <p:cNvSpPr>
            <a:spLocks noGrp="1"/>
          </p:cNvSpPr>
          <p:nvPr>
            <p:ph idx="1"/>
          </p:nvPr>
        </p:nvSpPr>
        <p:spPr>
          <a:xfrm>
            <a:off x="457200" y="1447800"/>
            <a:ext cx="8229600" cy="4724400"/>
          </a:xfrm>
        </p:spPr>
        <p:txBody>
          <a:bodyPr/>
          <a:lstStyle/>
          <a:p>
            <a:r>
              <a:rPr lang="en-US" altLang="en-US" dirty="0">
                <a:latin typeface="Arial" charset="0"/>
                <a:cs typeface="Arial" charset="0"/>
              </a:rPr>
              <a:t>Patient radiation dose reports should be produced at the end of the procedure and </a:t>
            </a:r>
            <a:r>
              <a:rPr lang="en-US" altLang="en-US" dirty="0" smtClean="0">
                <a:latin typeface="Arial" charset="0"/>
                <a:cs typeface="Arial" charset="0"/>
              </a:rPr>
              <a:t>archived, and radiation </a:t>
            </a:r>
            <a:r>
              <a:rPr lang="en-US" altLang="en-US" dirty="0">
                <a:latin typeface="Arial" charset="0"/>
                <a:cs typeface="Arial" charset="0"/>
              </a:rPr>
              <a:t>dose data should be recorded in the patient’s medical </a:t>
            </a:r>
            <a:r>
              <a:rPr lang="en-US" altLang="en-US" dirty="0" smtClean="0">
                <a:latin typeface="Arial" charset="0"/>
                <a:cs typeface="Arial" charset="0"/>
              </a:rPr>
              <a:t>record.</a:t>
            </a:r>
          </a:p>
          <a:p>
            <a:r>
              <a:rPr lang="en-US" altLang="en-US" dirty="0">
                <a:latin typeface="Arial" charset="0"/>
                <a:cs typeface="Arial" charset="0"/>
              </a:rPr>
              <a:t>When the patient’s radiation dose from the procedure exceeds the institution’s trigger level, clinical follow-up should be performed for early detection and management of skin injuries. </a:t>
            </a:r>
            <a:endParaRPr lang="en-US" altLang="en-US" dirty="0" smtClean="0">
              <a:latin typeface="Arial" charset="0"/>
              <a:cs typeface="Arial" charset="0"/>
            </a:endParaRPr>
          </a:p>
          <a:p>
            <a:r>
              <a:rPr lang="en-US" altLang="en-US" dirty="0" smtClean="0">
                <a:latin typeface="Arial" charset="0"/>
                <a:cs typeface="Arial" charset="0"/>
              </a:rPr>
              <a:t>Suggested </a:t>
            </a:r>
            <a:r>
              <a:rPr lang="en-US" altLang="en-US" dirty="0">
                <a:latin typeface="Arial" charset="0"/>
                <a:cs typeface="Arial" charset="0"/>
              </a:rPr>
              <a:t>values for the trigger level are a skin dose of 3 Gy, a kerma-area product of 500 Gy·cm</a:t>
            </a:r>
            <a:r>
              <a:rPr lang="en-US" altLang="en-US" baseline="30000" dirty="0">
                <a:latin typeface="Arial" charset="0"/>
                <a:cs typeface="Arial" charset="0"/>
              </a:rPr>
              <a:t>2</a:t>
            </a:r>
            <a:r>
              <a:rPr lang="en-US" altLang="en-US" dirty="0">
                <a:latin typeface="Arial" charset="0"/>
                <a:cs typeface="Arial" charset="0"/>
              </a:rPr>
              <a:t>, or an air kerma at the patient entrance reference point of 5 Gy.</a:t>
            </a:r>
            <a:endParaRPr lang="en-CA" altLang="en-US" dirty="0" smtClean="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7212EE3C-0C5E-49A2-A66E-97D5DBF59CFF}" type="slidenum">
              <a:rPr lang="en-US"/>
              <a:pPr>
                <a:defRPr/>
              </a:pPr>
              <a:t>5</a:t>
            </a:fld>
            <a:endParaRPr lang="en-US"/>
          </a:p>
        </p:txBody>
      </p:sp>
    </p:spTree>
    <p:extLst>
      <p:ext uri="{BB962C8B-B14F-4D97-AF65-F5344CB8AC3E}">
        <p14:creationId xmlns:p14="http://schemas.microsoft.com/office/powerpoint/2010/main" val="3395356791"/>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Fluoroscopy—Patient Protection</a:t>
            </a:r>
            <a:endParaRPr lang="en-US" dirty="0"/>
          </a:p>
        </p:txBody>
      </p:sp>
      <p:sp>
        <p:nvSpPr>
          <p:cNvPr id="3" name="Content Placeholder 2"/>
          <p:cNvSpPr>
            <a:spLocks noGrp="1"/>
          </p:cNvSpPr>
          <p:nvPr>
            <p:ph idx="1"/>
          </p:nvPr>
        </p:nvSpPr>
        <p:spPr>
          <a:xfrm>
            <a:off x="381000" y="1447800"/>
            <a:ext cx="8382000" cy="4724400"/>
          </a:xfrm>
        </p:spPr>
        <p:txBody>
          <a:bodyPr/>
          <a:lstStyle/>
          <a:p>
            <a:pPr marL="0" indent="0">
              <a:buNone/>
            </a:pPr>
            <a:r>
              <a:rPr lang="en-US" dirty="0"/>
              <a:t>Practical advice to reduce patient </a:t>
            </a:r>
            <a:r>
              <a:rPr lang="en-US" dirty="0" smtClean="0"/>
              <a:t>doses:</a:t>
            </a:r>
          </a:p>
          <a:p>
            <a:r>
              <a:rPr lang="en-US" dirty="0"/>
              <a:t>Use a low dose-rate fluoroscopy mode when </a:t>
            </a:r>
            <a:r>
              <a:rPr lang="en-US" dirty="0" smtClean="0"/>
              <a:t>possible.</a:t>
            </a:r>
          </a:p>
          <a:p>
            <a:r>
              <a:rPr lang="en-US" dirty="0"/>
              <a:t>Use a low pulse-rate fluoroscopy mode when </a:t>
            </a:r>
            <a:r>
              <a:rPr lang="en-US" dirty="0" smtClean="0"/>
              <a:t>possible.</a:t>
            </a:r>
          </a:p>
          <a:p>
            <a:r>
              <a:rPr lang="en-US" dirty="0"/>
              <a:t>Remove the grid when performing procedures on small </a:t>
            </a:r>
            <a:r>
              <a:rPr lang="en-US" dirty="0" smtClean="0"/>
              <a:t>children.</a:t>
            </a:r>
            <a:endParaRPr lang="en-US" dirty="0"/>
          </a:p>
          <a:p>
            <a:r>
              <a:rPr lang="en-US" dirty="0"/>
              <a:t>Use the lowest-dose mode for image (cine) acquisition that is compatible with the required image </a:t>
            </a:r>
            <a:r>
              <a:rPr lang="en-US" dirty="0" smtClean="0"/>
              <a:t>quality.</a:t>
            </a:r>
          </a:p>
          <a:p>
            <a:r>
              <a:rPr lang="en-US" dirty="0"/>
              <a:t>Minimize fluoroscopy time—use fluoroscopy only to guide devices and observe </a:t>
            </a:r>
            <a:r>
              <a:rPr lang="en-US" dirty="0" smtClean="0"/>
              <a:t>motion.</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E23FF5EF-83BB-41F2-85A3-5CCB00E15304}" type="slidenum">
              <a:rPr lang="en-US" smtClean="0"/>
              <a:pPr>
                <a:defRPr/>
              </a:pPr>
              <a:t>6</a:t>
            </a:fld>
            <a:endParaRPr lang="en-US"/>
          </a:p>
        </p:txBody>
      </p:sp>
    </p:spTree>
    <p:extLst>
      <p:ext uri="{BB962C8B-B14F-4D97-AF65-F5344CB8AC3E}">
        <p14:creationId xmlns:p14="http://schemas.microsoft.com/office/powerpoint/2010/main" val="3435563304"/>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Fluoroscopy—Patient Protection</a:t>
            </a:r>
          </a:p>
        </p:txBody>
      </p:sp>
      <p:sp>
        <p:nvSpPr>
          <p:cNvPr id="3" name="Content Placeholder 2"/>
          <p:cNvSpPr>
            <a:spLocks noGrp="1"/>
          </p:cNvSpPr>
          <p:nvPr>
            <p:ph idx="1"/>
          </p:nvPr>
        </p:nvSpPr>
        <p:spPr>
          <a:xfrm>
            <a:off x="457200" y="1371600"/>
            <a:ext cx="8229600" cy="4876800"/>
          </a:xfrm>
        </p:spPr>
        <p:txBody>
          <a:bodyPr/>
          <a:lstStyle/>
          <a:p>
            <a:pPr marL="0" indent="0">
              <a:buNone/>
            </a:pPr>
            <a:r>
              <a:rPr lang="en-US" dirty="0"/>
              <a:t>Practical advice to reduce patient </a:t>
            </a:r>
            <a:r>
              <a:rPr lang="en-US" dirty="0" smtClean="0"/>
              <a:t>doses:</a:t>
            </a:r>
          </a:p>
          <a:p>
            <a:r>
              <a:rPr lang="en-US" dirty="0" smtClean="0"/>
              <a:t>Use </a:t>
            </a:r>
            <a:r>
              <a:rPr lang="en-US" dirty="0"/>
              <a:t>the last-image-hold image for review when possible, instead of using </a:t>
            </a:r>
            <a:r>
              <a:rPr lang="en-US" dirty="0" smtClean="0"/>
              <a:t>fluoroscopy.</a:t>
            </a:r>
            <a:endParaRPr lang="en-US" dirty="0"/>
          </a:p>
          <a:p>
            <a:r>
              <a:rPr lang="en-US" dirty="0"/>
              <a:t>When possible, store a fluoroscopy loop instead of performing a cine </a:t>
            </a:r>
            <a:r>
              <a:rPr lang="en-US" dirty="0" smtClean="0"/>
              <a:t>run.</a:t>
            </a:r>
            <a:endParaRPr lang="en-US" dirty="0"/>
          </a:p>
          <a:p>
            <a:r>
              <a:rPr lang="en-US" dirty="0"/>
              <a:t>If it is available, use a stored fluoroscopy loop for review instead of using </a:t>
            </a:r>
            <a:r>
              <a:rPr lang="en-US" dirty="0" smtClean="0"/>
              <a:t>fluoroscopy.</a:t>
            </a:r>
          </a:p>
          <a:p>
            <a:r>
              <a:rPr lang="en-US" dirty="0"/>
              <a:t>Minimize the number of cine </a:t>
            </a:r>
            <a:r>
              <a:rPr lang="en-US" dirty="0" smtClean="0"/>
              <a:t>series.</a:t>
            </a:r>
            <a:endParaRPr lang="en-US" dirty="0"/>
          </a:p>
          <a:p>
            <a:r>
              <a:rPr lang="en-US" dirty="0"/>
              <a:t>Minimize the number of frames per </a:t>
            </a:r>
            <a:r>
              <a:rPr lang="en-US" dirty="0" smtClean="0"/>
              <a:t>cine series.</a:t>
            </a:r>
          </a:p>
          <a:p>
            <a:r>
              <a:rPr lang="en-US" dirty="0"/>
              <a:t>Never use cine as a substitute for </a:t>
            </a:r>
            <a:r>
              <a:rPr lang="en-US" dirty="0" smtClean="0"/>
              <a:t>fluoroscopy.</a:t>
            </a:r>
            <a:endParaRPr lang="en-US" dirty="0"/>
          </a:p>
          <a:p>
            <a:r>
              <a:rPr lang="en-US" dirty="0"/>
              <a:t>Collimate the radiation beam to the area of </a:t>
            </a:r>
            <a:r>
              <a:rPr lang="en-US" dirty="0" smtClean="0"/>
              <a:t>interest.</a:t>
            </a:r>
            <a:endParaRPr lang="en-US" dirty="0"/>
          </a:p>
        </p:txBody>
      </p:sp>
      <p:sp>
        <p:nvSpPr>
          <p:cNvPr id="4" name="Slide Number Placeholder 3"/>
          <p:cNvSpPr>
            <a:spLocks noGrp="1"/>
          </p:cNvSpPr>
          <p:nvPr>
            <p:ph type="sldNum" sz="quarter" idx="10"/>
          </p:nvPr>
        </p:nvSpPr>
        <p:spPr/>
        <p:txBody>
          <a:bodyPr/>
          <a:lstStyle/>
          <a:p>
            <a:pPr>
              <a:defRPr/>
            </a:pPr>
            <a:fld id="{E23FF5EF-83BB-41F2-85A3-5CCB00E15304}" type="slidenum">
              <a:rPr lang="en-US" smtClean="0"/>
              <a:pPr>
                <a:defRPr/>
              </a:pPr>
              <a:t>7</a:t>
            </a:fld>
            <a:endParaRPr lang="en-US"/>
          </a:p>
        </p:txBody>
      </p:sp>
    </p:spTree>
    <p:extLst>
      <p:ext uri="{BB962C8B-B14F-4D97-AF65-F5344CB8AC3E}">
        <p14:creationId xmlns:p14="http://schemas.microsoft.com/office/powerpoint/2010/main" val="2494158913"/>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Fluoroscopy—Patient Protection</a:t>
            </a:r>
          </a:p>
        </p:txBody>
      </p:sp>
      <p:sp>
        <p:nvSpPr>
          <p:cNvPr id="3" name="Content Placeholder 2"/>
          <p:cNvSpPr>
            <a:spLocks noGrp="1"/>
          </p:cNvSpPr>
          <p:nvPr>
            <p:ph idx="1"/>
          </p:nvPr>
        </p:nvSpPr>
        <p:spPr>
          <a:xfrm>
            <a:off x="381000" y="1447800"/>
            <a:ext cx="8534400" cy="4876800"/>
          </a:xfrm>
        </p:spPr>
        <p:txBody>
          <a:bodyPr/>
          <a:lstStyle/>
          <a:p>
            <a:pPr marL="0" indent="0">
              <a:buNone/>
            </a:pPr>
            <a:r>
              <a:rPr lang="en-US" dirty="0"/>
              <a:t>Practical advice to reduce patient </a:t>
            </a:r>
            <a:r>
              <a:rPr lang="en-US" dirty="0" smtClean="0"/>
              <a:t>doses:</a:t>
            </a:r>
          </a:p>
          <a:p>
            <a:r>
              <a:rPr lang="en-US" dirty="0" smtClean="0"/>
              <a:t>Use </a:t>
            </a:r>
            <a:r>
              <a:rPr lang="en-US" dirty="0"/>
              <a:t>virtual collimation if it is </a:t>
            </a:r>
            <a:r>
              <a:rPr lang="en-US" dirty="0" smtClean="0"/>
              <a:t>available.</a:t>
            </a:r>
            <a:endParaRPr lang="en-US" dirty="0"/>
          </a:p>
          <a:p>
            <a:r>
              <a:rPr lang="en-US" dirty="0"/>
              <a:t>Use wedge filters when they are </a:t>
            </a:r>
            <a:r>
              <a:rPr lang="en-US" dirty="0" smtClean="0"/>
              <a:t>appropriate.</a:t>
            </a:r>
            <a:endParaRPr lang="en-US" dirty="0"/>
          </a:p>
          <a:p>
            <a:r>
              <a:rPr lang="en-US" dirty="0"/>
              <a:t>Keep the image detector (image intensifier or flat </a:t>
            </a:r>
            <a:r>
              <a:rPr lang="en-US" dirty="0" smtClean="0"/>
              <a:t>panel detector</a:t>
            </a:r>
            <a:r>
              <a:rPr lang="en-US" dirty="0"/>
              <a:t>) as close as possible to the patient</a:t>
            </a:r>
            <a:r>
              <a:rPr lang="en-US" dirty="0" smtClean="0"/>
              <a:t>.</a:t>
            </a:r>
            <a:endParaRPr lang="en-US" dirty="0"/>
          </a:p>
          <a:p>
            <a:r>
              <a:rPr lang="en-US" dirty="0"/>
              <a:t>Keep the patient as far as possible from the x-ray tube</a:t>
            </a:r>
            <a:r>
              <a:rPr lang="en-US" dirty="0" smtClean="0"/>
              <a:t>.</a:t>
            </a:r>
          </a:p>
          <a:p>
            <a:r>
              <a:rPr lang="en-US" dirty="0"/>
              <a:t>Try to avoid steeply angulated projections (especially LAO cranial</a:t>
            </a:r>
            <a:r>
              <a:rPr lang="en-US" dirty="0" smtClean="0"/>
              <a:t>).</a:t>
            </a:r>
          </a:p>
          <a:p>
            <a:r>
              <a:rPr lang="en-US" dirty="0"/>
              <a:t>Try to vary the C-arm angulation slightly, to avoid concentrating the radiation dose at a single site on the patient’s skin</a:t>
            </a:r>
            <a:r>
              <a:rPr lang="en-US" dirty="0" smtClean="0"/>
              <a:t>.</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E23FF5EF-83BB-41F2-85A3-5CCB00E15304}" type="slidenum">
              <a:rPr lang="en-US" smtClean="0"/>
              <a:pPr>
                <a:defRPr/>
              </a:pPr>
              <a:t>8</a:t>
            </a:fld>
            <a:endParaRPr lang="en-US"/>
          </a:p>
        </p:txBody>
      </p:sp>
    </p:spTree>
    <p:extLst>
      <p:ext uri="{BB962C8B-B14F-4D97-AF65-F5344CB8AC3E}">
        <p14:creationId xmlns:p14="http://schemas.microsoft.com/office/powerpoint/2010/main" val="3435563304"/>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Fluoroscopy—Patient Protection</a:t>
            </a:r>
          </a:p>
        </p:txBody>
      </p:sp>
      <p:sp>
        <p:nvSpPr>
          <p:cNvPr id="3" name="Content Placeholder 2"/>
          <p:cNvSpPr>
            <a:spLocks noGrp="1"/>
          </p:cNvSpPr>
          <p:nvPr>
            <p:ph idx="1"/>
          </p:nvPr>
        </p:nvSpPr>
        <p:spPr>
          <a:xfrm>
            <a:off x="457200" y="1371600"/>
            <a:ext cx="8229600" cy="4724400"/>
          </a:xfrm>
        </p:spPr>
        <p:txBody>
          <a:bodyPr/>
          <a:lstStyle/>
          <a:p>
            <a:pPr marL="0" indent="0">
              <a:buNone/>
            </a:pPr>
            <a:r>
              <a:rPr lang="en-US" dirty="0"/>
              <a:t>Practical advice to reduce patient </a:t>
            </a:r>
            <a:r>
              <a:rPr lang="en-US" dirty="0" smtClean="0"/>
              <a:t>doses:</a:t>
            </a:r>
          </a:p>
          <a:p>
            <a:r>
              <a:rPr lang="en-US" dirty="0" smtClean="0"/>
              <a:t>Use </a:t>
            </a:r>
            <a:r>
              <a:rPr lang="en-US" dirty="0"/>
              <a:t>magnification only when necessary.</a:t>
            </a:r>
          </a:p>
          <a:p>
            <a:r>
              <a:rPr lang="en-US" dirty="0"/>
              <a:t>Remember that for large patients, and also for steeply angulated projections, the dose to the patient increases substantially.</a:t>
            </a:r>
          </a:p>
          <a:p>
            <a:r>
              <a:rPr lang="en-US" dirty="0"/>
              <a:t>Pay attention to the patient radiation dose display in the procedure room.</a:t>
            </a:r>
          </a:p>
          <a:p>
            <a:r>
              <a:rPr lang="en-US" dirty="0"/>
              <a:t>If the patient has had previous similar procedures, try to obtain information about the previous radiation doses to </a:t>
            </a:r>
            <a:r>
              <a:rPr lang="en-US" dirty="0" err="1"/>
              <a:t>optimise</a:t>
            </a:r>
            <a:r>
              <a:rPr lang="en-US" dirty="0"/>
              <a:t> subsequent procedures.</a:t>
            </a:r>
          </a:p>
        </p:txBody>
      </p:sp>
      <p:sp>
        <p:nvSpPr>
          <p:cNvPr id="4" name="Slide Number Placeholder 3"/>
          <p:cNvSpPr>
            <a:spLocks noGrp="1"/>
          </p:cNvSpPr>
          <p:nvPr>
            <p:ph type="sldNum" sz="quarter" idx="10"/>
          </p:nvPr>
        </p:nvSpPr>
        <p:spPr/>
        <p:txBody>
          <a:bodyPr/>
          <a:lstStyle/>
          <a:p>
            <a:pPr>
              <a:defRPr/>
            </a:pPr>
            <a:fld id="{E23FF5EF-83BB-41F2-85A3-5CCB00E15304}" type="slidenum">
              <a:rPr lang="en-US" smtClean="0"/>
              <a:pPr>
                <a:defRPr/>
              </a:pPr>
              <a:t>9</a:t>
            </a:fld>
            <a:endParaRPr lang="en-US"/>
          </a:p>
        </p:txBody>
      </p:sp>
    </p:spTree>
    <p:extLst>
      <p:ext uri="{BB962C8B-B14F-4D97-AF65-F5344CB8AC3E}">
        <p14:creationId xmlns:p14="http://schemas.microsoft.com/office/powerpoint/2010/main" val="3435563304"/>
      </p:ext>
    </p:extLst>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vert="horz" lIns="0" rIns="18288">
        <a:normAutofit/>
      </a:bodyPr>
      <a:lstStyle>
        <a:def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kumimoji="0" sz="16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4529</TotalTime>
  <Words>1960</Words>
  <Application>Microsoft Macintosh PowerPoint</Application>
  <PresentationFormat>On-screen Show (4:3)</PresentationFormat>
  <Paragraphs>171</Paragraphs>
  <Slides>25</Slides>
  <Notes>18</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Flow</vt:lpstr>
      <vt:lpstr>Radiological Protection in Cardiology</vt:lpstr>
      <vt:lpstr>Introduction</vt:lpstr>
      <vt:lpstr>General Recommendations</vt:lpstr>
      <vt:lpstr>Interventional Fluoroscopy</vt:lpstr>
      <vt:lpstr>Interventional Fluoroscopy</vt:lpstr>
      <vt:lpstr>Fluoroscopy—Patient Protection</vt:lpstr>
      <vt:lpstr>Fluoroscopy—Patient Protection</vt:lpstr>
      <vt:lpstr>Fluoroscopy—Patient Protection</vt:lpstr>
      <vt:lpstr>Fluoroscopy—Patient Protection</vt:lpstr>
      <vt:lpstr>Fluoroscopy—Staff Protection</vt:lpstr>
      <vt:lpstr>Fluoroscopy—Staff Protection</vt:lpstr>
      <vt:lpstr>Fluoroscopy—Staff Protection</vt:lpstr>
      <vt:lpstr>Fluoroscopy—Staff Protection</vt:lpstr>
      <vt:lpstr>Nuclear Cardiology</vt:lpstr>
      <vt:lpstr>Nuclear Cardiology</vt:lpstr>
      <vt:lpstr>Cardiac CT</vt:lpstr>
      <vt:lpstr>Cardiac CT</vt:lpstr>
      <vt:lpstr>Training</vt:lpstr>
      <vt:lpstr>Training</vt:lpstr>
      <vt:lpstr>Training</vt:lpstr>
      <vt:lpstr>Quality Assurance Programme</vt:lpstr>
      <vt:lpstr>Quality Assurance Programme</vt:lpstr>
      <vt:lpstr>Quality Assurance Programme</vt:lpstr>
      <vt:lpstr>Key Points for a QAP in RP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Chris</dc:creator>
  <cp:lastModifiedBy>Madan Rehani</cp:lastModifiedBy>
  <cp:revision>203</cp:revision>
  <dcterms:created xsi:type="dcterms:W3CDTF">2006-08-16T00:00:00Z</dcterms:created>
  <dcterms:modified xsi:type="dcterms:W3CDTF">2015-04-06T15:10:30Z</dcterms:modified>
</cp:coreProperties>
</file>