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6" r:id="rId1"/>
  </p:sldMasterIdLst>
  <p:notesMasterIdLst>
    <p:notesMasterId r:id="rId36"/>
  </p:notesMasterIdLst>
  <p:handoutMasterIdLst>
    <p:handoutMasterId r:id="rId37"/>
  </p:handoutMasterIdLst>
  <p:sldIdLst>
    <p:sldId id="374" r:id="rId2"/>
    <p:sldId id="375" r:id="rId3"/>
    <p:sldId id="376" r:id="rId4"/>
    <p:sldId id="377" r:id="rId5"/>
    <p:sldId id="378" r:id="rId6"/>
    <p:sldId id="412" r:id="rId7"/>
    <p:sldId id="381" r:id="rId8"/>
    <p:sldId id="380" r:id="rId9"/>
    <p:sldId id="396" r:id="rId10"/>
    <p:sldId id="397" r:id="rId11"/>
    <p:sldId id="398" r:id="rId12"/>
    <p:sldId id="400" r:id="rId13"/>
    <p:sldId id="401" r:id="rId14"/>
    <p:sldId id="384" r:id="rId15"/>
    <p:sldId id="385" r:id="rId16"/>
    <p:sldId id="386" r:id="rId17"/>
    <p:sldId id="387" r:id="rId18"/>
    <p:sldId id="388" r:id="rId19"/>
    <p:sldId id="389" r:id="rId20"/>
    <p:sldId id="390" r:id="rId21"/>
    <p:sldId id="392" r:id="rId22"/>
    <p:sldId id="393" r:id="rId23"/>
    <p:sldId id="402" r:id="rId24"/>
    <p:sldId id="403" r:id="rId25"/>
    <p:sldId id="405" r:id="rId26"/>
    <p:sldId id="404" r:id="rId27"/>
    <p:sldId id="406" r:id="rId28"/>
    <p:sldId id="407" r:id="rId29"/>
    <p:sldId id="408" r:id="rId30"/>
    <p:sldId id="409" r:id="rId31"/>
    <p:sldId id="410" r:id="rId32"/>
    <p:sldId id="411" r:id="rId33"/>
    <p:sldId id="379" r:id="rId34"/>
    <p:sldId id="363" r:id="rId35"/>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19" autoAdjust="0"/>
    <p:restoredTop sz="93270" autoAdjust="0"/>
  </p:normalViewPr>
  <p:slideViewPr>
    <p:cSldViewPr>
      <p:cViewPr varScale="1">
        <p:scale>
          <a:sx n="170" d="100"/>
          <a:sy n="170" d="100"/>
        </p:scale>
        <p:origin x="221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4EB5A7-7189-8A49-AEC8-6F91EB9F250D}"/>
              </a:ext>
            </a:extLst>
          </p:cNvPr>
          <p:cNvSpPr>
            <a:spLocks noGrp="1"/>
          </p:cNvSpPr>
          <p:nvPr>
            <p:ph type="hdr" sz="quarter"/>
          </p:nvPr>
        </p:nvSpPr>
        <p:spPr>
          <a:xfrm>
            <a:off x="0" y="0"/>
            <a:ext cx="4160838" cy="365125"/>
          </a:xfrm>
          <a:prstGeom prst="rect">
            <a:avLst/>
          </a:prstGeom>
        </p:spPr>
        <p:txBody>
          <a:bodyPr vert="horz" wrap="square" lIns="96661" tIns="48331" rIns="96661" bIns="48331" numCol="1" anchor="t" anchorCtr="0" compatLnSpc="1">
            <a:prstTxWarp prst="textNoShape">
              <a:avLst/>
            </a:prstTxWarp>
          </a:bodyPr>
          <a:lstStyle>
            <a:lvl1pPr eaLnBrk="1" hangingPunct="1">
              <a:defRPr sz="1300">
                <a:latin typeface="Calibri" panose="020F0502020204030204" pitchFamily="34" charset="0"/>
              </a:defRPr>
            </a:lvl1pPr>
          </a:lstStyle>
          <a:p>
            <a:endParaRPr lang="en-CA" altLang="ja-JP" dirty="0"/>
          </a:p>
        </p:txBody>
      </p:sp>
      <p:sp>
        <p:nvSpPr>
          <p:cNvPr id="3" name="Date Placeholder 2">
            <a:extLst>
              <a:ext uri="{FF2B5EF4-FFF2-40B4-BE49-F238E27FC236}">
                <a16:creationId xmlns:a16="http://schemas.microsoft.com/office/drawing/2014/main" id="{4A2A0C6B-BC4E-1144-807A-5FE53745E5F5}"/>
              </a:ext>
            </a:extLst>
          </p:cNvPr>
          <p:cNvSpPr>
            <a:spLocks noGrp="1"/>
          </p:cNvSpPr>
          <p:nvPr>
            <p:ph type="dt" sz="quarter" idx="1"/>
          </p:nvPr>
        </p:nvSpPr>
        <p:spPr>
          <a:xfrm>
            <a:off x="5438775" y="0"/>
            <a:ext cx="4160838" cy="365125"/>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a:latin typeface="Calibri" panose="020F0502020204030204" pitchFamily="34" charset="0"/>
              </a:defRPr>
            </a:lvl1pPr>
          </a:lstStyle>
          <a:p>
            <a:fld id="{40D01747-C166-7246-A5F3-A0877059F066}" type="datetimeFigureOut">
              <a:rPr lang="en-US" altLang="ja-JP"/>
              <a:pPr/>
              <a:t>9/15/20</a:t>
            </a:fld>
            <a:endParaRPr lang="en-CA" altLang="ja-JP" dirty="0"/>
          </a:p>
        </p:txBody>
      </p:sp>
      <p:sp>
        <p:nvSpPr>
          <p:cNvPr id="4" name="Footer Placeholder 3">
            <a:extLst>
              <a:ext uri="{FF2B5EF4-FFF2-40B4-BE49-F238E27FC236}">
                <a16:creationId xmlns:a16="http://schemas.microsoft.com/office/drawing/2014/main" id="{5598BF09-4783-C548-BA92-799663FD9661}"/>
              </a:ext>
            </a:extLst>
          </p:cNvPr>
          <p:cNvSpPr>
            <a:spLocks noGrp="1"/>
          </p:cNvSpPr>
          <p:nvPr>
            <p:ph type="ftr" sz="quarter" idx="2"/>
          </p:nvPr>
        </p:nvSpPr>
        <p:spPr>
          <a:xfrm>
            <a:off x="0" y="6948488"/>
            <a:ext cx="4160838" cy="365125"/>
          </a:xfrm>
          <a:prstGeom prst="rect">
            <a:avLst/>
          </a:prstGeom>
        </p:spPr>
        <p:txBody>
          <a:bodyPr vert="horz" wrap="square" lIns="96661" tIns="48331" rIns="96661" bIns="48331" numCol="1" anchor="b" anchorCtr="0" compatLnSpc="1">
            <a:prstTxWarp prst="textNoShape">
              <a:avLst/>
            </a:prstTxWarp>
          </a:bodyPr>
          <a:lstStyle>
            <a:lvl1pPr eaLnBrk="1" hangingPunct="1">
              <a:defRPr sz="1300">
                <a:latin typeface="Calibri" panose="020F0502020204030204" pitchFamily="34" charset="0"/>
              </a:defRPr>
            </a:lvl1pPr>
          </a:lstStyle>
          <a:p>
            <a:endParaRPr lang="en-CA" altLang="ja-JP" dirty="0"/>
          </a:p>
        </p:txBody>
      </p:sp>
      <p:sp>
        <p:nvSpPr>
          <p:cNvPr id="5" name="Slide Number Placeholder 4">
            <a:extLst>
              <a:ext uri="{FF2B5EF4-FFF2-40B4-BE49-F238E27FC236}">
                <a16:creationId xmlns:a16="http://schemas.microsoft.com/office/drawing/2014/main" id="{F6949755-7682-9647-9712-0F2733AC9667}"/>
              </a:ext>
            </a:extLst>
          </p:cNvPr>
          <p:cNvSpPr>
            <a:spLocks noGrp="1"/>
          </p:cNvSpPr>
          <p:nvPr>
            <p:ph type="sldNum" sz="quarter" idx="3"/>
          </p:nvPr>
        </p:nvSpPr>
        <p:spPr>
          <a:xfrm>
            <a:off x="5438775" y="6948488"/>
            <a:ext cx="4160838" cy="3651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smtClean="0">
                <a:latin typeface="Calibri" panose="020F0502020204030204" pitchFamily="34" charset="0"/>
              </a:defRPr>
            </a:lvl1pPr>
          </a:lstStyle>
          <a:p>
            <a:pPr>
              <a:defRPr/>
            </a:pPr>
            <a:fld id="{B94D928A-4129-E547-A719-840AA441348E}" type="slidenum">
              <a:rPr lang="en-CA" altLang="ja-JP"/>
              <a:pPr>
                <a:defRPr/>
              </a:pPr>
              <a:t>‹#›</a:t>
            </a:fld>
            <a:endParaRPr lang="en-CA" altLang="ja-JP"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C143F7-07F9-D247-9518-8652107C71EE}"/>
              </a:ext>
            </a:extLst>
          </p:cNvPr>
          <p:cNvSpPr>
            <a:spLocks noGrp="1"/>
          </p:cNvSpPr>
          <p:nvPr>
            <p:ph type="hdr" sz="quarter"/>
          </p:nvPr>
        </p:nvSpPr>
        <p:spPr>
          <a:xfrm>
            <a:off x="0" y="0"/>
            <a:ext cx="4160838" cy="365125"/>
          </a:xfrm>
          <a:prstGeom prst="rect">
            <a:avLst/>
          </a:prstGeom>
        </p:spPr>
        <p:txBody>
          <a:bodyPr vert="horz" wrap="square" lIns="96661" tIns="48331" rIns="96661" bIns="48331" numCol="1" anchor="t" anchorCtr="0" compatLnSpc="1">
            <a:prstTxWarp prst="textNoShape">
              <a:avLst/>
            </a:prstTxWarp>
          </a:bodyPr>
          <a:lstStyle>
            <a:lvl1pPr eaLnBrk="1" hangingPunct="1">
              <a:defRPr sz="1300">
                <a:latin typeface="Calibri" panose="020F0502020204030204" pitchFamily="34" charset="0"/>
              </a:defRPr>
            </a:lvl1pPr>
          </a:lstStyle>
          <a:p>
            <a:endParaRPr lang="en-CA" altLang="ja-JP" dirty="0"/>
          </a:p>
        </p:txBody>
      </p:sp>
      <p:sp>
        <p:nvSpPr>
          <p:cNvPr id="3" name="Date Placeholder 2">
            <a:extLst>
              <a:ext uri="{FF2B5EF4-FFF2-40B4-BE49-F238E27FC236}">
                <a16:creationId xmlns:a16="http://schemas.microsoft.com/office/drawing/2014/main" id="{EAE0A076-825D-F24C-8F58-E2C016F62CCB}"/>
              </a:ext>
            </a:extLst>
          </p:cNvPr>
          <p:cNvSpPr>
            <a:spLocks noGrp="1"/>
          </p:cNvSpPr>
          <p:nvPr>
            <p:ph type="dt" idx="1"/>
          </p:nvPr>
        </p:nvSpPr>
        <p:spPr>
          <a:xfrm>
            <a:off x="5438775" y="0"/>
            <a:ext cx="4160838" cy="365125"/>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a:latin typeface="Calibri" panose="020F0502020204030204" pitchFamily="34" charset="0"/>
              </a:defRPr>
            </a:lvl1pPr>
          </a:lstStyle>
          <a:p>
            <a:fld id="{2B08D239-8C60-1941-B2EF-7B2827B4CD91}" type="datetimeFigureOut">
              <a:rPr lang="en-US" altLang="ja-JP"/>
              <a:pPr/>
              <a:t>9/15/20</a:t>
            </a:fld>
            <a:endParaRPr lang="en-CA" altLang="ja-JP" dirty="0"/>
          </a:p>
        </p:txBody>
      </p:sp>
      <p:sp>
        <p:nvSpPr>
          <p:cNvPr id="4" name="Slide Image Placeholder 3">
            <a:extLst>
              <a:ext uri="{FF2B5EF4-FFF2-40B4-BE49-F238E27FC236}">
                <a16:creationId xmlns:a16="http://schemas.microsoft.com/office/drawing/2014/main" id="{E6FC00B5-AE79-0F4B-8673-F15F6FA67F2A}"/>
              </a:ext>
            </a:extLst>
          </p:cNvPr>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pPr lvl="0"/>
            <a:endParaRPr lang="en-CA" noProof="0" dirty="0"/>
          </a:p>
        </p:txBody>
      </p:sp>
      <p:sp>
        <p:nvSpPr>
          <p:cNvPr id="5" name="Notes Placeholder 4">
            <a:extLst>
              <a:ext uri="{FF2B5EF4-FFF2-40B4-BE49-F238E27FC236}">
                <a16:creationId xmlns:a16="http://schemas.microsoft.com/office/drawing/2014/main" id="{78F611CE-1435-3D45-BD37-4941AC4B931B}"/>
              </a:ext>
            </a:extLst>
          </p:cNvPr>
          <p:cNvSpPr>
            <a:spLocks noGrp="1"/>
          </p:cNvSpPr>
          <p:nvPr>
            <p:ph type="body" sz="quarter" idx="3"/>
          </p:nvPr>
        </p:nvSpPr>
        <p:spPr>
          <a:xfrm>
            <a:off x="960438" y="3475038"/>
            <a:ext cx="7680325" cy="32908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B180169-1A75-5C49-A0BE-967D39854C74}"/>
              </a:ext>
            </a:extLst>
          </p:cNvPr>
          <p:cNvSpPr>
            <a:spLocks noGrp="1"/>
          </p:cNvSpPr>
          <p:nvPr>
            <p:ph type="ftr" sz="quarter" idx="4"/>
          </p:nvPr>
        </p:nvSpPr>
        <p:spPr>
          <a:xfrm>
            <a:off x="0" y="6948488"/>
            <a:ext cx="4160838" cy="365125"/>
          </a:xfrm>
          <a:prstGeom prst="rect">
            <a:avLst/>
          </a:prstGeom>
        </p:spPr>
        <p:txBody>
          <a:bodyPr vert="horz" wrap="square" lIns="96661" tIns="48331" rIns="96661" bIns="48331" numCol="1" anchor="b" anchorCtr="0" compatLnSpc="1">
            <a:prstTxWarp prst="textNoShape">
              <a:avLst/>
            </a:prstTxWarp>
          </a:bodyPr>
          <a:lstStyle>
            <a:lvl1pPr eaLnBrk="1" hangingPunct="1">
              <a:defRPr sz="1300">
                <a:latin typeface="Calibri" panose="020F0502020204030204" pitchFamily="34" charset="0"/>
              </a:defRPr>
            </a:lvl1pPr>
          </a:lstStyle>
          <a:p>
            <a:endParaRPr lang="en-CA" altLang="ja-JP" dirty="0"/>
          </a:p>
        </p:txBody>
      </p:sp>
      <p:sp>
        <p:nvSpPr>
          <p:cNvPr id="7" name="Slide Number Placeholder 6">
            <a:extLst>
              <a:ext uri="{FF2B5EF4-FFF2-40B4-BE49-F238E27FC236}">
                <a16:creationId xmlns:a16="http://schemas.microsoft.com/office/drawing/2014/main" id="{E02A3E86-860B-CA48-8F5E-888AA66E645B}"/>
              </a:ext>
            </a:extLst>
          </p:cNvPr>
          <p:cNvSpPr>
            <a:spLocks noGrp="1"/>
          </p:cNvSpPr>
          <p:nvPr>
            <p:ph type="sldNum" sz="quarter" idx="5"/>
          </p:nvPr>
        </p:nvSpPr>
        <p:spPr>
          <a:xfrm>
            <a:off x="5438775" y="6948488"/>
            <a:ext cx="4160838" cy="3651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smtClean="0">
                <a:latin typeface="Calibri" panose="020F0502020204030204" pitchFamily="34" charset="0"/>
              </a:defRPr>
            </a:lvl1pPr>
          </a:lstStyle>
          <a:p>
            <a:pPr>
              <a:defRPr/>
            </a:pPr>
            <a:fld id="{A708C6CD-FBAB-7543-B781-9382108DFE1A}" type="slidenum">
              <a:rPr lang="en-CA" altLang="ja-JP"/>
              <a:pPr>
                <a:defRPr/>
              </a:pPr>
              <a:t>‹#›</a:t>
            </a:fld>
            <a:endParaRPr lang="en-CA" altLang="ja-JP"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2EDD2447-BFED-5A40-8373-CE1078AA73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2" name="Notes Placeholder 2">
            <a:extLst>
              <a:ext uri="{FF2B5EF4-FFF2-40B4-BE49-F238E27FC236}">
                <a16:creationId xmlns:a16="http://schemas.microsoft.com/office/drawing/2014/main" id="{0429B545-3D51-104C-8832-B894CFA4CB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ja-JP" dirty="0"/>
          </a:p>
        </p:txBody>
      </p:sp>
      <p:sp>
        <p:nvSpPr>
          <p:cNvPr id="10243" name="Slide Number Placeholder 3">
            <a:extLst>
              <a:ext uri="{FF2B5EF4-FFF2-40B4-BE49-F238E27FC236}">
                <a16:creationId xmlns:a16="http://schemas.microsoft.com/office/drawing/2014/main" id="{6DBA4028-74C5-5941-8125-4F84DA0960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8F7AE06-4CD6-6D47-84DE-929FCEAECF07}" type="slidenum">
              <a:rPr lang="en-CA" altLang="ja-JP">
                <a:latin typeface="Calibri" panose="020F0502020204030204" pitchFamily="34" charset="0"/>
              </a:rPr>
              <a:pPr/>
              <a:t>1</a:t>
            </a:fld>
            <a:endParaRPr lang="en-CA" altLang="ja-JP" dirty="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31</a:t>
            </a:fld>
            <a:endParaRPr lang="en-CA" altLang="ja-JP" dirty="0"/>
          </a:p>
        </p:txBody>
      </p:sp>
    </p:spTree>
    <p:extLst>
      <p:ext uri="{BB962C8B-B14F-4D97-AF65-F5344CB8AC3E}">
        <p14:creationId xmlns:p14="http://schemas.microsoft.com/office/powerpoint/2010/main" val="561427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32</a:t>
            </a:fld>
            <a:endParaRPr lang="en-CA" altLang="ja-JP" dirty="0"/>
          </a:p>
        </p:txBody>
      </p:sp>
    </p:spTree>
    <p:extLst>
      <p:ext uri="{BB962C8B-B14F-4D97-AF65-F5344CB8AC3E}">
        <p14:creationId xmlns:p14="http://schemas.microsoft.com/office/powerpoint/2010/main" val="298726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a:extLst>
              <a:ext uri="{FF2B5EF4-FFF2-40B4-BE49-F238E27FC236}">
                <a16:creationId xmlns:a16="http://schemas.microsoft.com/office/drawing/2014/main" id="{73151FFD-D179-DB45-A354-869491112D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Notes Placeholder 2">
            <a:extLst>
              <a:ext uri="{FF2B5EF4-FFF2-40B4-BE49-F238E27FC236}">
                <a16:creationId xmlns:a16="http://schemas.microsoft.com/office/drawing/2014/main" id="{A92DD54B-7F38-384C-8427-DD151093A7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ja-JP" dirty="0"/>
          </a:p>
        </p:txBody>
      </p:sp>
      <p:sp>
        <p:nvSpPr>
          <p:cNvPr id="14339" name="Slide Number Placeholder 3">
            <a:extLst>
              <a:ext uri="{FF2B5EF4-FFF2-40B4-BE49-F238E27FC236}">
                <a16:creationId xmlns:a16="http://schemas.microsoft.com/office/drawing/2014/main" id="{6454C9E8-B6C1-5B4B-8620-20DC0FC762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D9D3EF-7AF4-9A40-963B-156EB125EAD8}" type="slidenum">
              <a:rPr lang="en-CA" altLang="ja-JP">
                <a:latin typeface="Calibri" panose="020F0502020204030204" pitchFamily="34" charset="0"/>
              </a:rPr>
              <a:pPr/>
              <a:t>34</a:t>
            </a:fld>
            <a:endParaRPr lang="en-CA" altLang="ja-JP"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a:extLst>
              <a:ext uri="{FF2B5EF4-FFF2-40B4-BE49-F238E27FC236}">
                <a16:creationId xmlns:a16="http://schemas.microsoft.com/office/drawing/2014/main" id="{A71E49C6-21AD-C341-93ED-A7043430A4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es Placeholder 2">
            <a:extLst>
              <a:ext uri="{FF2B5EF4-FFF2-40B4-BE49-F238E27FC236}">
                <a16:creationId xmlns:a16="http://schemas.microsoft.com/office/drawing/2014/main" id="{3F1700BE-3C59-9A4E-B466-FBFBC7EA6B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ja-JP" dirty="0"/>
          </a:p>
        </p:txBody>
      </p:sp>
      <p:sp>
        <p:nvSpPr>
          <p:cNvPr id="12291" name="Slide Number Placeholder 3">
            <a:extLst>
              <a:ext uri="{FF2B5EF4-FFF2-40B4-BE49-F238E27FC236}">
                <a16:creationId xmlns:a16="http://schemas.microsoft.com/office/drawing/2014/main" id="{EDC75A51-D8D9-234D-A307-F4738D69A9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BA01AB-19C9-DB43-872C-6A86E3FB0CC6}" type="slidenum">
              <a:rPr lang="en-CA" altLang="ja-JP">
                <a:latin typeface="Calibri" panose="020F0502020204030204" pitchFamily="34" charset="0"/>
              </a:rPr>
              <a:pPr/>
              <a:t>2</a:t>
            </a:fld>
            <a:endParaRPr lang="en-CA" altLang="ja-JP" dirty="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3</a:t>
            </a:fld>
            <a:endParaRPr lang="en-CA" altLang="ja-JP" dirty="0"/>
          </a:p>
        </p:txBody>
      </p:sp>
    </p:spTree>
    <p:extLst>
      <p:ext uri="{BB962C8B-B14F-4D97-AF65-F5344CB8AC3E}">
        <p14:creationId xmlns:p14="http://schemas.microsoft.com/office/powerpoint/2010/main" val="903746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21</a:t>
            </a:fld>
            <a:endParaRPr lang="en-CA" altLang="ja-JP" dirty="0"/>
          </a:p>
        </p:txBody>
      </p:sp>
    </p:spTree>
    <p:extLst>
      <p:ext uri="{BB962C8B-B14F-4D97-AF65-F5344CB8AC3E}">
        <p14:creationId xmlns:p14="http://schemas.microsoft.com/office/powerpoint/2010/main" val="2637312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22</a:t>
            </a:fld>
            <a:endParaRPr lang="en-CA" altLang="ja-JP" dirty="0"/>
          </a:p>
        </p:txBody>
      </p:sp>
    </p:spTree>
    <p:extLst>
      <p:ext uri="{BB962C8B-B14F-4D97-AF65-F5344CB8AC3E}">
        <p14:creationId xmlns:p14="http://schemas.microsoft.com/office/powerpoint/2010/main" val="3675197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27</a:t>
            </a:fld>
            <a:endParaRPr lang="en-CA" altLang="ja-JP" dirty="0"/>
          </a:p>
        </p:txBody>
      </p:sp>
    </p:spTree>
    <p:extLst>
      <p:ext uri="{BB962C8B-B14F-4D97-AF65-F5344CB8AC3E}">
        <p14:creationId xmlns:p14="http://schemas.microsoft.com/office/powerpoint/2010/main" val="198164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28</a:t>
            </a:fld>
            <a:endParaRPr lang="en-CA" altLang="ja-JP" dirty="0"/>
          </a:p>
        </p:txBody>
      </p:sp>
    </p:spTree>
    <p:extLst>
      <p:ext uri="{BB962C8B-B14F-4D97-AF65-F5344CB8AC3E}">
        <p14:creationId xmlns:p14="http://schemas.microsoft.com/office/powerpoint/2010/main" val="339084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29</a:t>
            </a:fld>
            <a:endParaRPr lang="en-CA" altLang="ja-JP" dirty="0"/>
          </a:p>
        </p:txBody>
      </p:sp>
    </p:spTree>
    <p:extLst>
      <p:ext uri="{BB962C8B-B14F-4D97-AF65-F5344CB8AC3E}">
        <p14:creationId xmlns:p14="http://schemas.microsoft.com/office/powerpoint/2010/main" val="4018563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708C6CD-FBAB-7543-B781-9382108DFE1A}" type="slidenum">
              <a:rPr lang="en-CA" altLang="ja-JP" smtClean="0"/>
              <a:pPr>
                <a:defRPr/>
              </a:pPr>
              <a:t>30</a:t>
            </a:fld>
            <a:endParaRPr lang="en-CA" altLang="ja-JP" dirty="0"/>
          </a:p>
        </p:txBody>
      </p:sp>
    </p:spTree>
    <p:extLst>
      <p:ext uri="{BB962C8B-B14F-4D97-AF65-F5344CB8AC3E}">
        <p14:creationId xmlns:p14="http://schemas.microsoft.com/office/powerpoint/2010/main" val="27622019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5" name="Picture 5" descr="ICRP Logo.gif">
            <a:extLst>
              <a:ext uri="{FF2B5EF4-FFF2-40B4-BE49-F238E27FC236}">
                <a16:creationId xmlns:a16="http://schemas.microsoft.com/office/drawing/2014/main" id="{19178BB3-9E31-A749-99D1-4ED44DABFD0B}"/>
              </a:ext>
            </a:extLst>
          </p:cNvPr>
          <p:cNvPicPr>
            <a:picLocks noChangeAspect="1"/>
          </p:cNvPicPr>
          <p:nvPr userDrawn="1"/>
        </p:nvPicPr>
        <p:blipFill>
          <a:blip r:embed="rId4"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cxnSp>
        <p:nvCxnSpPr>
          <p:cNvPr id="6" name="Straight Connector 6">
            <a:extLst>
              <a:ext uri="{FF2B5EF4-FFF2-40B4-BE49-F238E27FC236}">
                <a16:creationId xmlns:a16="http://schemas.microsoft.com/office/drawing/2014/main" id="{1FECF0C5-0843-714C-AB4F-DCF4675FBF1D}"/>
              </a:ext>
            </a:extLst>
          </p:cNvPr>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a:t>Click to edit Master text styles</a:t>
            </a:r>
          </a:p>
        </p:txBody>
      </p:sp>
    </p:spTree>
    <p:extLst>
      <p:ext uri="{BB962C8B-B14F-4D97-AF65-F5344CB8AC3E}">
        <p14:creationId xmlns:p14="http://schemas.microsoft.com/office/powerpoint/2010/main" val="3215455726"/>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a:t>Click to edit Master text styles</a:t>
            </a:r>
          </a:p>
        </p:txBody>
      </p:sp>
      <p:sp>
        <p:nvSpPr>
          <p:cNvPr id="4" name="Slide Number Placeholder 5">
            <a:extLst>
              <a:ext uri="{FF2B5EF4-FFF2-40B4-BE49-F238E27FC236}">
                <a16:creationId xmlns:a16="http://schemas.microsoft.com/office/drawing/2014/main" id="{BFB028C4-C635-794E-A4B6-D7A3F11DC04D}"/>
              </a:ext>
            </a:extLst>
          </p:cNvPr>
          <p:cNvSpPr>
            <a:spLocks noGrp="1"/>
          </p:cNvSpPr>
          <p:nvPr>
            <p:ph type="sldNum" sz="quarter" idx="10"/>
          </p:nvPr>
        </p:nvSpPr>
        <p:spPr/>
        <p:txBody>
          <a:bodyPr/>
          <a:lstStyle>
            <a:lvl1pPr>
              <a:defRPr smtClean="0">
                <a:solidFill>
                  <a:srgbClr val="D1EAEE"/>
                </a:solidFill>
              </a:defRPr>
            </a:lvl1pPr>
          </a:lstStyle>
          <a:p>
            <a:pPr>
              <a:defRPr/>
            </a:pPr>
            <a:fld id="{E8700FF5-26DA-504F-9150-2FF1955CD316}" type="slidenum">
              <a:rPr lang="en-US" altLang="ja-JP"/>
              <a:pPr>
                <a:defRPr/>
              </a:pPr>
              <a:t>‹#›</a:t>
            </a:fld>
            <a:endParaRPr lang="en-US" altLang="ja-JP" dirty="0"/>
          </a:p>
        </p:txBody>
      </p:sp>
    </p:spTree>
    <p:extLst>
      <p:ext uri="{BB962C8B-B14F-4D97-AF65-F5344CB8AC3E}">
        <p14:creationId xmlns:p14="http://schemas.microsoft.com/office/powerpoint/2010/main" val="3456656974"/>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1600200"/>
            <a:ext cx="82296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A8963800-6EC6-5F45-98ED-8F60B73B55EA}"/>
              </a:ext>
            </a:extLst>
          </p:cNvPr>
          <p:cNvSpPr>
            <a:spLocks noGrp="1"/>
          </p:cNvSpPr>
          <p:nvPr>
            <p:ph type="sldNum" sz="quarter" idx="10"/>
          </p:nvPr>
        </p:nvSpPr>
        <p:spPr/>
        <p:txBody>
          <a:bodyPr/>
          <a:lstStyle>
            <a:lvl1pPr>
              <a:defRPr smtClean="0"/>
            </a:lvl1pPr>
          </a:lstStyle>
          <a:p>
            <a:pPr>
              <a:defRPr/>
            </a:pPr>
            <a:fld id="{EA219876-2E5D-BC48-A965-2D49D24A9D78}" type="slidenum">
              <a:rPr lang="en-US" altLang="ja-JP"/>
              <a:pPr>
                <a:defRPr/>
              </a:pPr>
              <a:t>‹#›</a:t>
            </a:fld>
            <a:endParaRPr lang="en-US" altLang="ja-JP" dirty="0"/>
          </a:p>
        </p:txBody>
      </p:sp>
    </p:spTree>
    <p:extLst>
      <p:ext uri="{BB962C8B-B14F-4D97-AF65-F5344CB8AC3E}">
        <p14:creationId xmlns:p14="http://schemas.microsoft.com/office/powerpoint/2010/main" val="212634903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7">
            <a:extLst>
              <a:ext uri="{FF2B5EF4-FFF2-40B4-BE49-F238E27FC236}">
                <a16:creationId xmlns:a16="http://schemas.microsoft.com/office/drawing/2014/main" id="{8547514B-0A76-3243-B998-B438E5251D84}"/>
              </a:ext>
            </a:extLst>
          </p:cNvPr>
          <p:cNvSpPr>
            <a:spLocks noGrp="1"/>
          </p:cNvSpPr>
          <p:nvPr>
            <p:ph type="sldNum" sz="quarter" idx="10"/>
          </p:nvPr>
        </p:nvSpPr>
        <p:spPr/>
        <p:txBody>
          <a:bodyPr/>
          <a:lstStyle>
            <a:lvl1pPr>
              <a:defRPr/>
            </a:lvl1pPr>
          </a:lstStyle>
          <a:p>
            <a:pPr>
              <a:defRPr/>
            </a:pPr>
            <a:fld id="{053F4E6B-1149-2D47-9FA5-D17F8AC385B8}" type="slidenum">
              <a:rPr lang="en-CA" altLang="ja-JP"/>
              <a:pPr>
                <a:defRPr/>
              </a:pPr>
              <a:t>‹#›</a:t>
            </a:fld>
            <a:endParaRPr lang="en-CA" altLang="ja-JP" dirty="0"/>
          </a:p>
        </p:txBody>
      </p:sp>
    </p:spTree>
    <p:extLst>
      <p:ext uri="{BB962C8B-B14F-4D97-AF65-F5344CB8AC3E}">
        <p14:creationId xmlns:p14="http://schemas.microsoft.com/office/powerpoint/2010/main" val="1666485919"/>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E5526E01-84C7-E849-AE6E-C3D9C4600771}"/>
              </a:ext>
            </a:extLst>
          </p:cNvPr>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CA" altLang="ja-JP" dirty="0">
              <a:solidFill>
                <a:srgbClr val="FFFFFF"/>
              </a:solidFill>
            </a:endParaRPr>
          </a:p>
        </p:txBody>
      </p:sp>
      <p:cxnSp>
        <p:nvCxnSpPr>
          <p:cNvPr id="6" name="Straight Connector 6">
            <a:extLst>
              <a:ext uri="{FF2B5EF4-FFF2-40B4-BE49-F238E27FC236}">
                <a16:creationId xmlns:a16="http://schemas.microsoft.com/office/drawing/2014/main" id="{E592BDEC-A992-FF45-AC99-A455711D336B}"/>
              </a:ext>
            </a:extLst>
          </p:cNvPr>
          <p:cNvCxnSpPr/>
          <p:nvPr userDrawn="1"/>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dirty="0"/>
              <a:t>Click to edit Master title style</a:t>
            </a:r>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dirty="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096E6065-2936-C841-8DE1-0DDC22E0D4DD}"/>
              </a:ext>
            </a:extLst>
          </p:cNvPr>
          <p:cNvSpPr>
            <a:spLocks noGrp="1"/>
          </p:cNvSpPr>
          <p:nvPr>
            <p:ph type="sldNum" sz="quarter" idx="10"/>
          </p:nvPr>
        </p:nvSpPr>
        <p:spPr/>
        <p:txBody>
          <a:bodyPr/>
          <a:lstStyle>
            <a:lvl1pPr>
              <a:defRPr smtClean="0"/>
            </a:lvl1pPr>
          </a:lstStyle>
          <a:p>
            <a:pPr>
              <a:defRPr/>
            </a:pPr>
            <a:fld id="{9B5E84C8-9BC5-4548-B82C-AEDBB6528653}" type="slidenum">
              <a:rPr lang="en-CA" altLang="ja-JP"/>
              <a:pPr>
                <a:defRPr/>
              </a:pPr>
              <a:t>‹#›</a:t>
            </a:fld>
            <a:endParaRPr lang="en-CA" altLang="ja-JP" dirty="0"/>
          </a:p>
        </p:txBody>
      </p:sp>
    </p:spTree>
    <p:extLst>
      <p:ext uri="{BB962C8B-B14F-4D97-AF65-F5344CB8AC3E}">
        <p14:creationId xmlns:p14="http://schemas.microsoft.com/office/powerpoint/2010/main" val="219202455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9" name="Title Placeholder 8">
            <a:extLst>
              <a:ext uri="{FF2B5EF4-FFF2-40B4-BE49-F238E27FC236}">
                <a16:creationId xmlns:a16="http://schemas.microsoft.com/office/drawing/2014/main" id="{0ED053F6-B476-0941-B515-35CEEC4D99F3}"/>
              </a:ext>
            </a:extLst>
          </p:cNvPr>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dirty="0"/>
              <a:t>Click to edit Master title style</a:t>
            </a:r>
          </a:p>
        </p:txBody>
      </p:sp>
      <p:sp>
        <p:nvSpPr>
          <p:cNvPr id="1027" name="Text Placeholder 29">
            <a:extLst>
              <a:ext uri="{FF2B5EF4-FFF2-40B4-BE49-F238E27FC236}">
                <a16:creationId xmlns:a16="http://schemas.microsoft.com/office/drawing/2014/main" id="{A33C9FF1-3028-284D-AC12-C28BE91CCADC}"/>
              </a:ext>
            </a:extLst>
          </p:cNvPr>
          <p:cNvSpPr>
            <a:spLocks noGrp="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8" name="Slide Number Placeholder 17">
            <a:extLst>
              <a:ext uri="{FF2B5EF4-FFF2-40B4-BE49-F238E27FC236}">
                <a16:creationId xmlns:a16="http://schemas.microsoft.com/office/drawing/2014/main" id="{CF1453B3-FE5E-3642-9A6E-0A4ED53A26D6}"/>
              </a:ext>
            </a:extLst>
          </p:cNvPr>
          <p:cNvSpPr>
            <a:spLocks noGrp="1"/>
          </p:cNvSpPr>
          <p:nvPr>
            <p:ph type="sldNum" sz="quarter" idx="4"/>
          </p:nvPr>
        </p:nvSpPr>
        <p:spPr>
          <a:xfrm>
            <a:off x="7924800" y="6324600"/>
            <a:ext cx="762000" cy="212725"/>
          </a:xfrm>
          <a:prstGeom prst="rect">
            <a:avLst/>
          </a:prstGeom>
        </p:spPr>
        <p:txBody>
          <a:bodyPr vert="horz" wrap="square" lIns="0" tIns="0" rIns="0" bIns="0" numCol="1" anchor="b" anchorCtr="0" compatLnSpc="1">
            <a:prstTxWarp prst="textNoShape">
              <a:avLst/>
            </a:prstTxWarp>
          </a:bodyPr>
          <a:lstStyle>
            <a:lvl1pPr algn="ctr" eaLnBrk="1" hangingPunct="1">
              <a:defRPr sz="1200" smtClean="0">
                <a:solidFill>
                  <a:srgbClr val="045C75"/>
                </a:solidFill>
              </a:defRPr>
            </a:lvl1pPr>
          </a:lstStyle>
          <a:p>
            <a:pPr>
              <a:defRPr/>
            </a:pPr>
            <a:fld id="{F97CADC5-1A2B-754F-B1ED-535BEE2E8B1B}" type="slidenum">
              <a:rPr lang="en-CA" altLang="ja-JP"/>
              <a:pPr>
                <a:defRPr/>
              </a:pPr>
              <a:t>‹#›</a:t>
            </a:fld>
            <a:endParaRPr lang="en-CA" altLang="ja-JP" dirty="0"/>
          </a:p>
        </p:txBody>
      </p:sp>
      <p:pic>
        <p:nvPicPr>
          <p:cNvPr id="1029" name="Picture 13" descr="ICRP Logo and Title.gif">
            <a:extLst>
              <a:ext uri="{FF2B5EF4-FFF2-40B4-BE49-F238E27FC236}">
                <a16:creationId xmlns:a16="http://schemas.microsoft.com/office/drawing/2014/main" id="{FF0FB466-4A93-E04E-8578-54E520E3FC32}"/>
              </a:ext>
            </a:extLst>
          </p:cNvPr>
          <p:cNvPicPr>
            <a:picLocks noChangeAspect="1"/>
          </p:cNvPicPr>
          <p:nvPr userDrawn="1"/>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098" r:id="rId4"/>
    <p:sldLayoutId id="2147484102" r:id="rId5"/>
  </p:sldLayoutIdLst>
  <p:transition spd="med">
    <p:fade/>
  </p:transition>
  <p:hf hdr="0" ftr="0" dt="0"/>
  <p:txStyles>
    <p:titleStyle>
      <a:lvl1pPr algn="ctr" rtl="0" eaLnBrk="0" fontAlgn="base" hangingPunct="0">
        <a:spcBef>
          <a:spcPct val="0"/>
        </a:spcBef>
        <a:spcAft>
          <a:spcPct val="0"/>
        </a:spcAft>
        <a:defRPr sz="5000" kern="1200">
          <a:solidFill>
            <a:schemeClr val="tx2"/>
          </a:solidFill>
          <a:latin typeface="Arial" pitchFamily="34" charset="0"/>
          <a:ea typeface="+mj-ea"/>
          <a:cs typeface="Arial" pitchFamily="34" charset="0"/>
        </a:defRPr>
      </a:lvl1pPr>
      <a:lvl2pPr algn="ctr" rtl="0" eaLnBrk="0" fontAlgn="base" hangingPunct="0">
        <a:spcBef>
          <a:spcPct val="0"/>
        </a:spcBef>
        <a:spcAft>
          <a:spcPct val="0"/>
        </a:spcAft>
        <a:defRPr sz="50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50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50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50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50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50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50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5000">
          <a:solidFill>
            <a:schemeClr val="tx2"/>
          </a:solidFill>
          <a:latin typeface="Arial" panose="020B0604020202020204" pitchFamily="34" charset="0"/>
          <a:cs typeface="Arial" panose="020B0604020202020204" pitchFamily="34" charset="0"/>
        </a:defRPr>
      </a:lvl9pPr>
    </p:titleStyle>
    <p:bodyStyle>
      <a:lvl1pPr marL="273050" indent="-273050" algn="l" rtl="0" eaLnBrk="0" fontAlgn="base" hangingPunct="0">
        <a:spcBef>
          <a:spcPct val="20000"/>
        </a:spcBef>
        <a:spcAft>
          <a:spcPct val="0"/>
        </a:spcAft>
        <a:buClr>
          <a:srgbClr val="083763"/>
        </a:buClr>
        <a:buSzPct val="95000"/>
        <a:buFont typeface="Wingdings 2" pitchFamily="2" charset="2"/>
        <a:buChar char=""/>
        <a:defRPr sz="2600" kern="1200">
          <a:solidFill>
            <a:schemeClr val="tx1"/>
          </a:solidFill>
          <a:latin typeface="Arial" pitchFamily="34" charset="0"/>
          <a:ea typeface="+mn-ea"/>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itchFamily="2" charset="2"/>
        <a:buChar char=""/>
        <a:defRPr sz="2400" kern="1200">
          <a:solidFill>
            <a:schemeClr val="tx1"/>
          </a:solidFill>
          <a:latin typeface="Arial" pitchFamily="34" charset="0"/>
          <a:ea typeface="+mn-ea"/>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itchFamily="2" charset="2"/>
        <a:buChar char=""/>
        <a:defRPr sz="2100" kern="1200">
          <a:solidFill>
            <a:schemeClr val="tx1"/>
          </a:solidFill>
          <a:latin typeface="Arial" pitchFamily="34" charset="0"/>
          <a:ea typeface="+mn-ea"/>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itchFamily="2" charset="2"/>
        <a:buChar char=""/>
        <a:defRPr sz="2000" kern="1200">
          <a:solidFill>
            <a:schemeClr val="tx1"/>
          </a:solidFill>
          <a:latin typeface="Arial" pitchFamily="34" charset="0"/>
          <a:ea typeface="+mn-ea"/>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itchFamily="2" charset="2"/>
        <a:buChar char=""/>
        <a:defRPr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0F34F-B017-DC4D-9EA4-4D9852A87749}"/>
              </a:ext>
            </a:extLst>
          </p:cNvPr>
          <p:cNvSpPr>
            <a:spLocks noGrp="1"/>
          </p:cNvSpPr>
          <p:nvPr>
            <p:ph type="ctrTitle"/>
          </p:nvPr>
        </p:nvSpPr>
        <p:spPr>
          <a:xfrm>
            <a:off x="152400" y="1752599"/>
            <a:ext cx="8763000" cy="1233101"/>
          </a:xfrm>
        </p:spPr>
        <p:txBody>
          <a:bodyPr>
            <a:normAutofit/>
          </a:bodyPr>
          <a:lstStyle/>
          <a:p>
            <a:pPr eaLnBrk="1" fontAlgn="auto" hangingPunct="1">
              <a:spcAft>
                <a:spcPts val="0"/>
              </a:spcAft>
              <a:defRPr/>
            </a:pPr>
            <a:r>
              <a:rPr lang="en-CA" sz="3600" dirty="0"/>
              <a:t>Radiological Protection in Therapy with Radiopharmaceuticals</a:t>
            </a:r>
          </a:p>
        </p:txBody>
      </p:sp>
      <p:sp>
        <p:nvSpPr>
          <p:cNvPr id="9218" name="Subtitle 2">
            <a:extLst>
              <a:ext uri="{FF2B5EF4-FFF2-40B4-BE49-F238E27FC236}">
                <a16:creationId xmlns:a16="http://schemas.microsoft.com/office/drawing/2014/main" id="{F911BFF3-B36D-A640-A6EF-4692A684974C}"/>
              </a:ext>
            </a:extLst>
          </p:cNvPr>
          <p:cNvSpPr>
            <a:spLocks noGrp="1"/>
          </p:cNvSpPr>
          <p:nvPr>
            <p:ph type="subTitle" idx="1"/>
          </p:nvPr>
        </p:nvSpPr>
        <p:spPr>
          <a:xfrm>
            <a:off x="4191000" y="3274024"/>
            <a:ext cx="4724400" cy="581025"/>
          </a:xfrm>
        </p:spPr>
        <p:txBody>
          <a:bodyPr/>
          <a:lstStyle/>
          <a:p>
            <a:pPr marR="0" eaLnBrk="1" hangingPunct="1"/>
            <a:r>
              <a:rPr lang="en-CA" altLang="ja-JP" sz="3600" dirty="0"/>
              <a:t>ICRP Publication 140</a:t>
            </a:r>
          </a:p>
        </p:txBody>
      </p:sp>
      <p:sp>
        <p:nvSpPr>
          <p:cNvPr id="9219" name="Text Placeholder 3">
            <a:extLst>
              <a:ext uri="{FF2B5EF4-FFF2-40B4-BE49-F238E27FC236}">
                <a16:creationId xmlns:a16="http://schemas.microsoft.com/office/drawing/2014/main" id="{0D92872D-65E8-9741-8FC9-A4917208F89C}"/>
              </a:ext>
            </a:extLst>
          </p:cNvPr>
          <p:cNvSpPr>
            <a:spLocks noGrp="1"/>
          </p:cNvSpPr>
          <p:nvPr>
            <p:ph type="body" sz="quarter" idx="10"/>
          </p:nvPr>
        </p:nvSpPr>
        <p:spPr>
          <a:xfrm>
            <a:off x="152400" y="4648200"/>
            <a:ext cx="8839200" cy="1066800"/>
          </a:xfrm>
        </p:spPr>
        <p:txBody>
          <a:bodyPr>
            <a:noAutofit/>
          </a:bodyPr>
          <a:lstStyle/>
          <a:p>
            <a:pPr algn="ctr" eaLnBrk="1" hangingPunct="1"/>
            <a:r>
              <a:rPr lang="en-CA" altLang="ja-JP" sz="2000" b="1" dirty="0">
                <a:latin typeface="+mn-lt"/>
              </a:rPr>
              <a:t>Authors on behalf of ICRP</a:t>
            </a:r>
          </a:p>
          <a:p>
            <a:pPr algn="ctr" eaLnBrk="1" hangingPunct="1"/>
            <a:r>
              <a:rPr lang="en-CA" altLang="ja-JP" sz="2000" b="1" dirty="0">
                <a:latin typeface="+mn-lt"/>
              </a:rPr>
              <a:t>Y. Yonekura, S. Mattsson, G. Flux, W.E. Bolch, L.T. Dauer,</a:t>
            </a:r>
            <a:r>
              <a:rPr lang="ja-JP" altLang="en-US" sz="2000" b="1">
                <a:latin typeface="+mn-lt"/>
              </a:rPr>
              <a:t>　</a:t>
            </a:r>
            <a:r>
              <a:rPr lang="en-CA" altLang="ja-JP" sz="2000" b="1" dirty="0">
                <a:latin typeface="+mn-lt"/>
              </a:rPr>
              <a:t>D.R. Fisher, </a:t>
            </a:r>
          </a:p>
          <a:p>
            <a:pPr algn="ctr" eaLnBrk="1" hangingPunct="1"/>
            <a:r>
              <a:rPr lang="en-CA" altLang="ja-JP" sz="2000" b="1" dirty="0">
                <a:latin typeface="+mn-lt"/>
              </a:rPr>
              <a:t>M. Lassmann, S. Palm, M. Hosono, M. Doruff, C. Divgi, P. Zanzonico</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D989B-0C33-E140-9AAB-90FA9642DC9C}"/>
              </a:ext>
            </a:extLst>
          </p:cNvPr>
          <p:cNvSpPr>
            <a:spLocks noGrp="1"/>
          </p:cNvSpPr>
          <p:nvPr>
            <p:ph type="title"/>
          </p:nvPr>
        </p:nvSpPr>
        <p:spPr>
          <a:xfrm>
            <a:off x="247650" y="677864"/>
            <a:ext cx="8648700" cy="1143000"/>
          </a:xfrm>
        </p:spPr>
        <p:txBody>
          <a:bodyPr>
            <a:noAutofit/>
          </a:bodyPr>
          <a:lstStyle/>
          <a:p>
            <a:r>
              <a:rPr kumimoji="1" lang="en-US" altLang="ja-JP" sz="4000"/>
              <a:t>Main Points 3</a:t>
            </a:r>
            <a:br>
              <a:rPr kumimoji="1" lang="en-US" altLang="ja-JP" sz="4000"/>
            </a:br>
            <a:r>
              <a:rPr kumimoji="1" lang="en-US" altLang="ja-JP" sz="4000"/>
              <a:t>(p.11, ICRP 140)</a:t>
            </a:r>
            <a:endParaRPr kumimoji="1" lang="ja-JP" altLang="en-US" sz="4000"/>
          </a:p>
        </p:txBody>
      </p:sp>
      <p:sp>
        <p:nvSpPr>
          <p:cNvPr id="3" name="コンテンツ プレースホルダー 2">
            <a:extLst>
              <a:ext uri="{FF2B5EF4-FFF2-40B4-BE49-F238E27FC236}">
                <a16:creationId xmlns:a16="http://schemas.microsoft.com/office/drawing/2014/main" id="{45CBE460-5CB7-2045-90DE-263E1E7E8C8A}"/>
              </a:ext>
            </a:extLst>
          </p:cNvPr>
          <p:cNvSpPr>
            <a:spLocks noGrp="1"/>
          </p:cNvSpPr>
          <p:nvPr>
            <p:ph idx="1"/>
          </p:nvPr>
        </p:nvSpPr>
        <p:spPr>
          <a:xfrm>
            <a:off x="457200" y="2438400"/>
            <a:ext cx="8229600" cy="2697164"/>
          </a:xfrm>
        </p:spPr>
        <p:txBody>
          <a:bodyPr/>
          <a:lstStyle/>
          <a:p>
            <a:pPr>
              <a:buFont typeface="Wingdings" pitchFamily="2" charset="2"/>
              <a:buChar char="l"/>
            </a:pPr>
            <a:r>
              <a:rPr kumimoji="1" lang="en-US" altLang="ja-JP"/>
              <a:t>Radiation sources used in radiopharmaceutical therapy can contribute to exposures to medical personnel and others who may spend time within or adjacent to rooms that contain such sources. Meaningful radiation dose reduction and contamination control can be achieved through the use of appropriate procedures, and facility and room design, including shielding where appropriate, as well as education and training to promote awareness and engagement in radiological protection. </a:t>
            </a:r>
          </a:p>
        </p:txBody>
      </p:sp>
      <p:sp>
        <p:nvSpPr>
          <p:cNvPr id="4" name="スライド番号プレースホルダー 3">
            <a:extLst>
              <a:ext uri="{FF2B5EF4-FFF2-40B4-BE49-F238E27FC236}">
                <a16:creationId xmlns:a16="http://schemas.microsoft.com/office/drawing/2014/main" id="{42D6EE84-1B96-0645-BDCD-6F45C2BB0122}"/>
              </a:ext>
            </a:extLst>
          </p:cNvPr>
          <p:cNvSpPr>
            <a:spLocks noGrp="1"/>
          </p:cNvSpPr>
          <p:nvPr>
            <p:ph type="sldNum" sz="quarter" idx="10"/>
          </p:nvPr>
        </p:nvSpPr>
        <p:spPr/>
        <p:txBody>
          <a:bodyPr/>
          <a:lstStyle/>
          <a:p>
            <a:pPr>
              <a:defRPr/>
            </a:pPr>
            <a:fld id="{EA219876-2E5D-BC48-A965-2D49D24A9D78}" type="slidenum">
              <a:rPr lang="en-US" altLang="ja-JP" smtClean="0"/>
              <a:pPr>
                <a:defRPr/>
              </a:pPr>
              <a:t>10</a:t>
            </a:fld>
            <a:endParaRPr lang="en-US" altLang="ja-JP"/>
          </a:p>
        </p:txBody>
      </p:sp>
    </p:spTree>
    <p:extLst>
      <p:ext uri="{BB962C8B-B14F-4D97-AF65-F5344CB8AC3E}">
        <p14:creationId xmlns:p14="http://schemas.microsoft.com/office/powerpoint/2010/main" val="611838278"/>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D989B-0C33-E140-9AAB-90FA9642DC9C}"/>
              </a:ext>
            </a:extLst>
          </p:cNvPr>
          <p:cNvSpPr>
            <a:spLocks noGrp="1"/>
          </p:cNvSpPr>
          <p:nvPr>
            <p:ph type="title"/>
          </p:nvPr>
        </p:nvSpPr>
        <p:spPr>
          <a:xfrm>
            <a:off x="247650" y="677864"/>
            <a:ext cx="8648700" cy="1143000"/>
          </a:xfrm>
        </p:spPr>
        <p:txBody>
          <a:bodyPr>
            <a:noAutofit/>
          </a:bodyPr>
          <a:lstStyle/>
          <a:p>
            <a:r>
              <a:rPr kumimoji="1" lang="en-US" altLang="ja-JP" sz="4000"/>
              <a:t>Main Points 3 (continued)</a:t>
            </a:r>
            <a:br>
              <a:rPr kumimoji="1" lang="en-US" altLang="ja-JP" sz="4000"/>
            </a:br>
            <a:r>
              <a:rPr kumimoji="1" lang="en-US" altLang="ja-JP" sz="4000"/>
              <a:t>(p.11, ICRP 140)</a:t>
            </a:r>
            <a:endParaRPr kumimoji="1" lang="ja-JP" altLang="en-US" sz="4000"/>
          </a:p>
        </p:txBody>
      </p:sp>
      <p:sp>
        <p:nvSpPr>
          <p:cNvPr id="3" name="コンテンツ プレースホルダー 2">
            <a:extLst>
              <a:ext uri="{FF2B5EF4-FFF2-40B4-BE49-F238E27FC236}">
                <a16:creationId xmlns:a16="http://schemas.microsoft.com/office/drawing/2014/main" id="{45CBE460-5CB7-2045-90DE-263E1E7E8C8A}"/>
              </a:ext>
            </a:extLst>
          </p:cNvPr>
          <p:cNvSpPr>
            <a:spLocks noGrp="1"/>
          </p:cNvSpPr>
          <p:nvPr>
            <p:ph idx="1"/>
          </p:nvPr>
        </p:nvSpPr>
        <p:spPr>
          <a:xfrm>
            <a:off x="457200" y="2438400"/>
            <a:ext cx="8229600" cy="2697164"/>
          </a:xfrm>
        </p:spPr>
        <p:txBody>
          <a:bodyPr/>
          <a:lstStyle/>
          <a:p>
            <a:pPr marL="0" indent="0">
              <a:buNone/>
            </a:pPr>
            <a:r>
              <a:rPr kumimoji="1" lang="en-US" altLang="ja-JP"/>
              <a:t>Accident prevention and review of safe practices in radiopharmaceutical therapy should be an integral part of the design of facilities, equipment, and administration procedures. </a:t>
            </a:r>
          </a:p>
        </p:txBody>
      </p:sp>
      <p:sp>
        <p:nvSpPr>
          <p:cNvPr id="4" name="スライド番号プレースホルダー 3">
            <a:extLst>
              <a:ext uri="{FF2B5EF4-FFF2-40B4-BE49-F238E27FC236}">
                <a16:creationId xmlns:a16="http://schemas.microsoft.com/office/drawing/2014/main" id="{42D6EE84-1B96-0645-BDCD-6F45C2BB0122}"/>
              </a:ext>
            </a:extLst>
          </p:cNvPr>
          <p:cNvSpPr>
            <a:spLocks noGrp="1"/>
          </p:cNvSpPr>
          <p:nvPr>
            <p:ph type="sldNum" sz="quarter" idx="10"/>
          </p:nvPr>
        </p:nvSpPr>
        <p:spPr/>
        <p:txBody>
          <a:bodyPr/>
          <a:lstStyle/>
          <a:p>
            <a:pPr>
              <a:defRPr/>
            </a:pPr>
            <a:fld id="{EA219876-2E5D-BC48-A965-2D49D24A9D78}" type="slidenum">
              <a:rPr lang="en-US" altLang="ja-JP" smtClean="0"/>
              <a:pPr>
                <a:defRPr/>
              </a:pPr>
              <a:t>11</a:t>
            </a:fld>
            <a:endParaRPr lang="en-US" altLang="ja-JP"/>
          </a:p>
        </p:txBody>
      </p:sp>
    </p:spTree>
    <p:extLst>
      <p:ext uri="{BB962C8B-B14F-4D97-AF65-F5344CB8AC3E}">
        <p14:creationId xmlns:p14="http://schemas.microsoft.com/office/powerpoint/2010/main" val="1981267958"/>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D989B-0C33-E140-9AAB-90FA9642DC9C}"/>
              </a:ext>
            </a:extLst>
          </p:cNvPr>
          <p:cNvSpPr>
            <a:spLocks noGrp="1"/>
          </p:cNvSpPr>
          <p:nvPr>
            <p:ph type="title"/>
          </p:nvPr>
        </p:nvSpPr>
        <p:spPr>
          <a:xfrm>
            <a:off x="247650" y="677864"/>
            <a:ext cx="8648700" cy="1143000"/>
          </a:xfrm>
        </p:spPr>
        <p:txBody>
          <a:bodyPr>
            <a:noAutofit/>
          </a:bodyPr>
          <a:lstStyle/>
          <a:p>
            <a:r>
              <a:rPr kumimoji="1" lang="en-US" altLang="ja-JP" sz="4000"/>
              <a:t>Main Points 4 </a:t>
            </a:r>
            <a:br>
              <a:rPr kumimoji="1" lang="en-US" altLang="ja-JP" sz="4000"/>
            </a:br>
            <a:r>
              <a:rPr kumimoji="1" lang="en-US" altLang="ja-JP" sz="4000"/>
              <a:t>(p.11, ICRP 140)</a:t>
            </a:r>
            <a:endParaRPr kumimoji="1" lang="ja-JP" altLang="en-US" sz="4000"/>
          </a:p>
        </p:txBody>
      </p:sp>
      <p:sp>
        <p:nvSpPr>
          <p:cNvPr id="3" name="コンテンツ プレースホルダー 2">
            <a:extLst>
              <a:ext uri="{FF2B5EF4-FFF2-40B4-BE49-F238E27FC236}">
                <a16:creationId xmlns:a16="http://schemas.microsoft.com/office/drawing/2014/main" id="{45CBE460-5CB7-2045-90DE-263E1E7E8C8A}"/>
              </a:ext>
            </a:extLst>
          </p:cNvPr>
          <p:cNvSpPr>
            <a:spLocks noGrp="1"/>
          </p:cNvSpPr>
          <p:nvPr>
            <p:ph idx="1"/>
          </p:nvPr>
        </p:nvSpPr>
        <p:spPr>
          <a:xfrm>
            <a:off x="457200" y="2438400"/>
            <a:ext cx="8229600" cy="3505200"/>
          </a:xfrm>
        </p:spPr>
        <p:txBody>
          <a:bodyPr/>
          <a:lstStyle/>
          <a:p>
            <a:pPr>
              <a:buFont typeface="Wingdings" pitchFamily="2" charset="2"/>
              <a:buChar char="l"/>
            </a:pPr>
            <a:r>
              <a:rPr kumimoji="1" lang="en-US" altLang="ja-JP" dirty="0"/>
              <a:t>Medical practitioners should provide all necessary medical care consistent with the radiological protection principles of justification and optimisation. Radiological protection actions should not prevent or delay life-saving medical procedures or surgery in the event that they may be required for medical care. Staff should be informed and trained with respect to patient radiation levels.</a:t>
            </a:r>
          </a:p>
        </p:txBody>
      </p:sp>
      <p:sp>
        <p:nvSpPr>
          <p:cNvPr id="4" name="スライド番号プレースホルダー 3">
            <a:extLst>
              <a:ext uri="{FF2B5EF4-FFF2-40B4-BE49-F238E27FC236}">
                <a16:creationId xmlns:a16="http://schemas.microsoft.com/office/drawing/2014/main" id="{42D6EE84-1B96-0645-BDCD-6F45C2BB0122}"/>
              </a:ext>
            </a:extLst>
          </p:cNvPr>
          <p:cNvSpPr>
            <a:spLocks noGrp="1"/>
          </p:cNvSpPr>
          <p:nvPr>
            <p:ph type="sldNum" sz="quarter" idx="10"/>
          </p:nvPr>
        </p:nvSpPr>
        <p:spPr/>
        <p:txBody>
          <a:bodyPr/>
          <a:lstStyle/>
          <a:p>
            <a:pPr>
              <a:defRPr/>
            </a:pPr>
            <a:fld id="{EA219876-2E5D-BC48-A965-2D49D24A9D78}" type="slidenum">
              <a:rPr lang="en-US" altLang="ja-JP" smtClean="0"/>
              <a:pPr>
                <a:defRPr/>
              </a:pPr>
              <a:t>12</a:t>
            </a:fld>
            <a:endParaRPr lang="en-US" altLang="ja-JP"/>
          </a:p>
        </p:txBody>
      </p:sp>
    </p:spTree>
    <p:extLst>
      <p:ext uri="{BB962C8B-B14F-4D97-AF65-F5344CB8AC3E}">
        <p14:creationId xmlns:p14="http://schemas.microsoft.com/office/powerpoint/2010/main" val="993656019"/>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D989B-0C33-E140-9AAB-90FA9642DC9C}"/>
              </a:ext>
            </a:extLst>
          </p:cNvPr>
          <p:cNvSpPr>
            <a:spLocks noGrp="1"/>
          </p:cNvSpPr>
          <p:nvPr>
            <p:ph type="title"/>
          </p:nvPr>
        </p:nvSpPr>
        <p:spPr>
          <a:xfrm>
            <a:off x="247650" y="677864"/>
            <a:ext cx="8648700" cy="1143000"/>
          </a:xfrm>
        </p:spPr>
        <p:txBody>
          <a:bodyPr>
            <a:noAutofit/>
          </a:bodyPr>
          <a:lstStyle/>
          <a:p>
            <a:r>
              <a:rPr kumimoji="1" lang="en-US" altLang="ja-JP" sz="4000"/>
              <a:t>Main Points 5 </a:t>
            </a:r>
            <a:br>
              <a:rPr kumimoji="1" lang="en-US" altLang="ja-JP" sz="4000"/>
            </a:br>
            <a:r>
              <a:rPr kumimoji="1" lang="en-US" altLang="ja-JP" sz="4000"/>
              <a:t>(p.11, ICRP 140)</a:t>
            </a:r>
            <a:endParaRPr kumimoji="1" lang="ja-JP" altLang="en-US" sz="4000"/>
          </a:p>
        </p:txBody>
      </p:sp>
      <p:sp>
        <p:nvSpPr>
          <p:cNvPr id="3" name="コンテンツ プレースホルダー 2">
            <a:extLst>
              <a:ext uri="{FF2B5EF4-FFF2-40B4-BE49-F238E27FC236}">
                <a16:creationId xmlns:a16="http://schemas.microsoft.com/office/drawing/2014/main" id="{45CBE460-5CB7-2045-90DE-263E1E7E8C8A}"/>
              </a:ext>
            </a:extLst>
          </p:cNvPr>
          <p:cNvSpPr>
            <a:spLocks noGrp="1"/>
          </p:cNvSpPr>
          <p:nvPr>
            <p:ph idx="1"/>
          </p:nvPr>
        </p:nvSpPr>
        <p:spPr>
          <a:xfrm>
            <a:off x="457200" y="2438400"/>
            <a:ext cx="8229600" cy="3733800"/>
          </a:xfrm>
        </p:spPr>
        <p:txBody>
          <a:bodyPr/>
          <a:lstStyle/>
          <a:p>
            <a:pPr>
              <a:buFont typeface="Wingdings" pitchFamily="2" charset="2"/>
              <a:buChar char="l"/>
            </a:pPr>
            <a:r>
              <a:rPr kumimoji="1" lang="en-US" altLang="ja-JP" dirty="0"/>
              <a:t>The decision to hospitalise or release a patient after therapy should be made based on existing guidance and regulations, as well as on the individual patient’s situation, considering factors such as the residual activity in the patient, the patient’s wishes, and family considerations (particularly the presence of children or pregnant family members). Information to guide radiological protection at home should be provided to patients and carers.</a:t>
            </a:r>
          </a:p>
        </p:txBody>
      </p:sp>
      <p:sp>
        <p:nvSpPr>
          <p:cNvPr id="4" name="スライド番号プレースホルダー 3">
            <a:extLst>
              <a:ext uri="{FF2B5EF4-FFF2-40B4-BE49-F238E27FC236}">
                <a16:creationId xmlns:a16="http://schemas.microsoft.com/office/drawing/2014/main" id="{42D6EE84-1B96-0645-BDCD-6F45C2BB0122}"/>
              </a:ext>
            </a:extLst>
          </p:cNvPr>
          <p:cNvSpPr>
            <a:spLocks noGrp="1"/>
          </p:cNvSpPr>
          <p:nvPr>
            <p:ph type="sldNum" sz="quarter" idx="10"/>
          </p:nvPr>
        </p:nvSpPr>
        <p:spPr/>
        <p:txBody>
          <a:bodyPr/>
          <a:lstStyle/>
          <a:p>
            <a:pPr>
              <a:defRPr/>
            </a:pPr>
            <a:fld id="{EA219876-2E5D-BC48-A965-2D49D24A9D78}" type="slidenum">
              <a:rPr lang="en-US" altLang="ja-JP" smtClean="0"/>
              <a:pPr>
                <a:defRPr/>
              </a:pPr>
              <a:t>13</a:t>
            </a:fld>
            <a:endParaRPr lang="en-US" altLang="ja-JP"/>
          </a:p>
        </p:txBody>
      </p:sp>
    </p:spTree>
    <p:extLst>
      <p:ext uri="{BB962C8B-B14F-4D97-AF65-F5344CB8AC3E}">
        <p14:creationId xmlns:p14="http://schemas.microsoft.com/office/powerpoint/2010/main" val="2547714054"/>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457200" y="762000"/>
            <a:ext cx="8229600" cy="1143000"/>
          </a:xfrm>
        </p:spPr>
        <p:txBody>
          <a:bodyPr>
            <a:noAutofit/>
          </a:bodyPr>
          <a:lstStyle/>
          <a:p>
            <a:r>
              <a:rPr kumimoji="1" lang="en-US" altLang="ja-JP" sz="2800" dirty="0"/>
              <a:t>Recommendations 1</a:t>
            </a:r>
            <a:br>
              <a:rPr kumimoji="1" lang="en-US" altLang="ja-JP" sz="2800" dirty="0"/>
            </a:br>
            <a:r>
              <a:rPr kumimoji="1" lang="en-US" altLang="ja-JP" sz="2800" dirty="0"/>
              <a:t>(p.17, ICRP 140) </a:t>
            </a:r>
            <a:br>
              <a:rPr kumimoji="1" lang="en-US" altLang="ja-JP" sz="2800" dirty="0"/>
            </a:br>
            <a:r>
              <a:rPr kumimoji="1" lang="en-US" altLang="ja-JP" sz="2800" dirty="0"/>
              <a:t>Treatment of hyperthyroidism and other benign thyroid conditions</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381000" y="2249659"/>
            <a:ext cx="8229600" cy="4151141"/>
          </a:xfrm>
        </p:spPr>
        <p:txBody>
          <a:bodyPr/>
          <a:lstStyle/>
          <a:p>
            <a:pPr>
              <a:buFont typeface="Wingdings" pitchFamily="2" charset="2"/>
              <a:buChar char="l"/>
            </a:pPr>
            <a:r>
              <a:rPr kumimoji="1" lang="en-US" altLang="ja-JP" sz="2400" dirty="0"/>
              <a:t>At present, there are no </a:t>
            </a:r>
            <a:r>
              <a:rPr kumimoji="1" lang="en-US" altLang="ja-JP" sz="2400" dirty="0" err="1"/>
              <a:t>standardised</a:t>
            </a:r>
            <a:r>
              <a:rPr kumimoji="1" lang="en-US" altLang="ja-JP" sz="2400" dirty="0"/>
              <a:t> protocols for thyroid disease treatment, which reflects the lack of evidence base for best practice. A fixed activity administration, without </a:t>
            </a:r>
            <a:r>
              <a:rPr kumimoji="1" lang="en-US" altLang="ja-JP" sz="2400" dirty="0" err="1"/>
              <a:t>dosimetric</a:t>
            </a:r>
            <a:r>
              <a:rPr kumimoji="1" lang="en-US" altLang="ja-JP" sz="2400" dirty="0"/>
              <a:t> calculations, results in the administration of higher activities than is necessary for effective treatment of benign thyroid disease.</a:t>
            </a:r>
          </a:p>
          <a:p>
            <a:pPr>
              <a:buFont typeface="Wingdings" pitchFamily="2" charset="2"/>
              <a:buChar char="l"/>
            </a:pPr>
            <a:r>
              <a:rPr kumimoji="1" lang="en-US" altLang="ja-JP" sz="2400" dirty="0"/>
              <a:t>A personalised approach based on patient-specific measurements can ensure the administration of minimal effective activity, thereby </a:t>
            </a:r>
            <a:r>
              <a:rPr kumimoji="1" lang="en-US" altLang="ja-JP" sz="2400" dirty="0" err="1"/>
              <a:t>minimising</a:t>
            </a:r>
            <a:r>
              <a:rPr kumimoji="1" lang="en-US" altLang="ja-JP" sz="2400" dirty="0"/>
              <a:t> the potential for long-term risks and the radiation doses delivered to staff, family, and comforters and carers.</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14</a:t>
            </a:fld>
            <a:endParaRPr lang="en-US" altLang="ja-JP"/>
          </a:p>
        </p:txBody>
      </p:sp>
    </p:spTree>
    <p:extLst>
      <p:ext uri="{BB962C8B-B14F-4D97-AF65-F5344CB8AC3E}">
        <p14:creationId xmlns:p14="http://schemas.microsoft.com/office/powerpoint/2010/main" val="4208766241"/>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457200" y="304800"/>
            <a:ext cx="8229600" cy="1600200"/>
          </a:xfrm>
        </p:spPr>
        <p:txBody>
          <a:bodyPr>
            <a:noAutofit/>
          </a:bodyPr>
          <a:lstStyle/>
          <a:p>
            <a:r>
              <a:rPr kumimoji="1" lang="en-US" altLang="ja-JP" sz="2800"/>
              <a:t>Recommendations 2</a:t>
            </a:r>
            <a:br>
              <a:rPr kumimoji="1" lang="en-US" altLang="ja-JP" sz="2800"/>
            </a:br>
            <a:r>
              <a:rPr kumimoji="1" lang="en-US" altLang="ja-JP" sz="2800"/>
              <a:t>(p.20, ICRP 140) </a:t>
            </a:r>
            <a:br>
              <a:rPr kumimoji="1" lang="en-US" altLang="ja-JP" sz="2800"/>
            </a:br>
            <a:r>
              <a:rPr kumimoji="1" lang="en-US" altLang="ja-JP" sz="2800"/>
              <a:t>Treatment of differentiated thyroid cancer</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57200" y="1905000"/>
            <a:ext cx="8305800" cy="3810000"/>
          </a:xfrm>
        </p:spPr>
        <p:txBody>
          <a:bodyPr/>
          <a:lstStyle/>
          <a:p>
            <a:pPr lvl="1">
              <a:buFont typeface="Wingdings" pitchFamily="2" charset="2"/>
              <a:buChar char="l"/>
            </a:pPr>
            <a:r>
              <a:rPr kumimoji="1" lang="en-US" altLang="ja-JP" dirty="0"/>
              <a:t>The 10-year overall cause-specific survival for differentiated thyroid cancer is approximately 85%, depending on age, volume of disease, and metastatic spread. On the other hand, the 10-year survival in cases with distant metastases is only 25–40%, indicating the need for stratification in treatment planning. </a:t>
            </a:r>
          </a:p>
          <a:p>
            <a:pPr lvl="1">
              <a:buFont typeface="Wingdings" pitchFamily="2" charset="2"/>
              <a:buChar char="l"/>
            </a:pPr>
            <a:r>
              <a:rPr kumimoji="1" lang="en-US" altLang="ja-JP" dirty="0"/>
              <a:t>The obvious benefit of complete cure and the need to minimise the potential for secondary malignancies show the importance of dosimetry for each treatment. This is particularly relevant for children and young people, and for high-risk patients.</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15</a:t>
            </a:fld>
            <a:endParaRPr lang="en-US" altLang="ja-JP"/>
          </a:p>
        </p:txBody>
      </p:sp>
    </p:spTree>
    <p:extLst>
      <p:ext uri="{BB962C8B-B14F-4D97-AF65-F5344CB8AC3E}">
        <p14:creationId xmlns:p14="http://schemas.microsoft.com/office/powerpoint/2010/main" val="769329271"/>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448962" y="533400"/>
            <a:ext cx="8229600" cy="1600200"/>
          </a:xfrm>
        </p:spPr>
        <p:txBody>
          <a:bodyPr>
            <a:noAutofit/>
          </a:bodyPr>
          <a:lstStyle/>
          <a:p>
            <a:r>
              <a:rPr kumimoji="1" lang="en-US" altLang="ja-JP" sz="2800" err="1"/>
              <a:t>Recommendations</a:t>
            </a:r>
            <a:r>
              <a:rPr kumimoji="1" lang="en-US" altLang="ja-JP" sz="2800"/>
              <a:t> 3</a:t>
            </a:r>
            <a:br>
              <a:rPr kumimoji="1" lang="en-US" altLang="ja-JP" sz="2800"/>
            </a:br>
            <a:r>
              <a:rPr kumimoji="1" lang="en-US" altLang="ja-JP" sz="2800"/>
              <a:t>(p.22, ICRP 140) </a:t>
            </a:r>
            <a:br>
              <a:rPr kumimoji="1" lang="en-US" altLang="ja-JP" sz="2800"/>
            </a:br>
            <a:r>
              <a:rPr kumimoji="1" lang="en-US" altLang="ja-JP" sz="2800"/>
              <a:t>Treatment of </a:t>
            </a:r>
            <a:r>
              <a:rPr kumimoji="1" lang="en-US" altLang="ja-JP" sz="2800" err="1"/>
              <a:t>polycythaemia</a:t>
            </a:r>
            <a:r>
              <a:rPr kumimoji="1" lang="en-US" altLang="ja-JP" sz="2800"/>
              <a:t> </a:t>
            </a:r>
            <a:r>
              <a:rPr kumimoji="1" lang="en-US" altLang="ja-JP" sz="2800" err="1"/>
              <a:t>vera</a:t>
            </a:r>
            <a:r>
              <a:rPr kumimoji="1" lang="en-US" altLang="ja-JP" sz="2800"/>
              <a:t> and essential </a:t>
            </a:r>
            <a:r>
              <a:rPr kumimoji="1" lang="en-US" altLang="ja-JP" sz="2800" err="1"/>
              <a:t>thrombocythaemia</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57200" y="2667000"/>
            <a:ext cx="8229600" cy="1752600"/>
          </a:xfrm>
        </p:spPr>
        <p:txBody>
          <a:bodyPr/>
          <a:lstStyle/>
          <a:p>
            <a:pPr lvl="1">
              <a:buFont typeface="Wingdings" pitchFamily="2" charset="2"/>
              <a:buChar char="l"/>
            </a:pPr>
            <a:r>
              <a:rPr kumimoji="1" lang="en-US" altLang="ja-JP" baseline="30000" dirty="0"/>
              <a:t>32</a:t>
            </a:r>
            <a:r>
              <a:rPr kumimoji="1" lang="en-US" altLang="ja-JP" dirty="0"/>
              <a:t>P-phosphate can be used in elderly patients and those for whom alternative treatments such as hydroxyurea, </a:t>
            </a:r>
            <a:r>
              <a:rPr kumimoji="1" lang="en-US" altLang="ja-JP" dirty="0" err="1"/>
              <a:t>busulphan</a:t>
            </a:r>
            <a:r>
              <a:rPr kumimoji="1" lang="en-US" altLang="ja-JP" dirty="0"/>
              <a:t>, interferon-alpha, or anagrelide are not suitable.</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16</a:t>
            </a:fld>
            <a:endParaRPr lang="en-US" altLang="ja-JP"/>
          </a:p>
        </p:txBody>
      </p:sp>
    </p:spTree>
    <p:extLst>
      <p:ext uri="{BB962C8B-B14F-4D97-AF65-F5344CB8AC3E}">
        <p14:creationId xmlns:p14="http://schemas.microsoft.com/office/powerpoint/2010/main" val="3614379714"/>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457200" y="304800"/>
            <a:ext cx="8229600" cy="1600200"/>
          </a:xfrm>
        </p:spPr>
        <p:txBody>
          <a:bodyPr>
            <a:noAutofit/>
          </a:bodyPr>
          <a:lstStyle/>
          <a:p>
            <a:r>
              <a:rPr kumimoji="1" lang="en-US" altLang="ja-JP" sz="2800"/>
              <a:t>Recommendations 4</a:t>
            </a:r>
            <a:br>
              <a:rPr kumimoji="1" lang="en-US" altLang="ja-JP" sz="2800"/>
            </a:br>
            <a:r>
              <a:rPr kumimoji="1" lang="en-US" altLang="ja-JP" sz="2800"/>
              <a:t>(p.25, ICRP 140) </a:t>
            </a:r>
            <a:br>
              <a:rPr kumimoji="1" lang="en-US" altLang="ja-JP" sz="2800"/>
            </a:br>
            <a:r>
              <a:rPr kumimoji="1" lang="en-US" altLang="ja-JP" sz="2800"/>
              <a:t>Treatment of skeletal metastases</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57200" y="2362200"/>
            <a:ext cx="8229600" cy="2895600"/>
          </a:xfrm>
        </p:spPr>
        <p:txBody>
          <a:bodyPr/>
          <a:lstStyle/>
          <a:p>
            <a:pPr>
              <a:buFont typeface="Wingdings" pitchFamily="2" charset="2"/>
              <a:buChar char="l"/>
            </a:pPr>
            <a:r>
              <a:rPr kumimoji="1" lang="en-US" altLang="ja-JP" sz="2400" dirty="0"/>
              <a:t>Bone-seeking radiopharmaceuticals have important roles in the management of painful bone metastases by alleviating pain and improving quality of life.</a:t>
            </a:r>
          </a:p>
          <a:p>
            <a:pPr>
              <a:buFont typeface="Wingdings" pitchFamily="2" charset="2"/>
              <a:buChar char="l"/>
            </a:pPr>
            <a:r>
              <a:rPr kumimoji="1" lang="en-US" altLang="ja-JP" sz="2400" dirty="0"/>
              <a:t>An investigation of the optimal absorbed dose to deliver for </a:t>
            </a:r>
            <a:r>
              <a:rPr kumimoji="1" lang="en-US" altLang="ja-JP" sz="2400" baseline="30000" dirty="0"/>
              <a:t>223</a:t>
            </a:r>
            <a:r>
              <a:rPr kumimoji="1" lang="en-US" altLang="ja-JP" sz="2400" dirty="0"/>
              <a:t>Ra would help to determine optimal treatment regimens and identify patients in whom treatment is likely to have little or no benefit.</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17</a:t>
            </a:fld>
            <a:endParaRPr lang="en-US" altLang="ja-JP"/>
          </a:p>
        </p:txBody>
      </p:sp>
    </p:spTree>
    <p:extLst>
      <p:ext uri="{BB962C8B-B14F-4D97-AF65-F5344CB8AC3E}">
        <p14:creationId xmlns:p14="http://schemas.microsoft.com/office/powerpoint/2010/main" val="2500597034"/>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457200" y="533400"/>
            <a:ext cx="8229600" cy="1600200"/>
          </a:xfrm>
        </p:spPr>
        <p:txBody>
          <a:bodyPr>
            <a:noAutofit/>
          </a:bodyPr>
          <a:lstStyle/>
          <a:p>
            <a:r>
              <a:rPr kumimoji="1" lang="en-US" altLang="ja-JP" sz="2800" dirty="0"/>
              <a:t>Recommendations 5</a:t>
            </a:r>
            <a:br>
              <a:rPr kumimoji="1" lang="en-US" altLang="ja-JP" sz="2800" dirty="0"/>
            </a:br>
            <a:r>
              <a:rPr kumimoji="1" lang="en-US" altLang="ja-JP" sz="2800" dirty="0"/>
              <a:t>(p.27, ICRP 140) </a:t>
            </a:r>
            <a:br>
              <a:rPr kumimoji="1" lang="en-US" altLang="ja-JP" sz="2800" dirty="0"/>
            </a:br>
            <a:r>
              <a:rPr kumimoji="1" lang="en-US" altLang="ja-JP" sz="2800" dirty="0"/>
              <a:t>Treatment of neuroblastoma in children and young adults</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59259" y="2438400"/>
            <a:ext cx="8229600" cy="2819400"/>
          </a:xfrm>
        </p:spPr>
        <p:txBody>
          <a:bodyPr/>
          <a:lstStyle/>
          <a:p>
            <a:pPr>
              <a:buFont typeface="Wingdings" pitchFamily="2" charset="2"/>
              <a:buChar char="l"/>
            </a:pPr>
            <a:r>
              <a:rPr kumimoji="1" lang="en-US" altLang="ja-JP" sz="2400" dirty="0"/>
              <a:t>Although patients frequently present with advanced disease, long-term survival</a:t>
            </a:r>
            <a:r>
              <a:rPr kumimoji="1" lang="ja-JP" altLang="en-US" sz="2400"/>
              <a:t>　</a:t>
            </a:r>
            <a:r>
              <a:rPr kumimoji="1" lang="en-US" altLang="ja-JP" sz="2400" dirty="0"/>
              <a:t>is not uncommon. The probability of inducing acute myelotoxicity, the potential</a:t>
            </a:r>
            <a:r>
              <a:rPr kumimoji="1" lang="ja-JP" altLang="en-US" sz="2400"/>
              <a:t>　</a:t>
            </a:r>
            <a:r>
              <a:rPr kumimoji="1" lang="en-US" altLang="ja-JP" sz="2400" dirty="0"/>
              <a:t>for longer-term secondary neoplasms, and the need to justify administrations of</a:t>
            </a:r>
            <a:r>
              <a:rPr kumimoji="1" lang="ja-JP" altLang="en-US" sz="2400"/>
              <a:t>　</a:t>
            </a:r>
            <a:r>
              <a:rPr kumimoji="1" lang="en-US" altLang="ja-JP" sz="2400" dirty="0"/>
              <a:t>high activity to children and young people </a:t>
            </a:r>
            <a:r>
              <a:rPr kumimoji="1" lang="en-US" altLang="ja-JP" sz="2400" dirty="0" err="1"/>
              <a:t>emphasise</a:t>
            </a:r>
            <a:r>
              <a:rPr kumimoji="1" lang="en-US" altLang="ja-JP" sz="2400" dirty="0"/>
              <a:t> the need for personalised</a:t>
            </a:r>
            <a:r>
              <a:rPr kumimoji="1" lang="ja-JP" altLang="en-US" sz="2400"/>
              <a:t>　</a:t>
            </a:r>
            <a:r>
              <a:rPr kumimoji="1" lang="en-US" altLang="ja-JP" sz="2400" dirty="0" err="1"/>
              <a:t>dosimetric</a:t>
            </a:r>
            <a:r>
              <a:rPr kumimoji="1" lang="en-US" altLang="ja-JP" sz="2400" dirty="0"/>
              <a:t> planning and verification for all patients.</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18</a:t>
            </a:fld>
            <a:endParaRPr lang="en-US" altLang="ja-JP"/>
          </a:p>
        </p:txBody>
      </p:sp>
    </p:spTree>
    <p:extLst>
      <p:ext uri="{BB962C8B-B14F-4D97-AF65-F5344CB8AC3E}">
        <p14:creationId xmlns:p14="http://schemas.microsoft.com/office/powerpoint/2010/main" val="375236352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457200" y="304800"/>
            <a:ext cx="8229600" cy="1600200"/>
          </a:xfrm>
        </p:spPr>
        <p:txBody>
          <a:bodyPr>
            <a:noAutofit/>
          </a:bodyPr>
          <a:lstStyle/>
          <a:p>
            <a:r>
              <a:rPr kumimoji="1" lang="en-US" altLang="ja-JP" sz="2800"/>
              <a:t>Recommendations 6</a:t>
            </a:r>
            <a:br>
              <a:rPr kumimoji="1" lang="en-US" altLang="ja-JP" sz="2800"/>
            </a:br>
            <a:r>
              <a:rPr kumimoji="1" lang="en-US" altLang="ja-JP" sz="2800"/>
              <a:t>(p.29, ICRP 140) </a:t>
            </a:r>
            <a:br>
              <a:rPr kumimoji="1" lang="en-US" altLang="ja-JP" sz="2800"/>
            </a:br>
            <a:r>
              <a:rPr kumimoji="1" lang="en-US" altLang="ja-JP" sz="2800"/>
              <a:t>Treatment with </a:t>
            </a:r>
            <a:r>
              <a:rPr kumimoji="1" lang="en-US" altLang="ja-JP" sz="2800" err="1"/>
              <a:t>radiolabelled</a:t>
            </a:r>
            <a:r>
              <a:rPr kumimoji="1" lang="en-US" altLang="ja-JP" sz="2800"/>
              <a:t> peptide receptor</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57200" y="2052981"/>
            <a:ext cx="8229600" cy="4191000"/>
          </a:xfrm>
        </p:spPr>
        <p:txBody>
          <a:bodyPr/>
          <a:lstStyle/>
          <a:p>
            <a:pPr>
              <a:buFont typeface="Wingdings" pitchFamily="2" charset="2"/>
              <a:buChar char="l"/>
            </a:pPr>
            <a:r>
              <a:rPr kumimoji="1" lang="en-US" altLang="ja-JP" sz="2400" dirty="0"/>
              <a:t>Data show evidence for acute toxicity primarily to the kidneys and bone marrow. The variation in absorbed doses delivered to </a:t>
            </a:r>
            <a:r>
              <a:rPr kumimoji="1" lang="en-US" altLang="ja-JP" sz="2400" dirty="0" err="1"/>
              <a:t>tumours</a:t>
            </a:r>
            <a:r>
              <a:rPr kumimoji="1" lang="en-US" altLang="ja-JP" sz="2400" dirty="0"/>
              <a:t> and the potential for acute-radiation-induced nephrotoxicity and myelosuppression mean that prospective patient-specific organ and tissue dosimetry should be performed for all patients. The prospect of personalised treatments based on carefully designed </a:t>
            </a:r>
            <a:r>
              <a:rPr kumimoji="1" lang="en-US" altLang="ja-JP" sz="2400" dirty="0" err="1"/>
              <a:t>dosimetric</a:t>
            </a:r>
            <a:r>
              <a:rPr kumimoji="1" lang="en-US" altLang="ja-JP" sz="2400" dirty="0"/>
              <a:t> protocols is quite feasible. There is some evidence that biological parameters such as BED can be of benefit to estimate risks of toxicity to organs at risk, and these should be investigated further.</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19</a:t>
            </a:fld>
            <a:endParaRPr lang="en-US" altLang="ja-JP"/>
          </a:p>
        </p:txBody>
      </p:sp>
    </p:spTree>
    <p:extLst>
      <p:ext uri="{BB962C8B-B14F-4D97-AF65-F5344CB8AC3E}">
        <p14:creationId xmlns:p14="http://schemas.microsoft.com/office/powerpoint/2010/main" val="3530783809"/>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C8B928-2EEB-6E41-8550-8AB95644B665}"/>
              </a:ext>
            </a:extLst>
          </p:cNvPr>
          <p:cNvSpPr>
            <a:spLocks noGrp="1"/>
          </p:cNvSpPr>
          <p:nvPr>
            <p:ph type="title"/>
          </p:nvPr>
        </p:nvSpPr>
        <p:spPr/>
        <p:txBody>
          <a:bodyPr wrap="square" tIns="45720" numCol="1" compatLnSpc="1">
            <a:prstTxWarp prst="textNoShape">
              <a:avLst/>
            </a:prstTxWarp>
          </a:bodyPr>
          <a:lstStyle/>
          <a:p>
            <a:pPr eaLnBrk="1" hangingPunct="1"/>
            <a:endParaRPr lang="en-CA" altLang="ja-JP" dirty="0"/>
          </a:p>
        </p:txBody>
      </p:sp>
      <p:pic>
        <p:nvPicPr>
          <p:cNvPr id="3" name="コンテンツ プレースホルダー 2">
            <a:extLst>
              <a:ext uri="{FF2B5EF4-FFF2-40B4-BE49-F238E27FC236}">
                <a16:creationId xmlns:a16="http://schemas.microsoft.com/office/drawing/2014/main" id="{6236EAC5-093E-984D-B879-391E266C10ED}"/>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3226"/>
          <a:stretch/>
        </p:blipFill>
        <p:spPr>
          <a:xfrm>
            <a:off x="2362200" y="248344"/>
            <a:ext cx="4495800" cy="6321638"/>
          </a:xfrm>
          <a:ln>
            <a:solidFill>
              <a:srgbClr val="0070C0"/>
            </a:solidFill>
          </a:ln>
        </p:spPr>
      </p:pic>
      <p:sp>
        <p:nvSpPr>
          <p:cNvPr id="11267" name="Slide Number Placeholder 3">
            <a:extLst>
              <a:ext uri="{FF2B5EF4-FFF2-40B4-BE49-F238E27FC236}">
                <a16:creationId xmlns:a16="http://schemas.microsoft.com/office/drawing/2014/main" id="{79E7547C-8657-6944-BABC-CFB64813A22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EC66ED-EC87-A34A-9DD0-C218E00E0A9B}" type="slidenum">
              <a:rPr lang="en-US" altLang="ja-JP">
                <a:solidFill>
                  <a:srgbClr val="045C75"/>
                </a:solidFill>
              </a:rPr>
              <a:pPr/>
              <a:t>2</a:t>
            </a:fld>
            <a:endParaRPr lang="en-US" altLang="ja-JP" dirty="0">
              <a:solidFill>
                <a:srgbClr val="045C75"/>
              </a:solidFill>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457200" y="304800"/>
            <a:ext cx="8229600" cy="1600200"/>
          </a:xfrm>
        </p:spPr>
        <p:txBody>
          <a:bodyPr>
            <a:noAutofit/>
          </a:bodyPr>
          <a:lstStyle/>
          <a:p>
            <a:r>
              <a:rPr kumimoji="1" lang="en-US" altLang="ja-JP" sz="2800"/>
              <a:t>Recommendations 7</a:t>
            </a:r>
            <a:br>
              <a:rPr kumimoji="1" lang="en-US" altLang="ja-JP" sz="2800"/>
            </a:br>
            <a:r>
              <a:rPr kumimoji="1" lang="en-US" altLang="ja-JP" sz="2800"/>
              <a:t>(p.31, ICRP 140) </a:t>
            </a:r>
            <a:br>
              <a:rPr kumimoji="1" lang="en-US" altLang="ja-JP" sz="2800"/>
            </a:br>
            <a:r>
              <a:rPr kumimoji="1" lang="en-US" altLang="ja-JP" sz="2800"/>
              <a:t>Radioimmunotherapy</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22189" y="2667000"/>
            <a:ext cx="8229600" cy="1600200"/>
          </a:xfrm>
        </p:spPr>
        <p:txBody>
          <a:bodyPr/>
          <a:lstStyle/>
          <a:p>
            <a:pPr>
              <a:buFont typeface="Wingdings" pitchFamily="2" charset="2"/>
              <a:buChar char="l"/>
            </a:pPr>
            <a:r>
              <a:rPr kumimoji="1" lang="en-US" altLang="ja-JP" sz="2400" dirty="0"/>
              <a:t>Individual absorbed dose estimates must be performed for treatment planning and post-administration verification of dosimetry on an </a:t>
            </a:r>
            <a:r>
              <a:rPr kumimoji="1" lang="en-US" altLang="ja-JP" sz="2400" dirty="0" err="1"/>
              <a:t>individualised</a:t>
            </a:r>
            <a:r>
              <a:rPr kumimoji="1" lang="en-US" altLang="ja-JP" sz="2400" dirty="0"/>
              <a:t> basis. </a:t>
            </a:r>
            <a:r>
              <a:rPr kumimoji="1" lang="en-US" altLang="ja-JP" sz="2400" baseline="30000" dirty="0"/>
              <a:t>111</a:t>
            </a:r>
            <a:r>
              <a:rPr kumimoji="1" lang="en-US" altLang="ja-JP" sz="2400" dirty="0"/>
              <a:t>In is commonly used as an imaging surrogate for </a:t>
            </a:r>
            <a:r>
              <a:rPr kumimoji="1" lang="en-US" altLang="ja-JP" sz="2400" baseline="30000" dirty="0"/>
              <a:t>90</a:t>
            </a:r>
            <a:r>
              <a:rPr kumimoji="1" lang="en-US" altLang="ja-JP" sz="2400" dirty="0"/>
              <a:t>Y.</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20</a:t>
            </a:fld>
            <a:endParaRPr lang="en-US" altLang="ja-JP"/>
          </a:p>
        </p:txBody>
      </p:sp>
    </p:spTree>
    <p:extLst>
      <p:ext uri="{BB962C8B-B14F-4D97-AF65-F5344CB8AC3E}">
        <p14:creationId xmlns:p14="http://schemas.microsoft.com/office/powerpoint/2010/main" val="4278448387"/>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0" y="762000"/>
            <a:ext cx="9144000" cy="1600200"/>
          </a:xfrm>
        </p:spPr>
        <p:txBody>
          <a:bodyPr>
            <a:noAutofit/>
          </a:bodyPr>
          <a:lstStyle/>
          <a:p>
            <a:r>
              <a:rPr kumimoji="1" lang="en-US" altLang="ja-JP" sz="2800" dirty="0"/>
              <a:t>Recommendations 8</a:t>
            </a:r>
            <a:br>
              <a:rPr kumimoji="1" lang="en-US" altLang="ja-JP" sz="2800" dirty="0"/>
            </a:br>
            <a:r>
              <a:rPr kumimoji="1" lang="en-US" altLang="ja-JP" sz="2800" dirty="0"/>
              <a:t>(p.35, ICRP 140) </a:t>
            </a:r>
            <a:br>
              <a:rPr kumimoji="1" lang="en-US" altLang="ja-JP" sz="2800" dirty="0"/>
            </a:br>
            <a:r>
              <a:rPr kumimoji="1" lang="en-US" altLang="ja-JP" sz="2800" dirty="0"/>
              <a:t>Intra-arterial treatment of hepatocellular carcinoma and liver metastases by selective internal radiation therapy (SIRT)</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57200" y="2544762"/>
            <a:ext cx="8229600" cy="3886200"/>
          </a:xfrm>
        </p:spPr>
        <p:txBody>
          <a:bodyPr/>
          <a:lstStyle/>
          <a:p>
            <a:pPr>
              <a:buFont typeface="Wingdings" pitchFamily="2" charset="2"/>
              <a:buChar char="l"/>
            </a:pPr>
            <a:r>
              <a:rPr kumimoji="1" lang="en-US" altLang="ja-JP" sz="2400" dirty="0"/>
              <a:t>The potential to induce severe toxicity or even to cause death, combined with the probability of undertreating many patients, necessitates the use of personalised dosimetry for treatment planning. </a:t>
            </a:r>
          </a:p>
          <a:p>
            <a:pPr>
              <a:buFont typeface="Wingdings" pitchFamily="2" charset="2"/>
              <a:buChar char="l"/>
            </a:pPr>
            <a:r>
              <a:rPr kumimoji="1" lang="en-US" altLang="ja-JP" sz="2400" dirty="0"/>
              <a:t>The lack of certainty regarding the ability of the pretherapy </a:t>
            </a:r>
            <a:r>
              <a:rPr kumimoji="1" lang="en-US" altLang="ja-JP" sz="2400" baseline="30000" dirty="0"/>
              <a:t>99</a:t>
            </a:r>
            <a:r>
              <a:rPr kumimoji="1" lang="en-US" altLang="ja-JP" sz="2400" dirty="0"/>
              <a:t>mTc-MAA imaging study to predict the absorbed dose distribution delivered at therapy, exacerbated by the possibility of administering the therapy to a different location from that used for the tracer study, renders post-treatment verification essential.</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21</a:t>
            </a:fld>
            <a:endParaRPr lang="en-US" altLang="ja-JP" dirty="0"/>
          </a:p>
        </p:txBody>
      </p:sp>
    </p:spTree>
    <p:extLst>
      <p:ext uri="{BB962C8B-B14F-4D97-AF65-F5344CB8AC3E}">
        <p14:creationId xmlns:p14="http://schemas.microsoft.com/office/powerpoint/2010/main" val="174654582"/>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6FBB6-326E-CE4F-8EA8-01392D981F96}"/>
              </a:ext>
            </a:extLst>
          </p:cNvPr>
          <p:cNvSpPr>
            <a:spLocks noGrp="1"/>
          </p:cNvSpPr>
          <p:nvPr>
            <p:ph type="title"/>
          </p:nvPr>
        </p:nvSpPr>
        <p:spPr>
          <a:xfrm>
            <a:off x="-10297" y="304800"/>
            <a:ext cx="9144000" cy="1600200"/>
          </a:xfrm>
        </p:spPr>
        <p:txBody>
          <a:bodyPr>
            <a:noAutofit/>
          </a:bodyPr>
          <a:lstStyle/>
          <a:p>
            <a:r>
              <a:rPr kumimoji="1" lang="en-US" altLang="ja-JP" sz="2800" dirty="0"/>
              <a:t>Recommendations 9</a:t>
            </a:r>
            <a:br>
              <a:rPr kumimoji="1" lang="en-US" altLang="ja-JP" sz="2800" dirty="0"/>
            </a:br>
            <a:r>
              <a:rPr kumimoji="1" lang="en-US" altLang="ja-JP" sz="2800" dirty="0"/>
              <a:t>(p.37, ICRP 140)</a:t>
            </a:r>
            <a:br>
              <a:rPr kumimoji="1" lang="en-US" altLang="ja-JP" sz="2800" dirty="0"/>
            </a:br>
            <a:r>
              <a:rPr kumimoji="1" lang="en-US" altLang="ja-JP" sz="2800" dirty="0"/>
              <a:t>Treatment of arthritis (radionuclide synovectomy)</a:t>
            </a:r>
            <a:endParaRPr kumimoji="1" lang="ja-JP" altLang="en-US" sz="2800"/>
          </a:p>
        </p:txBody>
      </p:sp>
      <p:sp>
        <p:nvSpPr>
          <p:cNvPr id="3" name="コンテンツ プレースホルダー 2">
            <a:extLst>
              <a:ext uri="{FF2B5EF4-FFF2-40B4-BE49-F238E27FC236}">
                <a16:creationId xmlns:a16="http://schemas.microsoft.com/office/drawing/2014/main" id="{A95B08CB-15B7-DF4B-BB0A-2A494DC9CEBD}"/>
              </a:ext>
            </a:extLst>
          </p:cNvPr>
          <p:cNvSpPr>
            <a:spLocks noGrp="1"/>
          </p:cNvSpPr>
          <p:nvPr>
            <p:ph idx="1"/>
          </p:nvPr>
        </p:nvSpPr>
        <p:spPr>
          <a:xfrm>
            <a:off x="457200" y="2590800"/>
            <a:ext cx="8229600" cy="2804984"/>
          </a:xfrm>
        </p:spPr>
        <p:txBody>
          <a:bodyPr/>
          <a:lstStyle/>
          <a:p>
            <a:pPr>
              <a:buFont typeface="Wingdings" pitchFamily="2" charset="2"/>
              <a:buChar char="l"/>
            </a:pPr>
            <a:r>
              <a:rPr kumimoji="1" lang="en-US" altLang="ja-JP" sz="2400" dirty="0"/>
              <a:t>It is important to verify the intra-articular position of the needle before the patient is administered with the treatment radionuclide. Leakage of particulates has been demonstrated to be low in animal models with sequential gamma camera imaging, and is expected to be low in humans. However, studies are needed to confirm this assumption.</a:t>
            </a:r>
          </a:p>
        </p:txBody>
      </p:sp>
      <p:sp>
        <p:nvSpPr>
          <p:cNvPr id="4" name="スライド番号プレースホルダー 3">
            <a:extLst>
              <a:ext uri="{FF2B5EF4-FFF2-40B4-BE49-F238E27FC236}">
                <a16:creationId xmlns:a16="http://schemas.microsoft.com/office/drawing/2014/main" id="{AA0FCC7C-1725-874B-994B-C227A753767E}"/>
              </a:ext>
            </a:extLst>
          </p:cNvPr>
          <p:cNvSpPr>
            <a:spLocks noGrp="1"/>
          </p:cNvSpPr>
          <p:nvPr>
            <p:ph type="sldNum" sz="quarter" idx="10"/>
          </p:nvPr>
        </p:nvSpPr>
        <p:spPr/>
        <p:txBody>
          <a:bodyPr/>
          <a:lstStyle/>
          <a:p>
            <a:pPr>
              <a:defRPr/>
            </a:pPr>
            <a:fld id="{EA219876-2E5D-BC48-A965-2D49D24A9D78}" type="slidenum">
              <a:rPr lang="en-US" altLang="ja-JP" smtClean="0"/>
              <a:pPr>
                <a:defRPr/>
              </a:pPr>
              <a:t>22</a:t>
            </a:fld>
            <a:endParaRPr lang="en-US" altLang="ja-JP" dirty="0"/>
          </a:p>
        </p:txBody>
      </p:sp>
    </p:spTree>
    <p:extLst>
      <p:ext uri="{BB962C8B-B14F-4D97-AF65-F5344CB8AC3E}">
        <p14:creationId xmlns:p14="http://schemas.microsoft.com/office/powerpoint/2010/main" val="3313603110"/>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ED9F6A-3F26-7A49-95BD-CE93EB413E85}"/>
              </a:ext>
            </a:extLst>
          </p:cNvPr>
          <p:cNvSpPr>
            <a:spLocks noGrp="1"/>
          </p:cNvSpPr>
          <p:nvPr>
            <p:ph type="title"/>
          </p:nvPr>
        </p:nvSpPr>
        <p:spPr>
          <a:xfrm>
            <a:off x="457200" y="304799"/>
            <a:ext cx="8229600" cy="1371601"/>
          </a:xfrm>
        </p:spPr>
        <p:txBody>
          <a:bodyPr>
            <a:normAutofit/>
          </a:bodyPr>
          <a:lstStyle/>
          <a:p>
            <a:r>
              <a:rPr kumimoji="1" lang="en-US" altLang="ja-JP" sz="3600" dirty="0"/>
              <a:t>Biokinetic Data Collection</a:t>
            </a:r>
            <a:br>
              <a:rPr kumimoji="1" lang="en-US" altLang="ja-JP" sz="3600" dirty="0"/>
            </a:br>
            <a:r>
              <a:rPr kumimoji="1" lang="en-US" altLang="ja-JP" sz="3600" dirty="0"/>
              <a:t>(p.39, ICRP 140)</a:t>
            </a:r>
            <a:endParaRPr kumimoji="1" lang="ja-JP" altLang="en-US" sz="3600"/>
          </a:p>
        </p:txBody>
      </p:sp>
      <p:sp>
        <p:nvSpPr>
          <p:cNvPr id="3" name="コンテンツ プレースホルダー 2">
            <a:extLst>
              <a:ext uri="{FF2B5EF4-FFF2-40B4-BE49-F238E27FC236}">
                <a16:creationId xmlns:a16="http://schemas.microsoft.com/office/drawing/2014/main" id="{71C139A2-9E14-754E-B943-88525762AC02}"/>
              </a:ext>
            </a:extLst>
          </p:cNvPr>
          <p:cNvSpPr>
            <a:spLocks noGrp="1"/>
          </p:cNvSpPr>
          <p:nvPr>
            <p:ph idx="1"/>
          </p:nvPr>
        </p:nvSpPr>
        <p:spPr>
          <a:xfrm>
            <a:off x="381000" y="2168611"/>
            <a:ext cx="8229600" cy="4232189"/>
          </a:xfrm>
        </p:spPr>
        <p:txBody>
          <a:bodyPr/>
          <a:lstStyle/>
          <a:p>
            <a:pPr>
              <a:buFont typeface="Wingdings" pitchFamily="2" charset="2"/>
              <a:buChar char="l"/>
            </a:pPr>
            <a:r>
              <a:rPr kumimoji="1" lang="en-US" altLang="ja-JP" dirty="0"/>
              <a:t>Whole-body monitoring of organ and tissue uptake and retention rely on the radionuclide having penetrating photon emissions.</a:t>
            </a:r>
          </a:p>
          <a:p>
            <a:pPr>
              <a:buFont typeface="Wingdings" pitchFamily="2" charset="2"/>
              <a:buChar char="l"/>
            </a:pPr>
            <a:r>
              <a:rPr kumimoji="1" lang="en-US" altLang="ja-JP" dirty="0"/>
              <a:t>Quantitatively accurate imaging is required for treatment planning and evaluation of radiopharmaceutical therapy. Over the past years, progress has been made in development of methods for accurate quantification of nuclear medicine images. Achieving quantification requires appropriate equipment, software, and human resources.</a:t>
            </a:r>
            <a:endParaRPr kumimoji="1" lang="ja-JP" altLang="en-US"/>
          </a:p>
        </p:txBody>
      </p:sp>
      <p:sp>
        <p:nvSpPr>
          <p:cNvPr id="4" name="スライド番号プレースホルダー 3">
            <a:extLst>
              <a:ext uri="{FF2B5EF4-FFF2-40B4-BE49-F238E27FC236}">
                <a16:creationId xmlns:a16="http://schemas.microsoft.com/office/drawing/2014/main" id="{4470F8B2-17A3-5E40-A94E-BADC62592BEA}"/>
              </a:ext>
            </a:extLst>
          </p:cNvPr>
          <p:cNvSpPr>
            <a:spLocks noGrp="1"/>
          </p:cNvSpPr>
          <p:nvPr>
            <p:ph type="sldNum" sz="quarter" idx="10"/>
          </p:nvPr>
        </p:nvSpPr>
        <p:spPr/>
        <p:txBody>
          <a:bodyPr/>
          <a:lstStyle/>
          <a:p>
            <a:pPr>
              <a:defRPr/>
            </a:pPr>
            <a:fld id="{EA219876-2E5D-BC48-A965-2D49D24A9D78}" type="slidenum">
              <a:rPr lang="en-US" altLang="ja-JP" smtClean="0"/>
              <a:pPr>
                <a:defRPr/>
              </a:pPr>
              <a:t>23</a:t>
            </a:fld>
            <a:endParaRPr lang="en-US" altLang="ja-JP" dirty="0"/>
          </a:p>
        </p:txBody>
      </p:sp>
    </p:spTree>
    <p:extLst>
      <p:ext uri="{BB962C8B-B14F-4D97-AF65-F5344CB8AC3E}">
        <p14:creationId xmlns:p14="http://schemas.microsoft.com/office/powerpoint/2010/main" val="3119227997"/>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ED9F6A-3F26-7A49-95BD-CE93EB413E85}"/>
              </a:ext>
            </a:extLst>
          </p:cNvPr>
          <p:cNvSpPr>
            <a:spLocks noGrp="1"/>
          </p:cNvSpPr>
          <p:nvPr>
            <p:ph type="title"/>
          </p:nvPr>
        </p:nvSpPr>
        <p:spPr>
          <a:xfrm>
            <a:off x="76200" y="304799"/>
            <a:ext cx="8991600" cy="1371601"/>
          </a:xfrm>
        </p:spPr>
        <p:txBody>
          <a:bodyPr>
            <a:normAutofit/>
          </a:bodyPr>
          <a:lstStyle/>
          <a:p>
            <a:r>
              <a:rPr kumimoji="1" lang="en-US" altLang="ja-JP" sz="3600" dirty="0"/>
              <a:t>Methods for Absorbed Dose Calculation 1</a:t>
            </a:r>
            <a:br>
              <a:rPr kumimoji="1" lang="en-US" altLang="ja-JP" sz="3600" dirty="0"/>
            </a:br>
            <a:r>
              <a:rPr kumimoji="1" lang="en-US" altLang="ja-JP" sz="3600" dirty="0"/>
              <a:t>(p.45, ICRP 140)</a:t>
            </a:r>
            <a:endParaRPr kumimoji="1" lang="ja-JP" altLang="en-US" sz="3600"/>
          </a:p>
        </p:txBody>
      </p:sp>
      <p:sp>
        <p:nvSpPr>
          <p:cNvPr id="3" name="コンテンツ プレースホルダー 2">
            <a:extLst>
              <a:ext uri="{FF2B5EF4-FFF2-40B4-BE49-F238E27FC236}">
                <a16:creationId xmlns:a16="http://schemas.microsoft.com/office/drawing/2014/main" id="{71C139A2-9E14-754E-B943-88525762AC02}"/>
              </a:ext>
            </a:extLst>
          </p:cNvPr>
          <p:cNvSpPr>
            <a:spLocks noGrp="1"/>
          </p:cNvSpPr>
          <p:nvPr>
            <p:ph idx="1"/>
          </p:nvPr>
        </p:nvSpPr>
        <p:spPr>
          <a:xfrm>
            <a:off x="428368" y="1884405"/>
            <a:ext cx="8229600" cy="4516395"/>
          </a:xfrm>
        </p:spPr>
        <p:txBody>
          <a:bodyPr/>
          <a:lstStyle/>
          <a:p>
            <a:pPr>
              <a:buFont typeface="Wingdings" pitchFamily="2" charset="2"/>
              <a:buChar char="l"/>
            </a:pPr>
            <a:r>
              <a:rPr kumimoji="1" lang="en-US" altLang="ja-JP" dirty="0"/>
              <a:t>The use of radiopharmaceuticals for cancer treatment requires detailed, patient-specific dosimetry for assessments of absorbed dose to normal organs and tumour tissues. In treatment planning, the calculation of absorbed dose to internal organs, tissues, and the whole body is a fundamentally important aspect for successfully achieving clinical objectives.</a:t>
            </a:r>
          </a:p>
          <a:p>
            <a:pPr>
              <a:buFont typeface="Wingdings" pitchFamily="2" charset="2"/>
              <a:buChar char="l"/>
            </a:pPr>
            <a:r>
              <a:rPr kumimoji="1" lang="en-US" altLang="ja-JP" dirty="0"/>
              <a:t>Quantitative measurements of organ activity over time, and organ mass, are essential to calculate absorbed doses.</a:t>
            </a:r>
            <a:endParaRPr kumimoji="1" lang="ja-JP" altLang="en-US"/>
          </a:p>
        </p:txBody>
      </p:sp>
      <p:sp>
        <p:nvSpPr>
          <p:cNvPr id="4" name="スライド番号プレースホルダー 3">
            <a:extLst>
              <a:ext uri="{FF2B5EF4-FFF2-40B4-BE49-F238E27FC236}">
                <a16:creationId xmlns:a16="http://schemas.microsoft.com/office/drawing/2014/main" id="{4470F8B2-17A3-5E40-A94E-BADC62592BEA}"/>
              </a:ext>
            </a:extLst>
          </p:cNvPr>
          <p:cNvSpPr>
            <a:spLocks noGrp="1"/>
          </p:cNvSpPr>
          <p:nvPr>
            <p:ph type="sldNum" sz="quarter" idx="10"/>
          </p:nvPr>
        </p:nvSpPr>
        <p:spPr/>
        <p:txBody>
          <a:bodyPr/>
          <a:lstStyle/>
          <a:p>
            <a:pPr>
              <a:defRPr/>
            </a:pPr>
            <a:fld id="{EA219876-2E5D-BC48-A965-2D49D24A9D78}" type="slidenum">
              <a:rPr lang="en-US" altLang="ja-JP" smtClean="0"/>
              <a:pPr>
                <a:defRPr/>
              </a:pPr>
              <a:t>24</a:t>
            </a:fld>
            <a:endParaRPr lang="en-US" altLang="ja-JP" dirty="0"/>
          </a:p>
        </p:txBody>
      </p:sp>
    </p:spTree>
    <p:extLst>
      <p:ext uri="{BB962C8B-B14F-4D97-AF65-F5344CB8AC3E}">
        <p14:creationId xmlns:p14="http://schemas.microsoft.com/office/powerpoint/2010/main" val="619037677"/>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ED9F6A-3F26-7A49-95BD-CE93EB413E85}"/>
              </a:ext>
            </a:extLst>
          </p:cNvPr>
          <p:cNvSpPr>
            <a:spLocks noGrp="1"/>
          </p:cNvSpPr>
          <p:nvPr>
            <p:ph type="title"/>
          </p:nvPr>
        </p:nvSpPr>
        <p:spPr>
          <a:xfrm>
            <a:off x="47368" y="304800"/>
            <a:ext cx="9096632" cy="1371601"/>
          </a:xfrm>
        </p:spPr>
        <p:txBody>
          <a:bodyPr>
            <a:normAutofit/>
          </a:bodyPr>
          <a:lstStyle/>
          <a:p>
            <a:r>
              <a:rPr kumimoji="1" lang="en-US" altLang="ja-JP" sz="3600" dirty="0"/>
              <a:t>Methods for Absorbed Dose Calculation 2</a:t>
            </a:r>
            <a:br>
              <a:rPr kumimoji="1" lang="en-US" altLang="ja-JP" sz="3600" dirty="0"/>
            </a:br>
            <a:r>
              <a:rPr kumimoji="1" lang="en-US" altLang="ja-JP" sz="3600" dirty="0"/>
              <a:t>(p.54, ICRP 140)</a:t>
            </a:r>
            <a:endParaRPr kumimoji="1" lang="ja-JP" altLang="en-US" sz="3600"/>
          </a:p>
        </p:txBody>
      </p:sp>
      <p:sp>
        <p:nvSpPr>
          <p:cNvPr id="3" name="コンテンツ プレースホルダー 2">
            <a:extLst>
              <a:ext uri="{FF2B5EF4-FFF2-40B4-BE49-F238E27FC236}">
                <a16:creationId xmlns:a16="http://schemas.microsoft.com/office/drawing/2014/main" id="{71C139A2-9E14-754E-B943-88525762AC02}"/>
              </a:ext>
            </a:extLst>
          </p:cNvPr>
          <p:cNvSpPr>
            <a:spLocks noGrp="1"/>
          </p:cNvSpPr>
          <p:nvPr>
            <p:ph idx="1"/>
          </p:nvPr>
        </p:nvSpPr>
        <p:spPr>
          <a:xfrm>
            <a:off x="428368" y="1884405"/>
            <a:ext cx="8229600" cy="4232189"/>
          </a:xfrm>
        </p:spPr>
        <p:txBody>
          <a:bodyPr/>
          <a:lstStyle/>
          <a:p>
            <a:pPr>
              <a:buFont typeface="Wingdings" pitchFamily="2" charset="2"/>
              <a:buChar char="l"/>
            </a:pPr>
            <a:r>
              <a:rPr kumimoji="1" lang="en-US" altLang="ja-JP" dirty="0"/>
              <a:t>The main use of biologically effective dose (BED) is found in external-beam radiotherapy and brachytherapy, where it is a clinically accepted method for converting between different fractionation schemes and absorbed dose rate patterns. </a:t>
            </a:r>
          </a:p>
          <a:p>
            <a:pPr>
              <a:buFont typeface="Wingdings" pitchFamily="2" charset="2"/>
              <a:buChar char="l"/>
            </a:pPr>
            <a:r>
              <a:rPr kumimoji="1" lang="en-US" altLang="ja-JP" dirty="0"/>
              <a:t>In radiopharmaceutical therapy, its usefulness for describing clinically observed effects has been demonstrated.</a:t>
            </a:r>
            <a:endParaRPr kumimoji="1" lang="ja-JP" altLang="en-US"/>
          </a:p>
        </p:txBody>
      </p:sp>
      <p:sp>
        <p:nvSpPr>
          <p:cNvPr id="4" name="スライド番号プレースホルダー 3">
            <a:extLst>
              <a:ext uri="{FF2B5EF4-FFF2-40B4-BE49-F238E27FC236}">
                <a16:creationId xmlns:a16="http://schemas.microsoft.com/office/drawing/2014/main" id="{4470F8B2-17A3-5E40-A94E-BADC62592BEA}"/>
              </a:ext>
            </a:extLst>
          </p:cNvPr>
          <p:cNvSpPr>
            <a:spLocks noGrp="1"/>
          </p:cNvSpPr>
          <p:nvPr>
            <p:ph type="sldNum" sz="quarter" idx="10"/>
          </p:nvPr>
        </p:nvSpPr>
        <p:spPr/>
        <p:txBody>
          <a:bodyPr/>
          <a:lstStyle/>
          <a:p>
            <a:pPr>
              <a:defRPr/>
            </a:pPr>
            <a:fld id="{EA219876-2E5D-BC48-A965-2D49D24A9D78}" type="slidenum">
              <a:rPr lang="en-US" altLang="ja-JP" smtClean="0"/>
              <a:pPr>
                <a:defRPr/>
              </a:pPr>
              <a:t>25</a:t>
            </a:fld>
            <a:endParaRPr lang="en-US" altLang="ja-JP" dirty="0"/>
          </a:p>
        </p:txBody>
      </p:sp>
    </p:spTree>
    <p:extLst>
      <p:ext uri="{BB962C8B-B14F-4D97-AF65-F5344CB8AC3E}">
        <p14:creationId xmlns:p14="http://schemas.microsoft.com/office/powerpoint/2010/main" val="2346356225"/>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0E25AE-F59F-1C48-8D33-3C41B5783EED}"/>
              </a:ext>
            </a:extLst>
          </p:cNvPr>
          <p:cNvSpPr>
            <a:spLocks noGrp="1"/>
          </p:cNvSpPr>
          <p:nvPr>
            <p:ph type="title"/>
          </p:nvPr>
        </p:nvSpPr>
        <p:spPr>
          <a:xfrm>
            <a:off x="228600" y="244475"/>
            <a:ext cx="8610600" cy="1143000"/>
          </a:xfrm>
        </p:spPr>
        <p:txBody>
          <a:bodyPr>
            <a:noAutofit/>
          </a:bodyPr>
          <a:lstStyle/>
          <a:p>
            <a:r>
              <a:rPr kumimoji="1" lang="en-US" altLang="ja-JP" sz="3600" dirty="0"/>
              <a:t>Specific Radiological Protection Issues</a:t>
            </a:r>
            <a:br>
              <a:rPr kumimoji="1" lang="en-US" altLang="ja-JP" sz="3600" dirty="0"/>
            </a:br>
            <a:r>
              <a:rPr kumimoji="1" lang="en-US" altLang="ja-JP" sz="3600" dirty="0"/>
              <a:t>(p.57, ICRP 140)</a:t>
            </a:r>
            <a:endParaRPr kumimoji="1" lang="ja-JP" altLang="en-US" sz="3600"/>
          </a:p>
        </p:txBody>
      </p:sp>
      <p:sp>
        <p:nvSpPr>
          <p:cNvPr id="3" name="コンテンツ プレースホルダー 2">
            <a:extLst>
              <a:ext uri="{FF2B5EF4-FFF2-40B4-BE49-F238E27FC236}">
                <a16:creationId xmlns:a16="http://schemas.microsoft.com/office/drawing/2014/main" id="{F7ECE9AE-EBB4-D043-BE29-E538504ED314}"/>
              </a:ext>
            </a:extLst>
          </p:cNvPr>
          <p:cNvSpPr>
            <a:spLocks noGrp="1"/>
          </p:cNvSpPr>
          <p:nvPr>
            <p:ph idx="1"/>
          </p:nvPr>
        </p:nvSpPr>
        <p:spPr>
          <a:xfrm>
            <a:off x="457200" y="1382754"/>
            <a:ext cx="8229600" cy="5246645"/>
          </a:xfrm>
        </p:spPr>
        <p:txBody>
          <a:bodyPr/>
          <a:lstStyle/>
          <a:p>
            <a:pPr>
              <a:buFont typeface="Wingdings" pitchFamily="2" charset="2"/>
              <a:buChar char="l"/>
            </a:pPr>
            <a:r>
              <a:rPr kumimoji="1" lang="en-US" altLang="ja-JP" dirty="0"/>
              <a:t>Each of the categories of exposure of individuals (medical, occupational, and public) need to be considered in radiopharmaceutical therapy. In addition, the three fundamental principles of radiological protection (justification, optimisation, and limitation) are applicable.</a:t>
            </a:r>
          </a:p>
          <a:p>
            <a:pPr>
              <a:buFont typeface="Wingdings" pitchFamily="2" charset="2"/>
              <a:buChar char="l"/>
            </a:pPr>
            <a:r>
              <a:rPr kumimoji="1" lang="en-US" altLang="ja-JP" dirty="0"/>
              <a:t>Implementation of radiological protection for radiopharmaceutical therapy is an essential part of the system for implementing quality medical practice in a facility. The most important aspect is to establish a safety culture among staff, such that protection and accident prevention are regarded as important to daily activities.</a:t>
            </a:r>
            <a:endParaRPr kumimoji="1" lang="ja-JP" altLang="en-US"/>
          </a:p>
        </p:txBody>
      </p:sp>
      <p:sp>
        <p:nvSpPr>
          <p:cNvPr id="4" name="スライド番号プレースホルダー 3">
            <a:extLst>
              <a:ext uri="{FF2B5EF4-FFF2-40B4-BE49-F238E27FC236}">
                <a16:creationId xmlns:a16="http://schemas.microsoft.com/office/drawing/2014/main" id="{2C34426F-5113-954E-9D49-98D3677E733A}"/>
              </a:ext>
            </a:extLst>
          </p:cNvPr>
          <p:cNvSpPr>
            <a:spLocks noGrp="1"/>
          </p:cNvSpPr>
          <p:nvPr>
            <p:ph type="sldNum" sz="quarter" idx="10"/>
          </p:nvPr>
        </p:nvSpPr>
        <p:spPr/>
        <p:txBody>
          <a:bodyPr/>
          <a:lstStyle/>
          <a:p>
            <a:pPr>
              <a:defRPr/>
            </a:pPr>
            <a:fld id="{EA219876-2E5D-BC48-A965-2D49D24A9D78}" type="slidenum">
              <a:rPr lang="en-US" altLang="ja-JP" smtClean="0"/>
              <a:pPr>
                <a:defRPr/>
              </a:pPr>
              <a:t>26</a:t>
            </a:fld>
            <a:endParaRPr lang="en-US" altLang="ja-JP" dirty="0"/>
          </a:p>
        </p:txBody>
      </p:sp>
    </p:spTree>
    <p:extLst>
      <p:ext uri="{BB962C8B-B14F-4D97-AF65-F5344CB8AC3E}">
        <p14:creationId xmlns:p14="http://schemas.microsoft.com/office/powerpoint/2010/main" val="2939783155"/>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FD0A2-0175-544A-90B4-A484DA79C4AB}"/>
              </a:ext>
            </a:extLst>
          </p:cNvPr>
          <p:cNvSpPr>
            <a:spLocks noGrp="1"/>
          </p:cNvSpPr>
          <p:nvPr>
            <p:ph type="title"/>
          </p:nvPr>
        </p:nvSpPr>
        <p:spPr/>
        <p:txBody>
          <a:bodyPr>
            <a:normAutofit/>
          </a:bodyPr>
          <a:lstStyle/>
          <a:p>
            <a:r>
              <a:rPr kumimoji="1" lang="en-US" altLang="ja-JP" sz="4000" dirty="0"/>
              <a:t>Summary of Recommendations 1</a:t>
            </a:r>
            <a:br>
              <a:rPr kumimoji="1" lang="en-US" altLang="ja-JP" sz="4000" dirty="0"/>
            </a:br>
            <a:r>
              <a:rPr kumimoji="1" lang="en-US" altLang="ja-JP" sz="4000" dirty="0"/>
              <a:t>(p.71, ICRP 140)</a:t>
            </a:r>
            <a:endParaRPr kumimoji="1" lang="ja-JP" altLang="en-US" sz="4000"/>
          </a:p>
        </p:txBody>
      </p:sp>
      <p:sp>
        <p:nvSpPr>
          <p:cNvPr id="3" name="コンテンツ プレースホルダー 2">
            <a:extLst>
              <a:ext uri="{FF2B5EF4-FFF2-40B4-BE49-F238E27FC236}">
                <a16:creationId xmlns:a16="http://schemas.microsoft.com/office/drawing/2014/main" id="{8EDD616F-8865-154D-BF0E-254C2CAD4B5E}"/>
              </a:ext>
            </a:extLst>
          </p:cNvPr>
          <p:cNvSpPr>
            <a:spLocks noGrp="1"/>
          </p:cNvSpPr>
          <p:nvPr>
            <p:ph idx="1"/>
          </p:nvPr>
        </p:nvSpPr>
        <p:spPr>
          <a:xfrm>
            <a:off x="317157" y="1447800"/>
            <a:ext cx="8839200" cy="5334000"/>
          </a:xfrm>
        </p:spPr>
        <p:txBody>
          <a:bodyPr/>
          <a:lstStyle/>
          <a:p>
            <a:pPr>
              <a:buFont typeface="Wingdings" pitchFamily="2" charset="2"/>
              <a:buChar char="l"/>
            </a:pPr>
            <a:r>
              <a:rPr kumimoji="1" lang="en-US" altLang="ja-JP" sz="2400" dirty="0"/>
              <a:t>The increasing use of radiopharmaceuticals for cancer therapy promises new treatment options for patients. The challenge for all radiation therapy is to optimise the ability to treat cancer successfully (tumour control probability) against potential adverse effects and normal tissue complications. Radiopharmaceutical therapy provides opportunities to maximise the therapeutic index, a measure of both efficacy and safety.</a:t>
            </a:r>
          </a:p>
          <a:p>
            <a:pPr>
              <a:buFont typeface="Wingdings" pitchFamily="2" charset="2"/>
              <a:buChar char="l"/>
            </a:pPr>
            <a:r>
              <a:rPr kumimoji="1" lang="en-US" altLang="ja-JP" sz="2400" dirty="0"/>
              <a:t>In radiopharmaceutical therapy, the absorbed dose to an organ or tissue is governed by the individual patient biokinetics (uptake, retention, and clearance), which may vary widely from one patient to another. Measurements of radiopharmaceutical biokinetics provide essential information needed for internal dose assessment.</a:t>
            </a:r>
            <a:endParaRPr kumimoji="1" lang="ja-JP" altLang="en-US" sz="2400"/>
          </a:p>
        </p:txBody>
      </p:sp>
      <p:sp>
        <p:nvSpPr>
          <p:cNvPr id="4" name="スライド番号プレースホルダー 3">
            <a:extLst>
              <a:ext uri="{FF2B5EF4-FFF2-40B4-BE49-F238E27FC236}">
                <a16:creationId xmlns:a16="http://schemas.microsoft.com/office/drawing/2014/main" id="{222F21DD-A051-DE42-A6BA-794E9EC20F81}"/>
              </a:ext>
            </a:extLst>
          </p:cNvPr>
          <p:cNvSpPr>
            <a:spLocks noGrp="1"/>
          </p:cNvSpPr>
          <p:nvPr>
            <p:ph type="sldNum" sz="quarter" idx="10"/>
          </p:nvPr>
        </p:nvSpPr>
        <p:spPr/>
        <p:txBody>
          <a:bodyPr/>
          <a:lstStyle/>
          <a:p>
            <a:pPr>
              <a:defRPr/>
            </a:pPr>
            <a:fld id="{EA219876-2E5D-BC48-A965-2D49D24A9D78}" type="slidenum">
              <a:rPr lang="en-US" altLang="ja-JP" smtClean="0"/>
              <a:pPr>
                <a:defRPr/>
              </a:pPr>
              <a:t>27</a:t>
            </a:fld>
            <a:endParaRPr lang="en-US" altLang="ja-JP" dirty="0"/>
          </a:p>
        </p:txBody>
      </p:sp>
    </p:spTree>
    <p:extLst>
      <p:ext uri="{BB962C8B-B14F-4D97-AF65-F5344CB8AC3E}">
        <p14:creationId xmlns:p14="http://schemas.microsoft.com/office/powerpoint/2010/main" val="1821418254"/>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FD0A2-0175-544A-90B4-A484DA79C4AB}"/>
              </a:ext>
            </a:extLst>
          </p:cNvPr>
          <p:cNvSpPr>
            <a:spLocks noGrp="1"/>
          </p:cNvSpPr>
          <p:nvPr>
            <p:ph type="title"/>
          </p:nvPr>
        </p:nvSpPr>
        <p:spPr/>
        <p:txBody>
          <a:bodyPr>
            <a:normAutofit/>
          </a:bodyPr>
          <a:lstStyle/>
          <a:p>
            <a:r>
              <a:rPr kumimoji="1" lang="en-US" altLang="ja-JP" sz="4000" dirty="0"/>
              <a:t>Summary of Recommendations 2</a:t>
            </a:r>
            <a:br>
              <a:rPr kumimoji="1" lang="en-US" altLang="ja-JP" sz="4000" dirty="0"/>
            </a:br>
            <a:r>
              <a:rPr kumimoji="1" lang="en-US" altLang="ja-JP" sz="4000" dirty="0"/>
              <a:t>(p.71, ICRP 140)</a:t>
            </a:r>
            <a:endParaRPr kumimoji="1" lang="ja-JP" altLang="en-US" sz="4000"/>
          </a:p>
        </p:txBody>
      </p:sp>
      <p:sp>
        <p:nvSpPr>
          <p:cNvPr id="3" name="コンテンツ プレースホルダー 2">
            <a:extLst>
              <a:ext uri="{FF2B5EF4-FFF2-40B4-BE49-F238E27FC236}">
                <a16:creationId xmlns:a16="http://schemas.microsoft.com/office/drawing/2014/main" id="{8EDD616F-8865-154D-BF0E-254C2CAD4B5E}"/>
              </a:ext>
            </a:extLst>
          </p:cNvPr>
          <p:cNvSpPr>
            <a:spLocks noGrp="1"/>
          </p:cNvSpPr>
          <p:nvPr>
            <p:ph idx="1"/>
          </p:nvPr>
        </p:nvSpPr>
        <p:spPr>
          <a:xfrm>
            <a:off x="152400" y="2057400"/>
            <a:ext cx="8839200" cy="3810000"/>
          </a:xfrm>
        </p:spPr>
        <p:txBody>
          <a:bodyPr/>
          <a:lstStyle/>
          <a:p>
            <a:pPr>
              <a:buFont typeface="Wingdings" pitchFamily="2" charset="2"/>
              <a:buChar char="l"/>
            </a:pPr>
            <a:r>
              <a:rPr kumimoji="1" lang="en-US" altLang="ja-JP" sz="2400" dirty="0"/>
              <a:t>Due to biokinetic differences, personalised dosimetry must be performed for each patient. In principle, a fully personalised approach based on patient-specific measurements can ensure treatment with an appropriate activity level without exceeding normal organ and tissue toxicity thresholds.</a:t>
            </a:r>
          </a:p>
          <a:p>
            <a:pPr>
              <a:buFont typeface="Wingdings" pitchFamily="2" charset="2"/>
              <a:buChar char="l"/>
            </a:pPr>
            <a:r>
              <a:rPr kumimoji="1" lang="en-US" altLang="ja-JP" sz="2400" dirty="0"/>
              <a:t>Special consideration should be given to pregnant women. Pregnancy is contraindicated in radiopharmaceutical therapy, unless the therapy is life-saving. Female patients should be advised that breast feeding is also contraindicated after therapeutic administration of radionuclides.</a:t>
            </a:r>
            <a:endParaRPr kumimoji="1" lang="ja-JP" altLang="en-US" sz="2400"/>
          </a:p>
        </p:txBody>
      </p:sp>
      <p:sp>
        <p:nvSpPr>
          <p:cNvPr id="4" name="スライド番号プレースホルダー 3">
            <a:extLst>
              <a:ext uri="{FF2B5EF4-FFF2-40B4-BE49-F238E27FC236}">
                <a16:creationId xmlns:a16="http://schemas.microsoft.com/office/drawing/2014/main" id="{222F21DD-A051-DE42-A6BA-794E9EC20F81}"/>
              </a:ext>
            </a:extLst>
          </p:cNvPr>
          <p:cNvSpPr>
            <a:spLocks noGrp="1"/>
          </p:cNvSpPr>
          <p:nvPr>
            <p:ph type="sldNum" sz="quarter" idx="10"/>
          </p:nvPr>
        </p:nvSpPr>
        <p:spPr/>
        <p:txBody>
          <a:bodyPr/>
          <a:lstStyle/>
          <a:p>
            <a:pPr>
              <a:defRPr/>
            </a:pPr>
            <a:fld id="{EA219876-2E5D-BC48-A965-2D49D24A9D78}" type="slidenum">
              <a:rPr lang="en-US" altLang="ja-JP" smtClean="0"/>
              <a:pPr>
                <a:defRPr/>
              </a:pPr>
              <a:t>28</a:t>
            </a:fld>
            <a:endParaRPr lang="en-US" altLang="ja-JP" dirty="0"/>
          </a:p>
        </p:txBody>
      </p:sp>
    </p:spTree>
    <p:extLst>
      <p:ext uri="{BB962C8B-B14F-4D97-AF65-F5344CB8AC3E}">
        <p14:creationId xmlns:p14="http://schemas.microsoft.com/office/powerpoint/2010/main" val="2455371896"/>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FD0A2-0175-544A-90B4-A484DA79C4AB}"/>
              </a:ext>
            </a:extLst>
          </p:cNvPr>
          <p:cNvSpPr>
            <a:spLocks noGrp="1"/>
          </p:cNvSpPr>
          <p:nvPr>
            <p:ph type="title"/>
          </p:nvPr>
        </p:nvSpPr>
        <p:spPr/>
        <p:txBody>
          <a:bodyPr>
            <a:normAutofit/>
          </a:bodyPr>
          <a:lstStyle/>
          <a:p>
            <a:r>
              <a:rPr kumimoji="1" lang="en-US" altLang="ja-JP" sz="4000" dirty="0"/>
              <a:t>Summary of Recommendations 3</a:t>
            </a:r>
            <a:br>
              <a:rPr kumimoji="1" lang="en-US" altLang="ja-JP" sz="4000" dirty="0"/>
            </a:br>
            <a:r>
              <a:rPr kumimoji="1" lang="en-US" altLang="ja-JP" sz="4000" dirty="0"/>
              <a:t>(p.71, ICRP 140)</a:t>
            </a:r>
            <a:endParaRPr kumimoji="1" lang="ja-JP" altLang="en-US" sz="4000"/>
          </a:p>
        </p:txBody>
      </p:sp>
      <p:sp>
        <p:nvSpPr>
          <p:cNvPr id="3" name="コンテンツ プレースホルダー 2">
            <a:extLst>
              <a:ext uri="{FF2B5EF4-FFF2-40B4-BE49-F238E27FC236}">
                <a16:creationId xmlns:a16="http://schemas.microsoft.com/office/drawing/2014/main" id="{8EDD616F-8865-154D-BF0E-254C2CAD4B5E}"/>
              </a:ext>
            </a:extLst>
          </p:cNvPr>
          <p:cNvSpPr>
            <a:spLocks noGrp="1"/>
          </p:cNvSpPr>
          <p:nvPr>
            <p:ph idx="1"/>
          </p:nvPr>
        </p:nvSpPr>
        <p:spPr>
          <a:xfrm>
            <a:off x="152400" y="2057400"/>
            <a:ext cx="8839200" cy="3810000"/>
          </a:xfrm>
        </p:spPr>
        <p:txBody>
          <a:bodyPr/>
          <a:lstStyle/>
          <a:p>
            <a:pPr>
              <a:buFont typeface="Wingdings" pitchFamily="2" charset="2"/>
              <a:buChar char="l"/>
            </a:pPr>
            <a:r>
              <a:rPr kumimoji="1" lang="en-US" altLang="ja-JP" sz="2400" dirty="0"/>
              <a:t>In addition to the patients treated with radiopharmaceutical therapy, the people at risk of exposure include hospital staff, members of the patient’s family (including children), carers, neighbours, and the general public. These risks can be effectively managed and mitigated with well-trained staff, appropriate facilities, and the use of patient-specific radiation safety precaution instructions.</a:t>
            </a:r>
          </a:p>
        </p:txBody>
      </p:sp>
      <p:sp>
        <p:nvSpPr>
          <p:cNvPr id="4" name="スライド番号プレースホルダー 3">
            <a:extLst>
              <a:ext uri="{FF2B5EF4-FFF2-40B4-BE49-F238E27FC236}">
                <a16:creationId xmlns:a16="http://schemas.microsoft.com/office/drawing/2014/main" id="{222F21DD-A051-DE42-A6BA-794E9EC20F81}"/>
              </a:ext>
            </a:extLst>
          </p:cNvPr>
          <p:cNvSpPr>
            <a:spLocks noGrp="1"/>
          </p:cNvSpPr>
          <p:nvPr>
            <p:ph type="sldNum" sz="quarter" idx="10"/>
          </p:nvPr>
        </p:nvSpPr>
        <p:spPr/>
        <p:txBody>
          <a:bodyPr/>
          <a:lstStyle/>
          <a:p>
            <a:pPr>
              <a:defRPr/>
            </a:pPr>
            <a:fld id="{EA219876-2E5D-BC48-A965-2D49D24A9D78}" type="slidenum">
              <a:rPr lang="en-US" altLang="ja-JP" smtClean="0"/>
              <a:pPr>
                <a:defRPr/>
              </a:pPr>
              <a:t>29</a:t>
            </a:fld>
            <a:endParaRPr lang="en-US" altLang="ja-JP" dirty="0"/>
          </a:p>
        </p:txBody>
      </p:sp>
    </p:spTree>
    <p:extLst>
      <p:ext uri="{BB962C8B-B14F-4D97-AF65-F5344CB8AC3E}">
        <p14:creationId xmlns:p14="http://schemas.microsoft.com/office/powerpoint/2010/main" val="1265322539"/>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5C4790-F9EA-0046-8882-215E3BB2DDC2}"/>
              </a:ext>
            </a:extLst>
          </p:cNvPr>
          <p:cNvSpPr>
            <a:spLocks noGrp="1"/>
          </p:cNvSpPr>
          <p:nvPr>
            <p:ph type="title"/>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C17BB9E-0B5D-5143-AE6D-B9E5AB4DB6BF}"/>
              </a:ext>
            </a:extLst>
          </p:cNvPr>
          <p:cNvSpPr>
            <a:spLocks noGrp="1"/>
          </p:cNvSpPr>
          <p:nvPr>
            <p:ph type="sldNum" sz="quarter" idx="10"/>
          </p:nvPr>
        </p:nvSpPr>
        <p:spPr/>
        <p:txBody>
          <a:bodyPr/>
          <a:lstStyle/>
          <a:p>
            <a:pPr>
              <a:defRPr/>
            </a:pPr>
            <a:fld id="{EA219876-2E5D-BC48-A965-2D49D24A9D78}" type="slidenum">
              <a:rPr lang="en-US" altLang="ja-JP" smtClean="0"/>
              <a:pPr>
                <a:defRPr/>
              </a:pPr>
              <a:t>3</a:t>
            </a:fld>
            <a:endParaRPr lang="en-US" altLang="ja-JP" dirty="0"/>
          </a:p>
        </p:txBody>
      </p:sp>
      <p:pic>
        <p:nvPicPr>
          <p:cNvPr id="10" name="コンテンツ プレースホルダー 9">
            <a:extLst>
              <a:ext uri="{FF2B5EF4-FFF2-40B4-BE49-F238E27FC236}">
                <a16:creationId xmlns:a16="http://schemas.microsoft.com/office/drawing/2014/main" id="{D8DD3AC7-6405-3646-9445-F66F1CA6D48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7430" t="6451" r="7542" b="12903"/>
          <a:stretch/>
        </p:blipFill>
        <p:spPr>
          <a:xfrm>
            <a:off x="2209800" y="131635"/>
            <a:ext cx="4648200" cy="6405690"/>
          </a:xfrm>
          <a:ln>
            <a:solidFill>
              <a:srgbClr val="0070C0"/>
            </a:solidFill>
          </a:ln>
        </p:spPr>
      </p:pic>
    </p:spTree>
    <p:extLst>
      <p:ext uri="{BB962C8B-B14F-4D97-AF65-F5344CB8AC3E}">
        <p14:creationId xmlns:p14="http://schemas.microsoft.com/office/powerpoint/2010/main" val="2132880625"/>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FD0A2-0175-544A-90B4-A484DA79C4AB}"/>
              </a:ext>
            </a:extLst>
          </p:cNvPr>
          <p:cNvSpPr>
            <a:spLocks noGrp="1"/>
          </p:cNvSpPr>
          <p:nvPr>
            <p:ph type="title"/>
          </p:nvPr>
        </p:nvSpPr>
        <p:spPr/>
        <p:txBody>
          <a:bodyPr>
            <a:normAutofit/>
          </a:bodyPr>
          <a:lstStyle/>
          <a:p>
            <a:r>
              <a:rPr kumimoji="1" lang="en-US" altLang="ja-JP" sz="4000" dirty="0"/>
              <a:t>Summary of Recommendations 4</a:t>
            </a:r>
            <a:br>
              <a:rPr kumimoji="1" lang="en-US" altLang="ja-JP" sz="4000" dirty="0"/>
            </a:br>
            <a:r>
              <a:rPr kumimoji="1" lang="en-US" altLang="ja-JP" sz="4000" dirty="0"/>
              <a:t>(p.71, ICRP 140)</a:t>
            </a:r>
            <a:endParaRPr kumimoji="1" lang="ja-JP" altLang="en-US" sz="4000"/>
          </a:p>
        </p:txBody>
      </p:sp>
      <p:sp>
        <p:nvSpPr>
          <p:cNvPr id="3" name="コンテンツ プレースホルダー 2">
            <a:extLst>
              <a:ext uri="{FF2B5EF4-FFF2-40B4-BE49-F238E27FC236}">
                <a16:creationId xmlns:a16="http://schemas.microsoft.com/office/drawing/2014/main" id="{8EDD616F-8865-154D-BF0E-254C2CAD4B5E}"/>
              </a:ext>
            </a:extLst>
          </p:cNvPr>
          <p:cNvSpPr>
            <a:spLocks noGrp="1"/>
          </p:cNvSpPr>
          <p:nvPr>
            <p:ph idx="1"/>
          </p:nvPr>
        </p:nvSpPr>
        <p:spPr>
          <a:xfrm>
            <a:off x="152400" y="2057400"/>
            <a:ext cx="8839200" cy="3810000"/>
          </a:xfrm>
        </p:spPr>
        <p:txBody>
          <a:bodyPr/>
          <a:lstStyle/>
          <a:p>
            <a:pPr>
              <a:buFont typeface="Wingdings" pitchFamily="2" charset="2"/>
              <a:buChar char="l"/>
            </a:pPr>
            <a:r>
              <a:rPr kumimoji="1" lang="en-US" altLang="ja-JP" sz="2400" dirty="0"/>
              <a:t>Radiological protection measures to minimise medical staff exposures include use of proper equipment and shielding, safe handling of radioactive sources, use of personal protective equipment and tools, and education and training for commitment to improve awareness and engagement in safety practice. Individual monitoring of the worker doses and extremity doses must be considered during the management of radiopharmaceutical therapy patients, and during preparation and administration of the radiopharmaceuticals.</a:t>
            </a:r>
          </a:p>
          <a:p>
            <a:endParaRPr kumimoji="1" lang="en-US" altLang="ja-JP" sz="2400" dirty="0"/>
          </a:p>
        </p:txBody>
      </p:sp>
      <p:sp>
        <p:nvSpPr>
          <p:cNvPr id="4" name="スライド番号プレースホルダー 3">
            <a:extLst>
              <a:ext uri="{FF2B5EF4-FFF2-40B4-BE49-F238E27FC236}">
                <a16:creationId xmlns:a16="http://schemas.microsoft.com/office/drawing/2014/main" id="{222F21DD-A051-DE42-A6BA-794E9EC20F81}"/>
              </a:ext>
            </a:extLst>
          </p:cNvPr>
          <p:cNvSpPr>
            <a:spLocks noGrp="1"/>
          </p:cNvSpPr>
          <p:nvPr>
            <p:ph type="sldNum" sz="quarter" idx="10"/>
          </p:nvPr>
        </p:nvSpPr>
        <p:spPr/>
        <p:txBody>
          <a:bodyPr/>
          <a:lstStyle/>
          <a:p>
            <a:pPr>
              <a:defRPr/>
            </a:pPr>
            <a:fld id="{EA219876-2E5D-BC48-A965-2D49D24A9D78}" type="slidenum">
              <a:rPr lang="en-US" altLang="ja-JP" smtClean="0"/>
              <a:pPr>
                <a:defRPr/>
              </a:pPr>
              <a:t>30</a:t>
            </a:fld>
            <a:endParaRPr lang="en-US" altLang="ja-JP" dirty="0"/>
          </a:p>
        </p:txBody>
      </p:sp>
    </p:spTree>
    <p:extLst>
      <p:ext uri="{BB962C8B-B14F-4D97-AF65-F5344CB8AC3E}">
        <p14:creationId xmlns:p14="http://schemas.microsoft.com/office/powerpoint/2010/main" val="1564956828"/>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FD0A2-0175-544A-90B4-A484DA79C4AB}"/>
              </a:ext>
            </a:extLst>
          </p:cNvPr>
          <p:cNvSpPr>
            <a:spLocks noGrp="1"/>
          </p:cNvSpPr>
          <p:nvPr>
            <p:ph type="title"/>
          </p:nvPr>
        </p:nvSpPr>
        <p:spPr/>
        <p:txBody>
          <a:bodyPr>
            <a:normAutofit/>
          </a:bodyPr>
          <a:lstStyle/>
          <a:p>
            <a:r>
              <a:rPr kumimoji="1" lang="en-US" altLang="ja-JP" sz="4000" dirty="0"/>
              <a:t>Summary of Recommendations 5 (p.71, ICRP 140)</a:t>
            </a:r>
            <a:endParaRPr kumimoji="1" lang="ja-JP" altLang="en-US" sz="4000"/>
          </a:p>
        </p:txBody>
      </p:sp>
      <p:sp>
        <p:nvSpPr>
          <p:cNvPr id="3" name="コンテンツ プレースホルダー 2">
            <a:extLst>
              <a:ext uri="{FF2B5EF4-FFF2-40B4-BE49-F238E27FC236}">
                <a16:creationId xmlns:a16="http://schemas.microsoft.com/office/drawing/2014/main" id="{8EDD616F-8865-154D-BF0E-254C2CAD4B5E}"/>
              </a:ext>
            </a:extLst>
          </p:cNvPr>
          <p:cNvSpPr>
            <a:spLocks noGrp="1"/>
          </p:cNvSpPr>
          <p:nvPr>
            <p:ph idx="1"/>
          </p:nvPr>
        </p:nvSpPr>
        <p:spPr>
          <a:xfrm>
            <a:off x="152400" y="2057400"/>
            <a:ext cx="8839200" cy="3810000"/>
          </a:xfrm>
        </p:spPr>
        <p:txBody>
          <a:bodyPr/>
          <a:lstStyle/>
          <a:p>
            <a:pPr>
              <a:buFont typeface="Wingdings" pitchFamily="2" charset="2"/>
              <a:buChar char="l"/>
            </a:pPr>
            <a:r>
              <a:rPr kumimoji="1" lang="en-US" altLang="ja-JP" sz="2400" dirty="0"/>
              <a:t>Medical practitioners should provide all necessary medical care consistent with patient safety and appropriate medical management. Radiological protection considerations should not prevent or delay life-saving operations in the event that surgery is required. Staff should be informed when a patient may present a source of radiation exposure. Training should help the staff to put risk concerns into proper perspective.</a:t>
            </a:r>
          </a:p>
        </p:txBody>
      </p:sp>
      <p:sp>
        <p:nvSpPr>
          <p:cNvPr id="4" name="スライド番号プレースホルダー 3">
            <a:extLst>
              <a:ext uri="{FF2B5EF4-FFF2-40B4-BE49-F238E27FC236}">
                <a16:creationId xmlns:a16="http://schemas.microsoft.com/office/drawing/2014/main" id="{222F21DD-A051-DE42-A6BA-794E9EC20F81}"/>
              </a:ext>
            </a:extLst>
          </p:cNvPr>
          <p:cNvSpPr>
            <a:spLocks noGrp="1"/>
          </p:cNvSpPr>
          <p:nvPr>
            <p:ph type="sldNum" sz="quarter" idx="10"/>
          </p:nvPr>
        </p:nvSpPr>
        <p:spPr/>
        <p:txBody>
          <a:bodyPr/>
          <a:lstStyle/>
          <a:p>
            <a:pPr>
              <a:defRPr/>
            </a:pPr>
            <a:fld id="{EA219876-2E5D-BC48-A965-2D49D24A9D78}" type="slidenum">
              <a:rPr lang="en-US" altLang="ja-JP" smtClean="0"/>
              <a:pPr>
                <a:defRPr/>
              </a:pPr>
              <a:t>31</a:t>
            </a:fld>
            <a:endParaRPr lang="en-US" altLang="ja-JP" dirty="0"/>
          </a:p>
        </p:txBody>
      </p:sp>
    </p:spTree>
    <p:extLst>
      <p:ext uri="{BB962C8B-B14F-4D97-AF65-F5344CB8AC3E}">
        <p14:creationId xmlns:p14="http://schemas.microsoft.com/office/powerpoint/2010/main" val="369802066"/>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DFD0A2-0175-544A-90B4-A484DA79C4AB}"/>
              </a:ext>
            </a:extLst>
          </p:cNvPr>
          <p:cNvSpPr>
            <a:spLocks noGrp="1"/>
          </p:cNvSpPr>
          <p:nvPr>
            <p:ph type="title"/>
          </p:nvPr>
        </p:nvSpPr>
        <p:spPr/>
        <p:txBody>
          <a:bodyPr>
            <a:normAutofit/>
          </a:bodyPr>
          <a:lstStyle/>
          <a:p>
            <a:r>
              <a:rPr kumimoji="1" lang="en-US" altLang="ja-JP" sz="4000" dirty="0"/>
              <a:t>Summary of Recommendations 6 (p.71, ICRP 140)</a:t>
            </a:r>
            <a:endParaRPr kumimoji="1" lang="ja-JP" altLang="en-US" sz="4000"/>
          </a:p>
        </p:txBody>
      </p:sp>
      <p:sp>
        <p:nvSpPr>
          <p:cNvPr id="3" name="コンテンツ プレースホルダー 2">
            <a:extLst>
              <a:ext uri="{FF2B5EF4-FFF2-40B4-BE49-F238E27FC236}">
                <a16:creationId xmlns:a16="http://schemas.microsoft.com/office/drawing/2014/main" id="{8EDD616F-8865-154D-BF0E-254C2CAD4B5E}"/>
              </a:ext>
            </a:extLst>
          </p:cNvPr>
          <p:cNvSpPr>
            <a:spLocks noGrp="1"/>
          </p:cNvSpPr>
          <p:nvPr>
            <p:ph idx="1"/>
          </p:nvPr>
        </p:nvSpPr>
        <p:spPr>
          <a:xfrm>
            <a:off x="152400" y="2057400"/>
            <a:ext cx="8839200" cy="3124200"/>
          </a:xfrm>
        </p:spPr>
        <p:txBody>
          <a:bodyPr/>
          <a:lstStyle/>
          <a:p>
            <a:pPr>
              <a:buFont typeface="Wingdings" pitchFamily="2" charset="2"/>
              <a:buChar char="l"/>
            </a:pPr>
            <a:r>
              <a:rPr kumimoji="1" lang="en-US" altLang="ja-JP" sz="2400" dirty="0"/>
              <a:t>The decision to hospitalise or release a patient after therapy should be made on an individual basis, considering factors such as the residual activity in the patient and existing guidance and regulations. Specific radiological protection precautions should be provided to patients and carers.</a:t>
            </a:r>
          </a:p>
          <a:p>
            <a:pPr>
              <a:buFont typeface="Wingdings" pitchFamily="2" charset="2"/>
              <a:buChar char="l"/>
            </a:pPr>
            <a:r>
              <a:rPr kumimoji="1" lang="en-US" altLang="ja-JP" sz="2400" dirty="0"/>
              <a:t>Prevention of medical errors with radiopharmaceuticals should be an integral part of the design of equipment and premises, and of the working procedures.</a:t>
            </a:r>
          </a:p>
        </p:txBody>
      </p:sp>
      <p:sp>
        <p:nvSpPr>
          <p:cNvPr id="4" name="スライド番号プレースホルダー 3">
            <a:extLst>
              <a:ext uri="{FF2B5EF4-FFF2-40B4-BE49-F238E27FC236}">
                <a16:creationId xmlns:a16="http://schemas.microsoft.com/office/drawing/2014/main" id="{222F21DD-A051-DE42-A6BA-794E9EC20F81}"/>
              </a:ext>
            </a:extLst>
          </p:cNvPr>
          <p:cNvSpPr>
            <a:spLocks noGrp="1"/>
          </p:cNvSpPr>
          <p:nvPr>
            <p:ph type="sldNum" sz="quarter" idx="10"/>
          </p:nvPr>
        </p:nvSpPr>
        <p:spPr/>
        <p:txBody>
          <a:bodyPr/>
          <a:lstStyle/>
          <a:p>
            <a:pPr>
              <a:defRPr/>
            </a:pPr>
            <a:fld id="{EA219876-2E5D-BC48-A965-2D49D24A9D78}" type="slidenum">
              <a:rPr lang="en-US" altLang="ja-JP" smtClean="0"/>
              <a:pPr>
                <a:defRPr/>
              </a:pPr>
              <a:t>32</a:t>
            </a:fld>
            <a:endParaRPr lang="en-US" altLang="ja-JP" dirty="0"/>
          </a:p>
        </p:txBody>
      </p:sp>
    </p:spTree>
    <p:extLst>
      <p:ext uri="{BB962C8B-B14F-4D97-AF65-F5344CB8AC3E}">
        <p14:creationId xmlns:p14="http://schemas.microsoft.com/office/powerpoint/2010/main" val="2749461259"/>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8DDF12-51F0-4047-884A-1BBCD9FB470A}"/>
              </a:ext>
            </a:extLst>
          </p:cNvPr>
          <p:cNvSpPr>
            <a:spLocks noGrp="1"/>
          </p:cNvSpPr>
          <p:nvPr>
            <p:ph type="title"/>
          </p:nvPr>
        </p:nvSpPr>
        <p:spPr>
          <a:xfrm>
            <a:off x="685800" y="1342208"/>
            <a:ext cx="7772400" cy="1362456"/>
          </a:xfrm>
        </p:spPr>
        <p:txBody>
          <a:bodyPr/>
          <a:lstStyle/>
          <a:p>
            <a:r>
              <a:rPr kumimoji="1" lang="en-US" altLang="ja-JP" dirty="0"/>
              <a:t>Publication to be cited as </a:t>
            </a:r>
            <a:endParaRPr kumimoji="1" lang="ja-JP" altLang="en-US"/>
          </a:p>
        </p:txBody>
      </p:sp>
      <p:sp>
        <p:nvSpPr>
          <p:cNvPr id="3" name="テキスト プレースホルダー 2">
            <a:extLst>
              <a:ext uri="{FF2B5EF4-FFF2-40B4-BE49-F238E27FC236}">
                <a16:creationId xmlns:a16="http://schemas.microsoft.com/office/drawing/2014/main" id="{546CC76C-8A57-2445-9897-42A021EFD561}"/>
              </a:ext>
            </a:extLst>
          </p:cNvPr>
          <p:cNvSpPr>
            <a:spLocks noGrp="1"/>
          </p:cNvSpPr>
          <p:nvPr>
            <p:ph type="body" idx="1"/>
          </p:nvPr>
        </p:nvSpPr>
        <p:spPr>
          <a:xfrm>
            <a:off x="685800" y="2819400"/>
            <a:ext cx="7772400" cy="1257736"/>
          </a:xfrm>
        </p:spPr>
        <p:txBody>
          <a:bodyPr/>
          <a:lstStyle/>
          <a:p>
            <a:r>
              <a:rPr kumimoji="1" lang="en-US" altLang="ja-JP" dirty="0"/>
              <a:t>ICRP, 2019. Radiological protection in therapy with radiopharmaceuticals. ICRP Publication 140. Ann. ICRP 48(1).</a:t>
            </a:r>
          </a:p>
          <a:p>
            <a:endParaRPr kumimoji="1"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B3B62346-8B04-584D-96A3-4FFD46D29A48}"/>
              </a:ext>
            </a:extLst>
          </p:cNvPr>
          <p:cNvSpPr>
            <a:spLocks noGrp="1"/>
          </p:cNvSpPr>
          <p:nvPr>
            <p:ph type="sldNum" sz="quarter" idx="10"/>
          </p:nvPr>
        </p:nvSpPr>
        <p:spPr/>
        <p:txBody>
          <a:bodyPr/>
          <a:lstStyle/>
          <a:p>
            <a:pPr>
              <a:defRPr/>
            </a:pPr>
            <a:fld id="{E8700FF5-26DA-504F-9150-2FF1955CD316}" type="slidenum">
              <a:rPr lang="en-US" altLang="ja-JP" smtClean="0"/>
              <a:pPr>
                <a:defRPr/>
              </a:pPr>
              <a:t>33</a:t>
            </a:fld>
            <a:endParaRPr lang="en-US" altLang="ja-JP" dirty="0"/>
          </a:p>
        </p:txBody>
      </p:sp>
    </p:spTree>
    <p:extLst>
      <p:ext uri="{BB962C8B-B14F-4D97-AF65-F5344CB8AC3E}">
        <p14:creationId xmlns:p14="http://schemas.microsoft.com/office/powerpoint/2010/main" val="2016799050"/>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ICRP Logo.gif">
            <a:extLst>
              <a:ext uri="{FF2B5EF4-FFF2-40B4-BE49-F238E27FC236}">
                <a16:creationId xmlns:a16="http://schemas.microsoft.com/office/drawing/2014/main" id="{428B4296-57BD-FE49-A9C7-E1A3AC47653B}"/>
              </a:ext>
            </a:extLst>
          </p:cNvPr>
          <p:cNvPicPr>
            <a:picLocks noChangeAspect="1"/>
          </p:cNvPicPr>
          <p:nvPr/>
        </p:nvPicPr>
        <p:blipFill>
          <a:blip r:embed="rId3" cstate="print">
            <a:clrChange>
              <a:clrFrom>
                <a:srgbClr val="FFFFFF"/>
              </a:clrFrom>
              <a:clrTo>
                <a:srgbClr val="FFFFFF">
                  <a:alpha val="0"/>
                </a:srgbClr>
              </a:clrTo>
            </a:clrChange>
          </a:blip>
          <a:stretch>
            <a:fillRect/>
          </a:stretch>
        </p:blipFill>
        <p:spPr>
          <a:xfrm>
            <a:off x="1322834" y="1905000"/>
            <a:ext cx="6678166" cy="2133600"/>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13314" name="Text Placeholder 17">
            <a:extLst>
              <a:ext uri="{FF2B5EF4-FFF2-40B4-BE49-F238E27FC236}">
                <a16:creationId xmlns:a16="http://schemas.microsoft.com/office/drawing/2014/main" id="{766220B0-E5C0-5F42-AFB2-E9D00B373DC2}"/>
              </a:ext>
            </a:extLst>
          </p:cNvPr>
          <p:cNvSpPr>
            <a:spLocks noGrp="1"/>
          </p:cNvSpPr>
          <p:nvPr>
            <p:ph type="body" idx="1"/>
          </p:nvPr>
        </p:nvSpPr>
        <p:spPr>
          <a:xfrm>
            <a:off x="0" y="5181600"/>
            <a:ext cx="9144000" cy="533400"/>
          </a:xfrm>
        </p:spPr>
        <p:txBody>
          <a:bodyPr/>
          <a:lstStyle/>
          <a:p>
            <a:pPr algn="ctr" eaLnBrk="1" hangingPunct="1"/>
            <a:r>
              <a:rPr lang="en-US" altLang="ja-JP" u="sng" dirty="0" err="1"/>
              <a:t>www.icrp.org</a:t>
            </a:r>
            <a:endParaRPr lang="en-CA" altLang="ja-JP" u="sng" dirty="0"/>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1E1978-502F-2B4D-9E0B-2976D94D8C7A}"/>
              </a:ext>
            </a:extLst>
          </p:cNvPr>
          <p:cNvSpPr>
            <a:spLocks noGrp="1"/>
          </p:cNvSpPr>
          <p:nvPr>
            <p:ph type="title"/>
          </p:nvPr>
        </p:nvSpPr>
        <p:spPr/>
        <p:txBody>
          <a:bodyPr/>
          <a:lstStyle/>
          <a:p>
            <a:r>
              <a:rPr kumimoji="1" lang="en-US" altLang="ja-JP" dirty="0"/>
              <a:t>Disclosure</a:t>
            </a:r>
            <a:endParaRPr kumimoji="1" lang="ja-JP" altLang="en-US"/>
          </a:p>
        </p:txBody>
      </p:sp>
      <p:sp>
        <p:nvSpPr>
          <p:cNvPr id="3" name="コンテンツ プレースホルダー 2">
            <a:extLst>
              <a:ext uri="{FF2B5EF4-FFF2-40B4-BE49-F238E27FC236}">
                <a16:creationId xmlns:a16="http://schemas.microsoft.com/office/drawing/2014/main" id="{62D41457-4A32-C747-846B-02C894E914DE}"/>
              </a:ext>
            </a:extLst>
          </p:cNvPr>
          <p:cNvSpPr>
            <a:spLocks noGrp="1"/>
          </p:cNvSpPr>
          <p:nvPr>
            <p:ph idx="1"/>
          </p:nvPr>
        </p:nvSpPr>
        <p:spPr>
          <a:xfrm>
            <a:off x="381000" y="2057400"/>
            <a:ext cx="8382000" cy="3733800"/>
          </a:xfrm>
        </p:spPr>
        <p:txBody>
          <a:bodyPr/>
          <a:lstStyle/>
          <a:p>
            <a:pPr>
              <a:buFont typeface="Wingdings" pitchFamily="2" charset="2"/>
              <a:buChar char="l"/>
            </a:pPr>
            <a:r>
              <a:rPr kumimoji="1" lang="en-US" altLang="ja-JP" dirty="0"/>
              <a:t>This slide set copies information from ICRP Publication 140 in Main Points and Recommendations as well as in other key descriptions. </a:t>
            </a:r>
          </a:p>
          <a:p>
            <a:pPr>
              <a:buFont typeface="Wingdings" pitchFamily="2" charset="2"/>
              <a:buChar char="l"/>
            </a:pPr>
            <a:endParaRPr kumimoji="1" lang="en-US" altLang="ja-JP" dirty="0"/>
          </a:p>
          <a:p>
            <a:pPr>
              <a:buFont typeface="Wingdings" pitchFamily="2" charset="2"/>
              <a:buChar char="l"/>
            </a:pPr>
            <a:r>
              <a:rPr kumimoji="1" lang="en-US" altLang="ja-JP" dirty="0"/>
              <a:t>Readers of this slide set are advised to go through the full publication for detailed information as this material is only a glimpse, rather than a comprehensive presentation of its contents.</a:t>
            </a:r>
          </a:p>
          <a:p>
            <a:endParaRPr kumimoji="1"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7FC946B7-7F21-2D4E-93BB-D611ADCEA58A}"/>
              </a:ext>
            </a:extLst>
          </p:cNvPr>
          <p:cNvSpPr>
            <a:spLocks noGrp="1"/>
          </p:cNvSpPr>
          <p:nvPr>
            <p:ph type="sldNum" sz="quarter" idx="10"/>
          </p:nvPr>
        </p:nvSpPr>
        <p:spPr/>
        <p:txBody>
          <a:bodyPr/>
          <a:lstStyle/>
          <a:p>
            <a:pPr>
              <a:defRPr/>
            </a:pPr>
            <a:fld id="{EA219876-2E5D-BC48-A965-2D49D24A9D78}" type="slidenum">
              <a:rPr lang="en-US" altLang="ja-JP" smtClean="0"/>
              <a:pPr>
                <a:defRPr/>
              </a:pPr>
              <a:t>4</a:t>
            </a:fld>
            <a:endParaRPr lang="en-US" altLang="ja-JP" dirty="0"/>
          </a:p>
        </p:txBody>
      </p:sp>
    </p:spTree>
    <p:extLst>
      <p:ext uri="{BB962C8B-B14F-4D97-AF65-F5344CB8AC3E}">
        <p14:creationId xmlns:p14="http://schemas.microsoft.com/office/powerpoint/2010/main" val="8019773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6FB825-B227-DF4C-AE7F-0237C0CB243D}"/>
              </a:ext>
            </a:extLst>
          </p:cNvPr>
          <p:cNvSpPr>
            <a:spLocks noGrp="1"/>
          </p:cNvSpPr>
          <p:nvPr>
            <p:ph type="title"/>
          </p:nvPr>
        </p:nvSpPr>
        <p:spPr>
          <a:xfrm>
            <a:off x="190500" y="304800"/>
            <a:ext cx="8763000" cy="1143000"/>
          </a:xfrm>
        </p:spPr>
        <p:txBody>
          <a:bodyPr/>
          <a:lstStyle/>
          <a:p>
            <a:r>
              <a:rPr kumimoji="1" lang="en-US" altLang="ja-JP" dirty="0"/>
              <a:t>Section Headings in ICRP 140</a:t>
            </a:r>
            <a:endParaRPr kumimoji="1" lang="ja-JP" altLang="en-US"/>
          </a:p>
        </p:txBody>
      </p:sp>
      <p:sp>
        <p:nvSpPr>
          <p:cNvPr id="3" name="コンテンツ プレースホルダー 2">
            <a:extLst>
              <a:ext uri="{FF2B5EF4-FFF2-40B4-BE49-F238E27FC236}">
                <a16:creationId xmlns:a16="http://schemas.microsoft.com/office/drawing/2014/main" id="{0D0CB52D-1B1C-9349-98DE-4B788940BE82}"/>
              </a:ext>
            </a:extLst>
          </p:cNvPr>
          <p:cNvSpPr>
            <a:spLocks noGrp="1"/>
          </p:cNvSpPr>
          <p:nvPr>
            <p:ph idx="1"/>
          </p:nvPr>
        </p:nvSpPr>
        <p:spPr>
          <a:xfrm>
            <a:off x="381000" y="1752600"/>
            <a:ext cx="8229600" cy="4343400"/>
          </a:xfrm>
        </p:spPr>
        <p:txBody>
          <a:bodyPr/>
          <a:lstStyle/>
          <a:p>
            <a:pPr marL="514350" indent="-514350">
              <a:buFont typeface="+mj-lt"/>
              <a:buAutoNum type="arabicPeriod"/>
            </a:pPr>
            <a:r>
              <a:rPr kumimoji="1" lang="en-US" altLang="ja-JP" dirty="0"/>
              <a:t>INTRODUCTION</a:t>
            </a:r>
          </a:p>
          <a:p>
            <a:pPr marL="514350" indent="-514350">
              <a:buFont typeface="+mj-lt"/>
              <a:buAutoNum type="arabicPeriod"/>
            </a:pPr>
            <a:r>
              <a:rPr kumimoji="1" lang="en-US" altLang="ja-JP" dirty="0"/>
              <a:t>RADIOPHARMACEUTICAL THERAPY METHODS: JUSTIFICATION AND OPTIMISATION</a:t>
            </a:r>
          </a:p>
          <a:p>
            <a:pPr marL="514350" indent="-514350">
              <a:buFont typeface="+mj-lt"/>
              <a:buAutoNum type="arabicPeriod"/>
            </a:pPr>
            <a:r>
              <a:rPr kumimoji="1" lang="en-US" altLang="ja-JP" dirty="0"/>
              <a:t>BIOKINETIC DATA COLLECTION</a:t>
            </a:r>
          </a:p>
          <a:p>
            <a:pPr marL="514350" indent="-514350">
              <a:buFont typeface="+mj-lt"/>
              <a:buAutoNum type="arabicPeriod"/>
            </a:pPr>
            <a:r>
              <a:rPr kumimoji="1" lang="en-US" altLang="ja-JP" dirty="0"/>
              <a:t>METHODS FOR ABSORBED DOSE CALCULATIONS</a:t>
            </a:r>
          </a:p>
          <a:p>
            <a:pPr marL="514350" indent="-514350">
              <a:buFont typeface="+mj-lt"/>
              <a:buAutoNum type="arabicPeriod"/>
            </a:pPr>
            <a:r>
              <a:rPr kumimoji="1" lang="en-US" altLang="ja-JP" dirty="0"/>
              <a:t>SPECIFIC RADIOLOGICAL PROTECTION ISSUES</a:t>
            </a:r>
          </a:p>
          <a:p>
            <a:pPr marL="514350" indent="-514350">
              <a:buFont typeface="+mj-lt"/>
              <a:buAutoNum type="arabicPeriod"/>
            </a:pPr>
            <a:r>
              <a:rPr kumimoji="1" lang="en-US" altLang="ja-JP" dirty="0"/>
              <a:t>SUMMARY OF RECOMMENDATIONS</a:t>
            </a:r>
            <a:endParaRPr kumimoji="1" lang="ja-JP" altLang="en-US"/>
          </a:p>
        </p:txBody>
      </p:sp>
      <p:sp>
        <p:nvSpPr>
          <p:cNvPr id="4" name="スライド番号プレースホルダー 3">
            <a:extLst>
              <a:ext uri="{FF2B5EF4-FFF2-40B4-BE49-F238E27FC236}">
                <a16:creationId xmlns:a16="http://schemas.microsoft.com/office/drawing/2014/main" id="{0EE262DA-462F-E840-8339-218A959348B6}"/>
              </a:ext>
            </a:extLst>
          </p:cNvPr>
          <p:cNvSpPr>
            <a:spLocks noGrp="1"/>
          </p:cNvSpPr>
          <p:nvPr>
            <p:ph type="sldNum" sz="quarter" idx="10"/>
          </p:nvPr>
        </p:nvSpPr>
        <p:spPr/>
        <p:txBody>
          <a:bodyPr/>
          <a:lstStyle/>
          <a:p>
            <a:pPr>
              <a:defRPr/>
            </a:pPr>
            <a:fld id="{EA219876-2E5D-BC48-A965-2D49D24A9D78}" type="slidenum">
              <a:rPr lang="en-US" altLang="ja-JP" smtClean="0"/>
              <a:pPr>
                <a:defRPr/>
              </a:pPr>
              <a:t>5</a:t>
            </a:fld>
            <a:endParaRPr lang="en-US" altLang="ja-JP" dirty="0"/>
          </a:p>
        </p:txBody>
      </p:sp>
    </p:spTree>
    <p:extLst>
      <p:ext uri="{BB962C8B-B14F-4D97-AF65-F5344CB8AC3E}">
        <p14:creationId xmlns:p14="http://schemas.microsoft.com/office/powerpoint/2010/main" val="3472280664"/>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D989B-0C33-E140-9AAB-90FA9642DC9C}"/>
              </a:ext>
            </a:extLst>
          </p:cNvPr>
          <p:cNvSpPr>
            <a:spLocks noGrp="1"/>
          </p:cNvSpPr>
          <p:nvPr>
            <p:ph type="title"/>
          </p:nvPr>
        </p:nvSpPr>
        <p:spPr>
          <a:xfrm>
            <a:off x="247650" y="685800"/>
            <a:ext cx="8648700" cy="1143000"/>
          </a:xfrm>
        </p:spPr>
        <p:txBody>
          <a:bodyPr>
            <a:noAutofit/>
          </a:bodyPr>
          <a:lstStyle/>
          <a:p>
            <a:r>
              <a:rPr kumimoji="1" lang="en-US" altLang="ja-JP" sz="4000" dirty="0"/>
              <a:t>Introduction 1</a:t>
            </a:r>
            <a:br>
              <a:rPr kumimoji="1" lang="en-US" altLang="ja-JP" sz="4000" dirty="0"/>
            </a:br>
            <a:r>
              <a:rPr kumimoji="1" lang="en-US" altLang="ja-JP" sz="4000" dirty="0"/>
              <a:t>Therapy with Radiopharmaceuticals</a:t>
            </a:r>
            <a:br>
              <a:rPr kumimoji="1" lang="en-US" altLang="ja-JP" sz="4000" dirty="0"/>
            </a:br>
            <a:r>
              <a:rPr kumimoji="1" lang="en-US" altLang="ja-JP" sz="4000" dirty="0"/>
              <a:t>(p.13, ICRP 140) </a:t>
            </a:r>
            <a:endParaRPr kumimoji="1" lang="ja-JP" altLang="en-US" sz="4000"/>
          </a:p>
        </p:txBody>
      </p:sp>
      <p:sp>
        <p:nvSpPr>
          <p:cNvPr id="3" name="コンテンツ プレースホルダー 2">
            <a:extLst>
              <a:ext uri="{FF2B5EF4-FFF2-40B4-BE49-F238E27FC236}">
                <a16:creationId xmlns:a16="http://schemas.microsoft.com/office/drawing/2014/main" id="{45CBE460-5CB7-2045-90DE-263E1E7E8C8A}"/>
              </a:ext>
            </a:extLst>
          </p:cNvPr>
          <p:cNvSpPr>
            <a:spLocks noGrp="1"/>
          </p:cNvSpPr>
          <p:nvPr>
            <p:ph idx="1"/>
          </p:nvPr>
        </p:nvSpPr>
        <p:spPr>
          <a:xfrm>
            <a:off x="457200" y="2438400"/>
            <a:ext cx="8229600" cy="3459164"/>
          </a:xfrm>
        </p:spPr>
        <p:txBody>
          <a:bodyPr/>
          <a:lstStyle/>
          <a:p>
            <a:pPr>
              <a:buFont typeface="Wingdings" pitchFamily="2" charset="2"/>
              <a:buChar char="l"/>
            </a:pPr>
            <a:r>
              <a:rPr kumimoji="1" lang="en-US" altLang="ja-JP" dirty="0"/>
              <a:t>Quantitative imaging and dosimetry should be the basis for treatment planning for radiopharmaceutical therapy, just as they are for external-beam radiotherapy.</a:t>
            </a:r>
          </a:p>
          <a:p>
            <a:pPr>
              <a:buFont typeface="Wingdings" pitchFamily="2" charset="2"/>
              <a:buChar char="l"/>
            </a:pPr>
            <a:r>
              <a:rPr kumimoji="1" lang="en-US" altLang="ja-JP" dirty="0"/>
              <a:t>This publication details a framework to perform </a:t>
            </a:r>
            <a:r>
              <a:rPr kumimoji="1" lang="en-US" altLang="ja-JP" dirty="0" err="1"/>
              <a:t>individualised</a:t>
            </a:r>
            <a:r>
              <a:rPr kumimoji="1" lang="en-US" altLang="ja-JP" dirty="0"/>
              <a:t> dosimetry to plan radiopharmaceutical therapy procedures and to verify the absorbed dose delivered.</a:t>
            </a:r>
          </a:p>
        </p:txBody>
      </p:sp>
      <p:sp>
        <p:nvSpPr>
          <p:cNvPr id="4" name="スライド番号プレースホルダー 3">
            <a:extLst>
              <a:ext uri="{FF2B5EF4-FFF2-40B4-BE49-F238E27FC236}">
                <a16:creationId xmlns:a16="http://schemas.microsoft.com/office/drawing/2014/main" id="{42D6EE84-1B96-0645-BDCD-6F45C2BB0122}"/>
              </a:ext>
            </a:extLst>
          </p:cNvPr>
          <p:cNvSpPr>
            <a:spLocks noGrp="1"/>
          </p:cNvSpPr>
          <p:nvPr>
            <p:ph type="sldNum" sz="quarter" idx="10"/>
          </p:nvPr>
        </p:nvSpPr>
        <p:spPr/>
        <p:txBody>
          <a:bodyPr/>
          <a:lstStyle/>
          <a:p>
            <a:pPr>
              <a:defRPr/>
            </a:pPr>
            <a:fld id="{EA219876-2E5D-BC48-A965-2D49D24A9D78}" type="slidenum">
              <a:rPr lang="en-US" altLang="ja-JP" smtClean="0"/>
              <a:pPr>
                <a:defRPr/>
              </a:pPr>
              <a:t>6</a:t>
            </a:fld>
            <a:endParaRPr lang="en-US" altLang="ja-JP"/>
          </a:p>
        </p:txBody>
      </p:sp>
    </p:spTree>
    <p:extLst>
      <p:ext uri="{BB962C8B-B14F-4D97-AF65-F5344CB8AC3E}">
        <p14:creationId xmlns:p14="http://schemas.microsoft.com/office/powerpoint/2010/main" val="2382627130"/>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D6FE55-8D38-3342-BE76-12726D6D798A}"/>
              </a:ext>
            </a:extLst>
          </p:cNvPr>
          <p:cNvSpPr>
            <a:spLocks noGrp="1"/>
          </p:cNvSpPr>
          <p:nvPr>
            <p:ph type="title"/>
          </p:nvPr>
        </p:nvSpPr>
        <p:spPr>
          <a:xfrm>
            <a:off x="457200" y="685800"/>
            <a:ext cx="8229600" cy="1143000"/>
          </a:xfrm>
        </p:spPr>
        <p:txBody>
          <a:bodyPr>
            <a:noAutofit/>
          </a:bodyPr>
          <a:lstStyle/>
          <a:p>
            <a:r>
              <a:rPr kumimoji="1" lang="en-US" altLang="ja-JP" sz="4000" dirty="0"/>
              <a:t>Introduction 2</a:t>
            </a:r>
            <a:br>
              <a:rPr kumimoji="1" lang="en-US" altLang="ja-JP" sz="4000" dirty="0"/>
            </a:br>
            <a:r>
              <a:rPr kumimoji="1" lang="en-US" altLang="ja-JP" sz="4000" dirty="0"/>
              <a:t>Therapy with Radiopharmaceuticals</a:t>
            </a:r>
            <a:br>
              <a:rPr kumimoji="1" lang="en-US" altLang="ja-JP" sz="4000" dirty="0"/>
            </a:br>
            <a:r>
              <a:rPr kumimoji="1" lang="en-US" altLang="ja-JP" sz="4000" dirty="0"/>
              <a:t>(p.13, ICRP 140) </a:t>
            </a:r>
            <a:endParaRPr kumimoji="1" lang="ja-JP" altLang="en-US" sz="4000"/>
          </a:p>
        </p:txBody>
      </p:sp>
      <p:sp>
        <p:nvSpPr>
          <p:cNvPr id="3" name="コンテンツ プレースホルダー 2">
            <a:extLst>
              <a:ext uri="{FF2B5EF4-FFF2-40B4-BE49-F238E27FC236}">
                <a16:creationId xmlns:a16="http://schemas.microsoft.com/office/drawing/2014/main" id="{4B18722C-A4F5-FC49-AFBB-560A9A1FF19F}"/>
              </a:ext>
            </a:extLst>
          </p:cNvPr>
          <p:cNvSpPr>
            <a:spLocks noGrp="1"/>
          </p:cNvSpPr>
          <p:nvPr>
            <p:ph idx="1"/>
          </p:nvPr>
        </p:nvSpPr>
        <p:spPr>
          <a:xfrm>
            <a:off x="511628" y="2438400"/>
            <a:ext cx="8120743" cy="2873976"/>
          </a:xfrm>
        </p:spPr>
        <p:txBody>
          <a:bodyPr/>
          <a:lstStyle/>
          <a:p>
            <a:pPr marL="0" indent="0">
              <a:buNone/>
            </a:pPr>
            <a:r>
              <a:rPr kumimoji="1" lang="en-US" altLang="ja-JP" dirty="0"/>
              <a:t>Current ICRP Recommendations related to Therapy with Radiopharmaceuticals</a:t>
            </a:r>
          </a:p>
          <a:p>
            <a:r>
              <a:rPr kumimoji="1" lang="en-US" altLang="ja-JP" dirty="0"/>
              <a:t>Publications 73 (ICRP, 1996a)</a:t>
            </a:r>
          </a:p>
          <a:p>
            <a:r>
              <a:rPr kumimoji="1" lang="en-US" altLang="ja-JP" dirty="0"/>
              <a:t>Publication 94 (ICRP, 2004)</a:t>
            </a:r>
          </a:p>
          <a:p>
            <a:r>
              <a:rPr kumimoji="1" lang="en-US" altLang="ja-JP" dirty="0"/>
              <a:t>Publication 103 (ICRP, 2007a)</a:t>
            </a:r>
          </a:p>
          <a:p>
            <a:r>
              <a:rPr kumimoji="1" lang="en-US" altLang="ja-JP" dirty="0"/>
              <a:t>Publication 105 (ICRP, 2007b)</a:t>
            </a:r>
            <a:endParaRPr kumimoji="1" lang="ja-JP" altLang="en-US"/>
          </a:p>
        </p:txBody>
      </p:sp>
      <p:sp>
        <p:nvSpPr>
          <p:cNvPr id="4" name="スライド番号プレースホルダー 3">
            <a:extLst>
              <a:ext uri="{FF2B5EF4-FFF2-40B4-BE49-F238E27FC236}">
                <a16:creationId xmlns:a16="http://schemas.microsoft.com/office/drawing/2014/main" id="{E12B1F81-CE52-6849-9835-6D9EAA0E2891}"/>
              </a:ext>
            </a:extLst>
          </p:cNvPr>
          <p:cNvSpPr>
            <a:spLocks noGrp="1"/>
          </p:cNvSpPr>
          <p:nvPr>
            <p:ph type="sldNum" sz="quarter" idx="10"/>
          </p:nvPr>
        </p:nvSpPr>
        <p:spPr/>
        <p:txBody>
          <a:bodyPr/>
          <a:lstStyle/>
          <a:p>
            <a:pPr>
              <a:defRPr/>
            </a:pPr>
            <a:fld id="{EA219876-2E5D-BC48-A965-2D49D24A9D78}" type="slidenum">
              <a:rPr lang="en-US" altLang="ja-JP" smtClean="0"/>
              <a:pPr>
                <a:defRPr/>
              </a:pPr>
              <a:t>7</a:t>
            </a:fld>
            <a:endParaRPr lang="en-US" altLang="ja-JP" dirty="0"/>
          </a:p>
        </p:txBody>
      </p:sp>
    </p:spTree>
    <p:extLst>
      <p:ext uri="{BB962C8B-B14F-4D97-AF65-F5344CB8AC3E}">
        <p14:creationId xmlns:p14="http://schemas.microsoft.com/office/powerpoint/2010/main" val="2329739367"/>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D989B-0C33-E140-9AAB-90FA9642DC9C}"/>
              </a:ext>
            </a:extLst>
          </p:cNvPr>
          <p:cNvSpPr>
            <a:spLocks noGrp="1"/>
          </p:cNvSpPr>
          <p:nvPr>
            <p:ph type="title"/>
          </p:nvPr>
        </p:nvSpPr>
        <p:spPr>
          <a:xfrm>
            <a:off x="247650" y="677864"/>
            <a:ext cx="8648700" cy="1143000"/>
          </a:xfrm>
        </p:spPr>
        <p:txBody>
          <a:bodyPr>
            <a:noAutofit/>
          </a:bodyPr>
          <a:lstStyle/>
          <a:p>
            <a:r>
              <a:rPr kumimoji="1" lang="en-US" altLang="ja-JP" sz="4000" dirty="0"/>
              <a:t>Main Points 1</a:t>
            </a:r>
            <a:br>
              <a:rPr kumimoji="1" lang="en-US" altLang="ja-JP" sz="4000" dirty="0"/>
            </a:br>
            <a:r>
              <a:rPr kumimoji="1" lang="en-US" altLang="ja-JP" sz="4000" dirty="0"/>
              <a:t>(p.11, ICRP 140)</a:t>
            </a:r>
            <a:endParaRPr kumimoji="1" lang="ja-JP" altLang="en-US" sz="4000"/>
          </a:p>
        </p:txBody>
      </p:sp>
      <p:sp>
        <p:nvSpPr>
          <p:cNvPr id="3" name="コンテンツ プレースホルダー 2">
            <a:extLst>
              <a:ext uri="{FF2B5EF4-FFF2-40B4-BE49-F238E27FC236}">
                <a16:creationId xmlns:a16="http://schemas.microsoft.com/office/drawing/2014/main" id="{45CBE460-5CB7-2045-90DE-263E1E7E8C8A}"/>
              </a:ext>
            </a:extLst>
          </p:cNvPr>
          <p:cNvSpPr>
            <a:spLocks noGrp="1"/>
          </p:cNvSpPr>
          <p:nvPr>
            <p:ph idx="1"/>
          </p:nvPr>
        </p:nvSpPr>
        <p:spPr>
          <a:xfrm>
            <a:off x="457200" y="2438400"/>
            <a:ext cx="8229600" cy="2697164"/>
          </a:xfrm>
        </p:spPr>
        <p:txBody>
          <a:bodyPr/>
          <a:lstStyle/>
          <a:p>
            <a:pPr>
              <a:buFont typeface="Wingdings" pitchFamily="2" charset="2"/>
              <a:buChar char="l"/>
            </a:pPr>
            <a:r>
              <a:rPr kumimoji="1" lang="en-US" altLang="ja-JP" dirty="0"/>
              <a:t>Treatment with radiopharmaceuticals requires administration protocols that justify and optimise the treatment. Individual absorbed dose estimates should be performed for treatment planning and for post-administration verification of doses to </a:t>
            </a:r>
            <a:r>
              <a:rPr kumimoji="1" lang="en-US" altLang="ja-JP" dirty="0" err="1"/>
              <a:t>tumours</a:t>
            </a:r>
            <a:r>
              <a:rPr kumimoji="1" lang="en-US" altLang="ja-JP" dirty="0"/>
              <a:t> and normal tissues.</a:t>
            </a:r>
          </a:p>
        </p:txBody>
      </p:sp>
      <p:sp>
        <p:nvSpPr>
          <p:cNvPr id="4" name="スライド番号プレースホルダー 3">
            <a:extLst>
              <a:ext uri="{FF2B5EF4-FFF2-40B4-BE49-F238E27FC236}">
                <a16:creationId xmlns:a16="http://schemas.microsoft.com/office/drawing/2014/main" id="{42D6EE84-1B96-0645-BDCD-6F45C2BB0122}"/>
              </a:ext>
            </a:extLst>
          </p:cNvPr>
          <p:cNvSpPr>
            <a:spLocks noGrp="1"/>
          </p:cNvSpPr>
          <p:nvPr>
            <p:ph type="sldNum" sz="quarter" idx="10"/>
          </p:nvPr>
        </p:nvSpPr>
        <p:spPr/>
        <p:txBody>
          <a:bodyPr/>
          <a:lstStyle/>
          <a:p>
            <a:pPr>
              <a:defRPr/>
            </a:pPr>
            <a:fld id="{EA219876-2E5D-BC48-A965-2D49D24A9D78}" type="slidenum">
              <a:rPr lang="en-US" altLang="ja-JP" smtClean="0"/>
              <a:pPr>
                <a:defRPr/>
              </a:pPr>
              <a:t>8</a:t>
            </a:fld>
            <a:endParaRPr lang="en-US" altLang="ja-JP"/>
          </a:p>
        </p:txBody>
      </p:sp>
    </p:spTree>
    <p:extLst>
      <p:ext uri="{BB962C8B-B14F-4D97-AF65-F5344CB8AC3E}">
        <p14:creationId xmlns:p14="http://schemas.microsoft.com/office/powerpoint/2010/main" val="381381069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D989B-0C33-E140-9AAB-90FA9642DC9C}"/>
              </a:ext>
            </a:extLst>
          </p:cNvPr>
          <p:cNvSpPr>
            <a:spLocks noGrp="1"/>
          </p:cNvSpPr>
          <p:nvPr>
            <p:ph type="title"/>
          </p:nvPr>
        </p:nvSpPr>
        <p:spPr>
          <a:xfrm>
            <a:off x="247650" y="677864"/>
            <a:ext cx="8648700" cy="1143000"/>
          </a:xfrm>
        </p:spPr>
        <p:txBody>
          <a:bodyPr>
            <a:noAutofit/>
          </a:bodyPr>
          <a:lstStyle/>
          <a:p>
            <a:r>
              <a:rPr kumimoji="1" lang="en-US" altLang="ja-JP" sz="4000" dirty="0"/>
              <a:t>Main Points 2</a:t>
            </a:r>
            <a:br>
              <a:rPr kumimoji="1" lang="en-US" altLang="ja-JP" sz="4000" dirty="0"/>
            </a:br>
            <a:r>
              <a:rPr kumimoji="1" lang="en-US" altLang="ja-JP" sz="4000" dirty="0"/>
              <a:t>(p.11, ICRP 140)</a:t>
            </a:r>
            <a:endParaRPr kumimoji="1" lang="ja-JP" altLang="en-US" sz="4000"/>
          </a:p>
        </p:txBody>
      </p:sp>
      <p:sp>
        <p:nvSpPr>
          <p:cNvPr id="3" name="コンテンツ プレースホルダー 2">
            <a:extLst>
              <a:ext uri="{FF2B5EF4-FFF2-40B4-BE49-F238E27FC236}">
                <a16:creationId xmlns:a16="http://schemas.microsoft.com/office/drawing/2014/main" id="{45CBE460-5CB7-2045-90DE-263E1E7E8C8A}"/>
              </a:ext>
            </a:extLst>
          </p:cNvPr>
          <p:cNvSpPr>
            <a:spLocks noGrp="1"/>
          </p:cNvSpPr>
          <p:nvPr>
            <p:ph idx="1"/>
          </p:nvPr>
        </p:nvSpPr>
        <p:spPr>
          <a:xfrm>
            <a:off x="457200" y="2438400"/>
            <a:ext cx="8229600" cy="2697164"/>
          </a:xfrm>
        </p:spPr>
        <p:txBody>
          <a:bodyPr/>
          <a:lstStyle/>
          <a:p>
            <a:pPr>
              <a:buSzPct val="100000"/>
              <a:buFont typeface="Wingdings" pitchFamily="2" charset="2"/>
              <a:buChar char="l"/>
            </a:pPr>
            <a:r>
              <a:rPr kumimoji="1" lang="en-US" altLang="ja-JP" dirty="0"/>
              <a:t>Special consideration should be given to pregnant women and children exposed to </a:t>
            </a:r>
            <a:r>
              <a:rPr kumimoji="1" lang="en-US" altLang="ja-JP" dirty="0" err="1"/>
              <a:t>ionising</a:t>
            </a:r>
            <a:r>
              <a:rPr kumimoji="1" lang="en-US" altLang="ja-JP" dirty="0"/>
              <a:t> radiation. Pregnancy is usually contraindicated in radiopharmaceutical therapy. Breast feeding should be discontinued in patients receiving radiopharmaceutical therapy.</a:t>
            </a:r>
          </a:p>
        </p:txBody>
      </p:sp>
      <p:sp>
        <p:nvSpPr>
          <p:cNvPr id="4" name="スライド番号プレースホルダー 3">
            <a:extLst>
              <a:ext uri="{FF2B5EF4-FFF2-40B4-BE49-F238E27FC236}">
                <a16:creationId xmlns:a16="http://schemas.microsoft.com/office/drawing/2014/main" id="{42D6EE84-1B96-0645-BDCD-6F45C2BB0122}"/>
              </a:ext>
            </a:extLst>
          </p:cNvPr>
          <p:cNvSpPr>
            <a:spLocks noGrp="1"/>
          </p:cNvSpPr>
          <p:nvPr>
            <p:ph type="sldNum" sz="quarter" idx="10"/>
          </p:nvPr>
        </p:nvSpPr>
        <p:spPr/>
        <p:txBody>
          <a:bodyPr/>
          <a:lstStyle/>
          <a:p>
            <a:pPr>
              <a:defRPr/>
            </a:pPr>
            <a:fld id="{EA219876-2E5D-BC48-A965-2D49D24A9D78}" type="slidenum">
              <a:rPr lang="en-US" altLang="ja-JP" smtClean="0"/>
              <a:pPr>
                <a:defRPr/>
              </a:pPr>
              <a:t>9</a:t>
            </a:fld>
            <a:endParaRPr lang="en-US" altLang="ja-JP"/>
          </a:p>
        </p:txBody>
      </p:sp>
    </p:spTree>
    <p:extLst>
      <p:ext uri="{BB962C8B-B14F-4D97-AF65-F5344CB8AC3E}">
        <p14:creationId xmlns:p14="http://schemas.microsoft.com/office/powerpoint/2010/main" val="4256392670"/>
      </p:ext>
    </p:extLst>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2222</TotalTime>
  <Words>2338</Words>
  <Application>Microsoft Macintosh PowerPoint</Application>
  <PresentationFormat>画面に合わせる (4:3)</PresentationFormat>
  <Paragraphs>133</Paragraphs>
  <Slides>34</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34</vt:i4>
      </vt:variant>
    </vt:vector>
  </HeadingPairs>
  <TitlesOfParts>
    <vt:vector size="40" baseType="lpstr">
      <vt:lpstr>ＭＳ Ｐゴシック</vt:lpstr>
      <vt:lpstr>Arial</vt:lpstr>
      <vt:lpstr>Calibri</vt:lpstr>
      <vt:lpstr>Wingdings</vt:lpstr>
      <vt:lpstr>Wingdings 2</vt:lpstr>
      <vt:lpstr>Flow</vt:lpstr>
      <vt:lpstr>Radiological Protection in Therapy with Radiopharmaceuticals</vt:lpstr>
      <vt:lpstr>PowerPoint プレゼンテーション</vt:lpstr>
      <vt:lpstr>PowerPoint プレゼンテーション</vt:lpstr>
      <vt:lpstr>Disclosure</vt:lpstr>
      <vt:lpstr>Section Headings in ICRP 140</vt:lpstr>
      <vt:lpstr>Introduction 1 Therapy with Radiopharmaceuticals (p.13, ICRP 140) </vt:lpstr>
      <vt:lpstr>Introduction 2 Therapy with Radiopharmaceuticals (p.13, ICRP 140) </vt:lpstr>
      <vt:lpstr>Main Points 1 (p.11, ICRP 140)</vt:lpstr>
      <vt:lpstr>Main Points 2 (p.11, ICRP 140)</vt:lpstr>
      <vt:lpstr>Main Points 3 (p.11, ICRP 140)</vt:lpstr>
      <vt:lpstr>Main Points 3 (continued) (p.11, ICRP 140)</vt:lpstr>
      <vt:lpstr>Main Points 4  (p.11, ICRP 140)</vt:lpstr>
      <vt:lpstr>Main Points 5  (p.11, ICRP 140)</vt:lpstr>
      <vt:lpstr>Recommendations 1 (p.17, ICRP 140)  Treatment of hyperthyroidism and other benign thyroid conditions</vt:lpstr>
      <vt:lpstr>Recommendations 2 (p.20, ICRP 140)  Treatment of differentiated thyroid cancer</vt:lpstr>
      <vt:lpstr>Recommendations 3 (p.22, ICRP 140)  Treatment of polycythaemia vera and essential thrombocythaemia</vt:lpstr>
      <vt:lpstr>Recommendations 4 (p.25, ICRP 140)  Treatment of skeletal metastases</vt:lpstr>
      <vt:lpstr>Recommendations 5 (p.27, ICRP 140)  Treatment of neuroblastoma in children and young adults</vt:lpstr>
      <vt:lpstr>Recommendations 6 (p.29, ICRP 140)  Treatment with radiolabelled peptide receptor</vt:lpstr>
      <vt:lpstr>Recommendations 7 (p.31, ICRP 140)  Radioimmunotherapy</vt:lpstr>
      <vt:lpstr>Recommendations 8 (p.35, ICRP 140)  Intra-arterial treatment of hepatocellular carcinoma and liver metastases by selective internal radiation therapy (SIRT)</vt:lpstr>
      <vt:lpstr>Recommendations 9 (p.37, ICRP 140) Treatment of arthritis (radionuclide synovectomy)</vt:lpstr>
      <vt:lpstr>Biokinetic Data Collection (p.39, ICRP 140)</vt:lpstr>
      <vt:lpstr>Methods for Absorbed Dose Calculation 1 (p.45, ICRP 140)</vt:lpstr>
      <vt:lpstr>Methods for Absorbed Dose Calculation 2 (p.54, ICRP 140)</vt:lpstr>
      <vt:lpstr>Specific Radiological Protection Issues (p.57, ICRP 140)</vt:lpstr>
      <vt:lpstr>Summary of Recommendations 1 (p.71, ICRP 140)</vt:lpstr>
      <vt:lpstr>Summary of Recommendations 2 (p.71, ICRP 140)</vt:lpstr>
      <vt:lpstr>Summary of Recommendations 3 (p.71, ICRP 140)</vt:lpstr>
      <vt:lpstr>Summary of Recommendations 4 (p.71, ICRP 140)</vt:lpstr>
      <vt:lpstr>Summary of Recommendations 5 (p.71, ICRP 140)</vt:lpstr>
      <vt:lpstr>Summary of Recommendations 6 (p.71, ICRP 140)</vt:lpstr>
      <vt:lpstr>Publication to be cited as </vt:lpstr>
      <vt:lpstr>PowerPoint プレゼンテーション</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Chris</dc:creator>
  <cp:lastModifiedBy>細野眞</cp:lastModifiedBy>
  <cp:revision>248</cp:revision>
  <dcterms:created xsi:type="dcterms:W3CDTF">2006-08-16T00:00:00Z</dcterms:created>
  <dcterms:modified xsi:type="dcterms:W3CDTF">2020-09-15T02:06:35Z</dcterms:modified>
</cp:coreProperties>
</file>