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256" r:id="rId2"/>
    <p:sldId id="334" r:id="rId3"/>
    <p:sldId id="330" r:id="rId4"/>
    <p:sldId id="331" r:id="rId5"/>
    <p:sldId id="332" r:id="rId6"/>
    <p:sldId id="333" r:id="rId7"/>
    <p:sldId id="336" r:id="rId8"/>
    <p:sldId id="337" r:id="rId9"/>
    <p:sldId id="338" r:id="rId10"/>
    <p:sldId id="339" r:id="rId11"/>
    <p:sldId id="340" r:id="rId12"/>
    <p:sldId id="341" r:id="rId13"/>
    <p:sldId id="342" r:id="rId14"/>
    <p:sldId id="343" r:id="rId15"/>
    <p:sldId id="344" r:id="rId16"/>
    <p:sldId id="345" r:id="rId17"/>
    <p:sldId id="346" r:id="rId18"/>
    <p:sldId id="347" r:id="rId19"/>
    <p:sldId id="348" r:id="rId20"/>
    <p:sldId id="349" r:id="rId21"/>
    <p:sldId id="350" r:id="rId22"/>
    <p:sldId id="351" r:id="rId23"/>
    <p:sldId id="352" r:id="rId24"/>
    <p:sldId id="353" r:id="rId25"/>
    <p:sldId id="355" r:id="rId26"/>
    <p:sldId id="354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84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95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B5D8AA-3931-46B9-9EDA-2C518F504134}" type="datetimeFigureOut">
              <a:rPr lang="en-GB" smtClean="0"/>
              <a:pPr/>
              <a:t>05/02/2019</a:t>
            </a:fld>
            <a:endParaRPr lang="en-GB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E14C93-0D06-4811-8F34-3873228F63C5}" type="slidenum">
              <a:rPr lang="en-GB" smtClean="0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5269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F3F6A-F45D-421B-A3A4-12F6941EB84F}" type="datetime1">
              <a:rPr lang="en-GB" smtClean="0"/>
              <a:pPr/>
              <a:t>05/02/2019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5AD37-E7D1-4135-A4DD-D30D5937B67A}" type="slidenum">
              <a:rPr lang="en-GB" smtClean="0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2455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614C9-16D7-4288-88F4-8D62F0ECDF4E}" type="datetime1">
              <a:rPr lang="en-GB" smtClean="0"/>
              <a:pPr/>
              <a:t>05/02/2019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5AD37-E7D1-4135-A4DD-D30D5937B67A}" type="slidenum">
              <a:rPr lang="en-GB" smtClean="0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3563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73A55-5563-475C-A5A6-5054D1FA1010}" type="datetime1">
              <a:rPr lang="en-GB" smtClean="0"/>
              <a:pPr/>
              <a:t>05/02/2019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5AD37-E7D1-4135-A4DD-D30D5937B67A}" type="slidenum">
              <a:rPr lang="en-GB" smtClean="0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1371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09925"/>
          </a:xfrm>
          <a:solidFill>
            <a:schemeClr val="accent5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txBody>
          <a:bodyPr/>
          <a:lstStyle>
            <a:lvl1pPr>
              <a:defRPr b="1" i="1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74BE8-2222-45EA-9A42-853E22E40B28}" type="datetime1">
              <a:rPr lang="en-GB" smtClean="0"/>
              <a:pPr/>
              <a:t>05/02/2019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5AD37-E7D1-4135-A4DD-D30D5937B67A}" type="slidenum">
              <a:rPr lang="en-GB" smtClean="0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6423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5A548-4470-4821-892D-BF54D617FF38}" type="datetime1">
              <a:rPr lang="en-GB" smtClean="0"/>
              <a:pPr/>
              <a:t>05/02/2019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5AD37-E7D1-4135-A4DD-D30D5937B67A}" type="slidenum">
              <a:rPr lang="en-GB" smtClean="0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4611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3B851-82FB-4DDE-8CF6-D164C664162A}" type="datetime1">
              <a:rPr lang="en-GB" smtClean="0"/>
              <a:pPr/>
              <a:t>05/02/2019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5AD37-E7D1-4135-A4DD-D30D5937B67A}" type="slidenum">
              <a:rPr lang="en-GB" smtClean="0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2431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5AD37-E7D1-4135-A4DD-D30D5937B67A}" type="slidenum">
              <a:rPr lang="en-GB" smtClean="0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2289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439B-DFAE-48BF-9F97-4776B468C679}" type="datetime1">
              <a:rPr lang="en-GB" smtClean="0"/>
              <a:pPr/>
              <a:t>05/02/2019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5AD37-E7D1-4135-A4DD-D30D5937B67A}" type="slidenum">
              <a:rPr lang="en-GB" smtClean="0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3459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AAD-A26E-409F-A21B-71F164C8AF7C}" type="datetime1">
              <a:rPr lang="en-GB" smtClean="0"/>
              <a:pPr/>
              <a:t>05/02/2019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5AD37-E7D1-4135-A4DD-D30D5937B67A}" type="slidenum">
              <a:rPr lang="en-GB" smtClean="0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3313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44520-CA79-4E6F-A497-2D4EF6AEABD2}" type="datetime1">
              <a:rPr lang="en-GB" smtClean="0"/>
              <a:pPr/>
              <a:t>05/02/2019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5AD37-E7D1-4135-A4DD-D30D5937B67A}" type="slidenum">
              <a:rPr lang="en-GB" smtClean="0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1664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D2B5B-6BFA-4951-8A40-760A9A349949}" type="datetime1">
              <a:rPr lang="en-GB" smtClean="0"/>
              <a:pPr/>
              <a:t>05/02/2019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5AD37-E7D1-4135-A4DD-D30D5937B67A}" type="slidenum">
              <a:rPr lang="en-GB" smtClean="0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7613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B033E8-228F-40D1-B3F8-DE5F8D01E6CE}" type="datetime1">
              <a:rPr lang="en-GB" smtClean="0"/>
              <a:pPr/>
              <a:t>05/02/2019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45AD37-E7D1-4135-A4DD-D30D5937B67A}" type="slidenum">
              <a:rPr lang="en-GB" smtClean="0"/>
              <a:pPr/>
              <a:t>‹Nº›</a:t>
            </a:fld>
            <a:endParaRPr lang="en-GB"/>
          </a:p>
        </p:txBody>
      </p:sp>
      <p:pic>
        <p:nvPicPr>
          <p:cNvPr id="8" name="Imagen 7"/>
          <p:cNvPicPr/>
          <p:nvPr userDrawn="1"/>
        </p:nvPicPr>
        <p:blipFill>
          <a:blip r:embed="rId13"/>
          <a:stretch>
            <a:fillRect/>
          </a:stretch>
        </p:blipFill>
        <p:spPr>
          <a:xfrm>
            <a:off x="113900" y="6394205"/>
            <a:ext cx="1029500" cy="289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8302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789649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>
            <a:noAutofit/>
          </a:bodyPr>
          <a:lstStyle/>
          <a:p>
            <a:r>
              <a:rPr lang="es-ES" sz="4800" b="1" i="1" dirty="0" err="1"/>
              <a:t>Diagnostic</a:t>
            </a:r>
            <a:r>
              <a:rPr lang="es-ES" sz="4800" b="1" i="1" dirty="0"/>
              <a:t> Reference </a:t>
            </a:r>
            <a:r>
              <a:rPr lang="es-ES" sz="4800" b="1" i="1" dirty="0" err="1"/>
              <a:t>Levels</a:t>
            </a:r>
            <a:r>
              <a:rPr lang="es-ES" sz="4800" b="1" i="1" dirty="0"/>
              <a:t> (DRLs) in Medical </a:t>
            </a:r>
            <a:r>
              <a:rPr lang="es-ES" sz="4800" b="1" i="1" dirty="0" err="1"/>
              <a:t>Imaging</a:t>
            </a:r>
            <a:endParaRPr lang="en-GB" sz="4800" b="1" i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78302" y="3277772"/>
            <a:ext cx="8037048" cy="2518117"/>
          </a:xfrm>
        </p:spPr>
        <p:txBody>
          <a:bodyPr>
            <a:normAutofit/>
          </a:bodyPr>
          <a:lstStyle/>
          <a:p>
            <a:r>
              <a:rPr lang="es-ES" sz="3200" b="1" dirty="0"/>
              <a:t>ICRP </a:t>
            </a:r>
            <a:r>
              <a:rPr lang="es-ES" sz="3200" b="1" dirty="0" err="1"/>
              <a:t>Publication</a:t>
            </a:r>
            <a:r>
              <a:rPr lang="es-ES" sz="3200" b="1" dirty="0"/>
              <a:t> 135 (2017)</a:t>
            </a:r>
          </a:p>
          <a:p>
            <a:r>
              <a:rPr lang="es-ES" dirty="0" smtClean="0"/>
              <a:t>(</a:t>
            </a:r>
            <a:r>
              <a:rPr lang="es-ES" dirty="0" err="1" smtClean="0"/>
              <a:t>Summary</a:t>
            </a:r>
            <a:r>
              <a:rPr lang="es-ES" dirty="0" smtClean="0"/>
              <a:t> </a:t>
            </a:r>
            <a:r>
              <a:rPr lang="es-ES" dirty="0" err="1"/>
              <a:t>updated</a:t>
            </a:r>
            <a:r>
              <a:rPr lang="es-ES" dirty="0"/>
              <a:t> </a:t>
            </a:r>
            <a:r>
              <a:rPr lang="es-ES" dirty="0" err="1" smtClean="0"/>
              <a:t>February</a:t>
            </a:r>
            <a:r>
              <a:rPr lang="es-ES" dirty="0" smtClean="0"/>
              <a:t> 1, 2019)</a:t>
            </a:r>
            <a:endParaRPr lang="es-ES" dirty="0"/>
          </a:p>
          <a:p>
            <a:endParaRPr lang="es-ES" sz="2000" dirty="0"/>
          </a:p>
          <a:p>
            <a:r>
              <a:rPr lang="es-ES" sz="2200" dirty="0"/>
              <a:t>E. </a:t>
            </a:r>
            <a:r>
              <a:rPr lang="es-ES" sz="2200" dirty="0" smtClean="0"/>
              <a:t>Vano </a:t>
            </a:r>
            <a:r>
              <a:rPr lang="es-ES" sz="2200" dirty="0"/>
              <a:t>, D.L. Miller, C.J. Martin, M.M. </a:t>
            </a:r>
            <a:r>
              <a:rPr lang="es-ES" sz="2200" dirty="0" err="1"/>
              <a:t>Rehani</a:t>
            </a:r>
            <a:r>
              <a:rPr lang="es-ES" sz="2200" dirty="0"/>
              <a:t>, K. </a:t>
            </a:r>
            <a:r>
              <a:rPr lang="es-ES" sz="2200" dirty="0" err="1"/>
              <a:t>Kang</a:t>
            </a:r>
            <a:r>
              <a:rPr lang="es-ES" sz="2200" dirty="0"/>
              <a:t>, M. </a:t>
            </a:r>
            <a:r>
              <a:rPr lang="es-ES" sz="2200" dirty="0" err="1"/>
              <a:t>Rosenstein</a:t>
            </a:r>
            <a:r>
              <a:rPr lang="es-ES" sz="2200" dirty="0"/>
              <a:t>, P. Ortiz-</a:t>
            </a:r>
            <a:r>
              <a:rPr lang="es-ES" sz="2200" dirty="0" err="1"/>
              <a:t>Lopez</a:t>
            </a:r>
            <a:r>
              <a:rPr lang="es-ES" sz="2200" dirty="0"/>
              <a:t>, S. </a:t>
            </a:r>
            <a:r>
              <a:rPr lang="es-ES" sz="2200" dirty="0" err="1"/>
              <a:t>Mattsson</a:t>
            </a:r>
            <a:r>
              <a:rPr lang="es-ES" sz="2200" dirty="0"/>
              <a:t>, R. </a:t>
            </a:r>
            <a:r>
              <a:rPr lang="es-ES" sz="2200" dirty="0" err="1"/>
              <a:t>Padovani</a:t>
            </a:r>
            <a:r>
              <a:rPr lang="es-ES" sz="2200" dirty="0"/>
              <a:t>, A. Rogers</a:t>
            </a:r>
          </a:p>
          <a:p>
            <a:endParaRPr lang="es-ES" sz="3200" dirty="0"/>
          </a:p>
          <a:p>
            <a:endParaRPr lang="es-ES" sz="3200" dirty="0"/>
          </a:p>
          <a:p>
            <a:endParaRPr lang="en-GB" sz="320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5AD37-E7D1-4135-A4DD-D30D5937B67A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04376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A3C7701-4E79-44A8-8C34-F5A8BB14A6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16914"/>
          </a:xfrm>
        </p:spPr>
        <p:txBody>
          <a:bodyPr>
            <a:normAutofit/>
          </a:bodyPr>
          <a:lstStyle/>
          <a:p>
            <a:pPr algn="ctr"/>
            <a:r>
              <a:rPr lang="es-ES" sz="4000" dirty="0" err="1"/>
              <a:t>Summary</a:t>
            </a:r>
            <a:r>
              <a:rPr lang="es-ES" sz="4000" dirty="0"/>
              <a:t> </a:t>
            </a:r>
            <a:r>
              <a:rPr lang="es-ES" sz="4000" dirty="0" smtClean="0"/>
              <a:t>(8) </a:t>
            </a:r>
            <a:r>
              <a:rPr lang="es-ES" sz="4000" dirty="0"/>
              <a:t>DRLs </a:t>
            </a:r>
            <a:r>
              <a:rPr lang="es-ES" sz="4000" dirty="0" err="1"/>
              <a:t>quantities</a:t>
            </a:r>
            <a:endParaRPr lang="es-ES" sz="40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2BE40786-400C-4687-AB18-C93DAA4BBA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10640"/>
            <a:ext cx="7886700" cy="5045711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For </a:t>
            </a:r>
            <a:r>
              <a:rPr lang="en-GB" dirty="0"/>
              <a:t>nuclear medicine, </a:t>
            </a:r>
            <a:r>
              <a:rPr lang="en-GB" b="1" dirty="0"/>
              <a:t>the ideal DRL quantity would be the </a:t>
            </a:r>
            <a:r>
              <a:rPr lang="en-GB" b="1" dirty="0" smtClean="0"/>
              <a:t>administered activity </a:t>
            </a:r>
            <a:r>
              <a:rPr lang="en-GB" b="1" dirty="0"/>
              <a:t>per body weight of a specific radionuclide for a specific clinical task </a:t>
            </a:r>
            <a:r>
              <a:rPr lang="en-GB" dirty="0"/>
              <a:t>and, </a:t>
            </a:r>
            <a:r>
              <a:rPr lang="en-GB" dirty="0" smtClean="0"/>
              <a:t>if relevant</a:t>
            </a:r>
            <a:r>
              <a:rPr lang="en-GB" dirty="0"/>
              <a:t>, the radiopharmaceutical used. The Commission recommends that </a:t>
            </a:r>
            <a:r>
              <a:rPr lang="en-GB" dirty="0" smtClean="0"/>
              <a:t>weight based administered </a:t>
            </a:r>
            <a:r>
              <a:rPr lang="en-GB" dirty="0"/>
              <a:t>activities should be used for children, adolescents, </a:t>
            </a:r>
            <a:r>
              <a:rPr lang="en-GB" dirty="0" smtClean="0"/>
              <a:t>and low-weight </a:t>
            </a:r>
            <a:r>
              <a:rPr lang="en-GB" dirty="0"/>
              <a:t>patients, and considered for other groups. Setting a </a:t>
            </a:r>
            <a:r>
              <a:rPr lang="en-GB" b="1" dirty="0"/>
              <a:t>fixed </a:t>
            </a:r>
            <a:r>
              <a:rPr lang="en-GB" b="1" dirty="0" smtClean="0"/>
              <a:t>maximum administered </a:t>
            </a:r>
            <a:r>
              <a:rPr lang="en-GB" b="1" dirty="0"/>
              <a:t>activity </a:t>
            </a:r>
            <a:r>
              <a:rPr lang="en-GB" dirty="0"/>
              <a:t>for very obese patients may also be considered. It is </a:t>
            </a:r>
            <a:r>
              <a:rPr lang="en-GB" dirty="0" smtClean="0"/>
              <a:t>recognised that</a:t>
            </a:r>
            <a:r>
              <a:rPr lang="en-GB" dirty="0"/>
              <a:t>, in many countries, a standard activity is used in clinical practice </a:t>
            </a:r>
            <a:r>
              <a:rPr lang="en-GB" dirty="0" smtClean="0"/>
              <a:t>for adult </a:t>
            </a:r>
            <a:r>
              <a:rPr lang="en-GB" dirty="0"/>
              <a:t>patients.</a:t>
            </a:r>
          </a:p>
          <a:p>
            <a:r>
              <a:rPr lang="en-GB" b="1" dirty="0" smtClean="0"/>
              <a:t>Weight-based </a:t>
            </a:r>
            <a:r>
              <a:rPr lang="en-GB" b="1" dirty="0"/>
              <a:t>administered activities may not be appropriate</a:t>
            </a:r>
            <a:r>
              <a:rPr lang="en-GB" dirty="0"/>
              <a:t> for </a:t>
            </a:r>
            <a:r>
              <a:rPr lang="en-GB" dirty="0" smtClean="0"/>
              <a:t>examinations where </a:t>
            </a:r>
            <a:r>
              <a:rPr lang="en-GB" dirty="0"/>
              <a:t>the radiopharmaceutical is concentrated predominantly in a single </a:t>
            </a:r>
            <a:r>
              <a:rPr lang="en-GB" dirty="0" smtClean="0"/>
              <a:t>organ (</a:t>
            </a:r>
            <a:r>
              <a:rPr lang="en-GB" dirty="0"/>
              <a:t>e.g. thyroid scans, lung perfusion scans).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E5349FAF-BE1C-4C53-B537-AAD2A2B7D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5AD37-E7D1-4135-A4DD-D30D5937B67A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51314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A3C7701-4E79-44A8-8C34-F5A8BB14A6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16914"/>
          </a:xfrm>
        </p:spPr>
        <p:txBody>
          <a:bodyPr>
            <a:normAutofit/>
          </a:bodyPr>
          <a:lstStyle/>
          <a:p>
            <a:pPr algn="ctr"/>
            <a:r>
              <a:rPr lang="es-ES" sz="4000" dirty="0" err="1"/>
              <a:t>Summary</a:t>
            </a:r>
            <a:r>
              <a:rPr lang="es-ES" sz="4000" dirty="0"/>
              <a:t> </a:t>
            </a:r>
            <a:r>
              <a:rPr lang="es-ES" sz="4000" dirty="0" smtClean="0"/>
              <a:t>(9) </a:t>
            </a:r>
            <a:r>
              <a:rPr lang="es-ES" sz="4000" dirty="0"/>
              <a:t>DRLs </a:t>
            </a:r>
            <a:r>
              <a:rPr lang="es-ES" sz="4000" dirty="0" err="1"/>
              <a:t>quantities</a:t>
            </a:r>
            <a:endParaRPr lang="es-ES" sz="40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2BE40786-400C-4687-AB18-C93DAA4BBA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10640"/>
            <a:ext cx="7886700" cy="5045711"/>
          </a:xfrm>
        </p:spPr>
        <p:txBody>
          <a:bodyPr>
            <a:normAutofit/>
          </a:bodyPr>
          <a:lstStyle/>
          <a:p>
            <a:r>
              <a:rPr lang="en-GB" dirty="0" smtClean="0"/>
              <a:t>As </a:t>
            </a:r>
            <a:r>
              <a:rPr lang="en-GB" dirty="0"/>
              <a:t>DRL values for nuclear medicine procedures and CT procedures apply </a:t>
            </a:r>
            <a:r>
              <a:rPr lang="en-GB" dirty="0" smtClean="0"/>
              <a:t>to radiation </a:t>
            </a:r>
            <a:r>
              <a:rPr lang="en-GB" dirty="0"/>
              <a:t>from very different modalities, and use different DRL quantities, </a:t>
            </a:r>
            <a:r>
              <a:rPr lang="en-GB" b="1" dirty="0"/>
              <a:t>for </a:t>
            </a:r>
            <a:r>
              <a:rPr lang="en-GB" b="1" dirty="0" smtClean="0"/>
              <a:t>hybrid imaging </a:t>
            </a:r>
            <a:r>
              <a:rPr lang="en-GB" b="1" dirty="0"/>
              <a:t>procedures (SPECT-CT, PET-CT), it is appropriate to set and present </a:t>
            </a:r>
            <a:r>
              <a:rPr lang="en-GB" b="1" dirty="0" smtClean="0"/>
              <a:t>DRL values </a:t>
            </a:r>
            <a:r>
              <a:rPr lang="en-GB" b="1" dirty="0"/>
              <a:t>for each modality independently</a:t>
            </a:r>
            <a:r>
              <a:rPr lang="en-GB" dirty="0"/>
              <a:t>.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E5349FAF-BE1C-4C53-B537-AAD2A2B7D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5AD37-E7D1-4135-A4DD-D30D5937B67A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90515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A3C7701-4E79-44A8-8C34-F5A8BB14A6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16914"/>
          </a:xfrm>
        </p:spPr>
        <p:txBody>
          <a:bodyPr>
            <a:normAutofit/>
          </a:bodyPr>
          <a:lstStyle/>
          <a:p>
            <a:pPr algn="ctr"/>
            <a:r>
              <a:rPr lang="es-ES" sz="4000" dirty="0" err="1"/>
              <a:t>Summary</a:t>
            </a:r>
            <a:r>
              <a:rPr lang="es-ES" sz="4000" dirty="0"/>
              <a:t> </a:t>
            </a:r>
            <a:r>
              <a:rPr lang="es-ES" sz="4000" dirty="0" smtClean="0"/>
              <a:t>(10) Median </a:t>
            </a:r>
            <a:r>
              <a:rPr lang="es-ES" sz="4000" dirty="0" err="1" smtClean="0"/>
              <a:t>values</a:t>
            </a:r>
            <a:endParaRPr lang="es-ES" sz="40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2BE40786-400C-4687-AB18-C93DAA4BBA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10640"/>
            <a:ext cx="7886700" cy="5045711"/>
          </a:xfrm>
        </p:spPr>
        <p:txBody>
          <a:bodyPr>
            <a:noAutofit/>
          </a:bodyPr>
          <a:lstStyle/>
          <a:p>
            <a:r>
              <a:rPr lang="en-GB" sz="2100" dirty="0" smtClean="0"/>
              <a:t>Compliance </a:t>
            </a:r>
            <a:r>
              <a:rPr lang="en-GB" sz="2100" dirty="0"/>
              <a:t>with DRL values </a:t>
            </a:r>
            <a:r>
              <a:rPr lang="en-GB" sz="2100" b="1" dirty="0"/>
              <a:t>does not indicate that the procedure is </a:t>
            </a:r>
            <a:r>
              <a:rPr lang="en-GB" sz="2100" b="1" dirty="0" smtClean="0"/>
              <a:t>performed at </a:t>
            </a:r>
            <a:r>
              <a:rPr lang="en-GB" sz="2100" b="1" dirty="0"/>
              <a:t>an optimised level </a:t>
            </a:r>
            <a:r>
              <a:rPr lang="en-GB" sz="2100" dirty="0"/>
              <a:t>with regard to the amount of radiation used. </a:t>
            </a:r>
            <a:r>
              <a:rPr lang="en-GB" sz="2100" dirty="0" smtClean="0"/>
              <a:t>The Commission </a:t>
            </a:r>
            <a:r>
              <a:rPr lang="en-GB" sz="2100" dirty="0"/>
              <a:t>recognises that additional improvement can be obtained by using </a:t>
            </a:r>
            <a:r>
              <a:rPr lang="en-GB" sz="2100" dirty="0" smtClean="0"/>
              <a:t>the median </a:t>
            </a:r>
            <a:r>
              <a:rPr lang="en-GB" sz="2100" dirty="0"/>
              <a:t>value (the 50th percentile) of the distribution used to set the national </a:t>
            </a:r>
            <a:r>
              <a:rPr lang="en-GB" sz="2100" dirty="0" smtClean="0"/>
              <a:t>DRL value</a:t>
            </a:r>
            <a:r>
              <a:rPr lang="en-GB" sz="2100" dirty="0"/>
              <a:t>.</a:t>
            </a:r>
          </a:p>
          <a:p>
            <a:r>
              <a:rPr lang="en-GB" sz="2100" dirty="0" smtClean="0"/>
              <a:t>This </a:t>
            </a:r>
            <a:r>
              <a:rPr lang="en-GB" sz="2100" b="1" dirty="0"/>
              <a:t>median value of the national distribution can serve as an additional </a:t>
            </a:r>
            <a:r>
              <a:rPr lang="en-GB" sz="2100" b="1" dirty="0" smtClean="0"/>
              <a:t>tool to </a:t>
            </a:r>
            <a:r>
              <a:rPr lang="en-GB" sz="2100" b="1" dirty="0"/>
              <a:t>aid in optimisation</a:t>
            </a:r>
            <a:r>
              <a:rPr lang="en-GB" sz="2100" dirty="0"/>
              <a:t>, may be a desirable goal at which to aim using </a:t>
            </a:r>
            <a:r>
              <a:rPr lang="en-GB" sz="2100" dirty="0" smtClean="0"/>
              <a:t>standard techniques </a:t>
            </a:r>
            <a:r>
              <a:rPr lang="en-GB" sz="2100" dirty="0"/>
              <a:t>and technologies, and represents a situation closer to the optimum </a:t>
            </a:r>
            <a:r>
              <a:rPr lang="en-GB" sz="2100" dirty="0" smtClean="0"/>
              <a:t>use of </a:t>
            </a:r>
            <a:r>
              <a:rPr lang="en-GB" sz="2100" dirty="0"/>
              <a:t>the applied radiation.</a:t>
            </a:r>
          </a:p>
          <a:p>
            <a:r>
              <a:rPr lang="en-GB" sz="2100" dirty="0" smtClean="0"/>
              <a:t>When </a:t>
            </a:r>
            <a:r>
              <a:rPr lang="en-GB" sz="2100" dirty="0"/>
              <a:t>the facility’s median value of a DRL quantity </a:t>
            </a:r>
            <a:r>
              <a:rPr lang="en-GB" sz="2100" b="1" dirty="0"/>
              <a:t>is lower than the </a:t>
            </a:r>
            <a:r>
              <a:rPr lang="en-GB" sz="2100" b="1" dirty="0" smtClean="0"/>
              <a:t>median value </a:t>
            </a:r>
            <a:r>
              <a:rPr lang="en-GB" sz="2100" b="1" dirty="0"/>
              <a:t>of the national distribution, image quality (or diagnostic information, </a:t>
            </a:r>
            <a:r>
              <a:rPr lang="en-GB" sz="2100" b="1" dirty="0" smtClean="0"/>
              <a:t>when multiple </a:t>
            </a:r>
            <a:r>
              <a:rPr lang="en-GB" sz="2100" b="1" dirty="0"/>
              <a:t>images are used) might be affected adversely</a:t>
            </a:r>
            <a:r>
              <a:rPr lang="en-GB" sz="2100" dirty="0"/>
              <a:t>. Image quality should </a:t>
            </a:r>
            <a:r>
              <a:rPr lang="en-GB" sz="2100" dirty="0" smtClean="0"/>
              <a:t>be considered </a:t>
            </a:r>
            <a:r>
              <a:rPr lang="en-GB" sz="2100" dirty="0"/>
              <a:t>as a greater priority in the review if additional optimisation efforts </a:t>
            </a:r>
            <a:r>
              <a:rPr lang="en-GB" sz="2100" dirty="0" smtClean="0"/>
              <a:t>are undertaken</a:t>
            </a:r>
            <a:r>
              <a:rPr lang="en-GB" sz="2100" dirty="0"/>
              <a:t>.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E5349FAF-BE1C-4C53-B537-AAD2A2B7D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5AD37-E7D1-4135-A4DD-D30D5937B67A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79246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A3C7701-4E79-44A8-8C34-F5A8BB14A6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16914"/>
          </a:xfrm>
        </p:spPr>
        <p:txBody>
          <a:bodyPr>
            <a:normAutofit/>
          </a:bodyPr>
          <a:lstStyle/>
          <a:p>
            <a:pPr algn="ctr"/>
            <a:r>
              <a:rPr lang="es-ES" sz="3600" dirty="0" err="1"/>
              <a:t>Summary</a:t>
            </a:r>
            <a:r>
              <a:rPr lang="es-ES" sz="3600" dirty="0"/>
              <a:t> </a:t>
            </a:r>
            <a:r>
              <a:rPr lang="es-ES" sz="3600" dirty="0" smtClean="0"/>
              <a:t>(11) </a:t>
            </a:r>
            <a:r>
              <a:rPr lang="es-ES" sz="3600" dirty="0" err="1" smtClean="0"/>
              <a:t>Surveys</a:t>
            </a:r>
            <a:r>
              <a:rPr lang="es-ES" sz="3600" dirty="0" smtClean="0"/>
              <a:t> and </a:t>
            </a:r>
            <a:r>
              <a:rPr lang="es-ES" sz="3600" dirty="0" err="1" smtClean="0"/>
              <a:t>registries</a:t>
            </a:r>
            <a:endParaRPr lang="es-ES" sz="36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2BE40786-400C-4687-AB18-C93DAA4BBA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10640"/>
            <a:ext cx="7886700" cy="5045711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The </a:t>
            </a:r>
            <a:r>
              <a:rPr lang="en-GB" dirty="0"/>
              <a:t>Commission </a:t>
            </a:r>
            <a:r>
              <a:rPr lang="en-GB" b="1" dirty="0"/>
              <a:t>recommends setting local and national DRL values </a:t>
            </a:r>
            <a:r>
              <a:rPr lang="en-GB" b="1" dirty="0" smtClean="0"/>
              <a:t>based on </a:t>
            </a:r>
            <a:r>
              <a:rPr lang="en-GB" b="1" dirty="0"/>
              <a:t>DRL quantities for imaging examinations and procedures performed on patients</a:t>
            </a:r>
            <a:r>
              <a:rPr lang="en-GB" dirty="0" smtClean="0"/>
              <a:t>. The </a:t>
            </a:r>
            <a:r>
              <a:rPr lang="en-GB" b="1" dirty="0"/>
              <a:t>use of phantoms is not sufficient </a:t>
            </a:r>
            <a:r>
              <a:rPr lang="en-GB" dirty="0"/>
              <a:t>in most cases. When phantoms are used, </a:t>
            </a:r>
            <a:r>
              <a:rPr lang="en-GB" dirty="0" smtClean="0"/>
              <a:t>the effects </a:t>
            </a:r>
            <a:r>
              <a:rPr lang="en-GB" dirty="0"/>
              <a:t>of operator performance, the selected imaging protocol, and patient </a:t>
            </a:r>
            <a:r>
              <a:rPr lang="en-GB" dirty="0" smtClean="0"/>
              <a:t>variability are </a:t>
            </a:r>
            <a:r>
              <a:rPr lang="en-GB" dirty="0"/>
              <a:t>not taken into account.</a:t>
            </a:r>
          </a:p>
          <a:p>
            <a:r>
              <a:rPr lang="en-GB" dirty="0" smtClean="0"/>
              <a:t>The </a:t>
            </a:r>
            <a:r>
              <a:rPr lang="en-GB" dirty="0"/>
              <a:t>use of phantoms is important in the </a:t>
            </a:r>
            <a:r>
              <a:rPr lang="en-GB" b="1" dirty="0"/>
              <a:t>investigation of x-ray </a:t>
            </a:r>
            <a:r>
              <a:rPr lang="en-GB" b="1" dirty="0" smtClean="0"/>
              <a:t>equipment performance</a:t>
            </a:r>
            <a:r>
              <a:rPr lang="en-GB" dirty="0"/>
              <a:t>, and is important in evaluating the performance of fluoroscopy and </a:t>
            </a:r>
            <a:r>
              <a:rPr lang="en-GB" dirty="0" smtClean="0"/>
              <a:t>CT equipment </a:t>
            </a:r>
            <a:r>
              <a:rPr lang="en-GB" dirty="0"/>
              <a:t>with respect to the amount of radiation used during the optimisation </a:t>
            </a:r>
            <a:r>
              <a:rPr lang="en-GB" dirty="0" smtClean="0"/>
              <a:t>of protection</a:t>
            </a:r>
            <a:r>
              <a:rPr lang="en-GB" dirty="0"/>
              <a:t>.</a:t>
            </a:r>
          </a:p>
          <a:p>
            <a:r>
              <a:rPr lang="en-GB" dirty="0" smtClean="0"/>
              <a:t>Data </a:t>
            </a:r>
            <a:r>
              <a:rPr lang="en-GB" dirty="0"/>
              <a:t>on DRL quantities may be collected using surveys, registries, or </a:t>
            </a:r>
            <a:r>
              <a:rPr lang="en-GB" dirty="0" smtClean="0"/>
              <a:t>other automated </a:t>
            </a:r>
            <a:r>
              <a:rPr lang="en-GB" dirty="0"/>
              <a:t>data collection methods.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E5349FAF-BE1C-4C53-B537-AAD2A2B7D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5AD37-E7D1-4135-A4DD-D30D5937B67A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94991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A3C7701-4E79-44A8-8C34-F5A8BB14A6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16914"/>
          </a:xfrm>
        </p:spPr>
        <p:txBody>
          <a:bodyPr>
            <a:normAutofit/>
          </a:bodyPr>
          <a:lstStyle/>
          <a:p>
            <a:pPr algn="ctr"/>
            <a:r>
              <a:rPr lang="es-ES" sz="3600" dirty="0" err="1"/>
              <a:t>Summary</a:t>
            </a:r>
            <a:r>
              <a:rPr lang="es-ES" sz="3600" dirty="0"/>
              <a:t> </a:t>
            </a:r>
            <a:r>
              <a:rPr lang="es-ES" sz="3600" dirty="0" smtClean="0"/>
              <a:t>(12) </a:t>
            </a:r>
            <a:r>
              <a:rPr lang="es-ES" sz="3600" dirty="0" err="1" smtClean="0"/>
              <a:t>Surveys</a:t>
            </a:r>
            <a:r>
              <a:rPr lang="es-ES" sz="3600" dirty="0" smtClean="0"/>
              <a:t> and </a:t>
            </a:r>
            <a:r>
              <a:rPr lang="es-ES" sz="3600" dirty="0" err="1" smtClean="0"/>
              <a:t>registries</a:t>
            </a:r>
            <a:endParaRPr lang="es-ES" sz="36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2BE40786-400C-4687-AB18-C93DAA4BBA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10640"/>
            <a:ext cx="7886700" cy="5045711"/>
          </a:xfrm>
        </p:spPr>
        <p:txBody>
          <a:bodyPr>
            <a:normAutofit fontScale="85000" lnSpcReduction="20000"/>
          </a:bodyPr>
          <a:lstStyle/>
          <a:p>
            <a:r>
              <a:rPr lang="en-GB" b="1" dirty="0" smtClean="0"/>
              <a:t>Calibrations </a:t>
            </a:r>
            <a:r>
              <a:rPr lang="en-GB" b="1" dirty="0"/>
              <a:t>of all dosimeters</a:t>
            </a:r>
            <a:r>
              <a:rPr lang="en-GB" dirty="0"/>
              <a:t>, kerma-area product meters, etc., used </a:t>
            </a:r>
            <a:r>
              <a:rPr lang="en-GB" dirty="0" smtClean="0"/>
              <a:t>for patient </a:t>
            </a:r>
            <a:r>
              <a:rPr lang="en-GB" dirty="0" err="1"/>
              <a:t>dosimetry</a:t>
            </a:r>
            <a:r>
              <a:rPr lang="en-GB" dirty="0"/>
              <a:t> should be performed regularly and should be traceable to a </a:t>
            </a:r>
            <a:r>
              <a:rPr lang="en-GB" dirty="0" smtClean="0"/>
              <a:t>primary or </a:t>
            </a:r>
            <a:r>
              <a:rPr lang="en-GB" dirty="0"/>
              <a:t>secondary standard laboratory.</a:t>
            </a:r>
          </a:p>
          <a:p>
            <a:r>
              <a:rPr lang="en-GB" dirty="0" smtClean="0"/>
              <a:t>The </a:t>
            </a:r>
            <a:r>
              <a:rPr lang="en-GB" dirty="0"/>
              <a:t>accuracy of DRL quantity data produced by and </a:t>
            </a:r>
            <a:r>
              <a:rPr lang="en-GB" b="1" dirty="0"/>
              <a:t>transferred from </a:t>
            </a:r>
            <a:r>
              <a:rPr lang="en-GB" b="1" dirty="0" smtClean="0"/>
              <a:t>x-ray systems </a:t>
            </a:r>
            <a:r>
              <a:rPr lang="en-GB" b="1" dirty="0"/>
              <a:t>should be verified periodically </a:t>
            </a:r>
            <a:r>
              <a:rPr lang="en-GB" dirty="0"/>
              <a:t>by a medical physicist</a:t>
            </a:r>
            <a:r>
              <a:rPr lang="en-GB" dirty="0" smtClean="0"/>
              <a:t>.</a:t>
            </a:r>
          </a:p>
          <a:p>
            <a:r>
              <a:rPr lang="en-GB" dirty="0" smtClean="0"/>
              <a:t>The </a:t>
            </a:r>
            <a:r>
              <a:rPr lang="en-GB" dirty="0"/>
              <a:t>examinations/procedures included should, in general, represent </a:t>
            </a:r>
            <a:r>
              <a:rPr lang="en-GB" b="1" dirty="0"/>
              <a:t>the </a:t>
            </a:r>
            <a:r>
              <a:rPr lang="en-GB" b="1" dirty="0" smtClean="0"/>
              <a:t>most frequent </a:t>
            </a:r>
            <a:r>
              <a:rPr lang="en-GB" b="1" dirty="0"/>
              <a:t>examinations performed in the region</a:t>
            </a:r>
            <a:r>
              <a:rPr lang="en-GB" dirty="0"/>
              <a:t> for which dose assessment is practicable</a:t>
            </a:r>
            <a:r>
              <a:rPr lang="en-GB" dirty="0" smtClean="0"/>
              <a:t>, with </a:t>
            </a:r>
            <a:r>
              <a:rPr lang="en-GB" dirty="0"/>
              <a:t>priority given to those that result in the highest patient radiation dose.</a:t>
            </a:r>
          </a:p>
          <a:p>
            <a:r>
              <a:rPr lang="en-GB" dirty="0" smtClean="0"/>
              <a:t>DRLs </a:t>
            </a:r>
            <a:r>
              <a:rPr lang="en-GB" dirty="0"/>
              <a:t>are </a:t>
            </a:r>
            <a:r>
              <a:rPr lang="en-GB" b="1" dirty="0"/>
              <a:t>not intended for use in radiation therapy</a:t>
            </a:r>
            <a:r>
              <a:rPr lang="en-GB" dirty="0"/>
              <a:t>, but they </a:t>
            </a:r>
            <a:r>
              <a:rPr lang="en-GB" b="1" dirty="0"/>
              <a:t>should </a:t>
            </a:r>
            <a:r>
              <a:rPr lang="en-GB" b="1" dirty="0" smtClean="0"/>
              <a:t>be considered </a:t>
            </a:r>
            <a:r>
              <a:rPr lang="en-GB" b="1" dirty="0"/>
              <a:t>for imaging</a:t>
            </a:r>
            <a:r>
              <a:rPr lang="en-GB" dirty="0"/>
              <a:t> for treatment planning, treatment rehearsal, and </a:t>
            </a:r>
            <a:r>
              <a:rPr lang="en-GB" dirty="0" smtClean="0"/>
              <a:t>patient set-up </a:t>
            </a:r>
            <a:r>
              <a:rPr lang="en-GB" dirty="0"/>
              <a:t>verification in radiotherapy.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E5349FAF-BE1C-4C53-B537-AAD2A2B7D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5AD37-E7D1-4135-A4DD-D30D5937B67A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2832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A3C7701-4E79-44A8-8C34-F5A8BB14A6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5366" y="356334"/>
            <a:ext cx="7886700" cy="716914"/>
          </a:xfrm>
        </p:spPr>
        <p:txBody>
          <a:bodyPr>
            <a:normAutofit/>
          </a:bodyPr>
          <a:lstStyle/>
          <a:p>
            <a:pPr algn="ctr"/>
            <a:r>
              <a:rPr lang="es-ES" sz="3600" dirty="0" err="1"/>
              <a:t>Summary</a:t>
            </a:r>
            <a:r>
              <a:rPr lang="es-ES" sz="3600" dirty="0"/>
              <a:t> </a:t>
            </a:r>
            <a:r>
              <a:rPr lang="es-ES" sz="3600" dirty="0" smtClean="0"/>
              <a:t>(13) </a:t>
            </a:r>
            <a:r>
              <a:rPr lang="es-ES" sz="3600" dirty="0" err="1" smtClean="0"/>
              <a:t>Surveys</a:t>
            </a:r>
            <a:r>
              <a:rPr lang="es-ES" sz="3600" dirty="0" smtClean="0"/>
              <a:t> and </a:t>
            </a:r>
            <a:r>
              <a:rPr lang="es-ES" sz="3600" dirty="0" err="1" smtClean="0"/>
              <a:t>registries</a:t>
            </a:r>
            <a:endParaRPr lang="es-ES" sz="36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2BE40786-400C-4687-AB18-C93DAA4BBA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10640"/>
            <a:ext cx="7886700" cy="5045711"/>
          </a:xfrm>
        </p:spPr>
        <p:txBody>
          <a:bodyPr>
            <a:normAutofit fontScale="77500" lnSpcReduction="20000"/>
          </a:bodyPr>
          <a:lstStyle/>
          <a:p>
            <a:r>
              <a:rPr lang="en-GB" dirty="0" smtClean="0"/>
              <a:t>National </a:t>
            </a:r>
            <a:r>
              <a:rPr lang="en-GB" dirty="0"/>
              <a:t>surveys and registries for setting DRL values should </a:t>
            </a:r>
            <a:r>
              <a:rPr lang="en-GB" b="1" dirty="0" smtClean="0"/>
              <a:t>normally include </a:t>
            </a:r>
            <a:r>
              <a:rPr lang="en-GB" b="1" dirty="0"/>
              <a:t>medium- and large-sized healthcare facilities </a:t>
            </a:r>
            <a:r>
              <a:rPr lang="en-GB" dirty="0"/>
              <a:t>that have a sufficient </a:t>
            </a:r>
            <a:r>
              <a:rPr lang="en-GB" dirty="0" smtClean="0"/>
              <a:t>workload to </a:t>
            </a:r>
            <a:r>
              <a:rPr lang="en-GB" dirty="0"/>
              <a:t>ensure that data for a representative selection of patients can be obtained. </a:t>
            </a:r>
            <a:r>
              <a:rPr lang="en-GB" dirty="0" smtClean="0"/>
              <a:t>The sample </a:t>
            </a:r>
            <a:r>
              <a:rPr lang="en-GB" dirty="0"/>
              <a:t>should also cover the range of healthcare providers.</a:t>
            </a:r>
          </a:p>
          <a:p>
            <a:r>
              <a:rPr lang="en-GB" dirty="0" smtClean="0"/>
              <a:t>For </a:t>
            </a:r>
            <a:r>
              <a:rPr lang="en-GB" dirty="0"/>
              <a:t>large countries, a survey of a </a:t>
            </a:r>
            <a:r>
              <a:rPr lang="en-GB" b="1" dirty="0"/>
              <a:t>random selection of a small proportion </a:t>
            </a:r>
            <a:r>
              <a:rPr lang="en-GB" b="1" dirty="0" smtClean="0"/>
              <a:t>of all </a:t>
            </a:r>
            <a:r>
              <a:rPr lang="en-GB" b="1" dirty="0"/>
              <a:t>the healthcare facilities </a:t>
            </a:r>
            <a:r>
              <a:rPr lang="en-GB" dirty="0"/>
              <a:t>in the country can provide a good starting point </a:t>
            </a:r>
            <a:r>
              <a:rPr lang="en-GB" dirty="0" smtClean="0"/>
              <a:t>for setting </a:t>
            </a:r>
            <a:r>
              <a:rPr lang="en-GB" dirty="0"/>
              <a:t>national DRL values, if no national registry or method for automated </a:t>
            </a:r>
            <a:r>
              <a:rPr lang="en-GB" dirty="0" smtClean="0"/>
              <a:t>data collection </a:t>
            </a:r>
            <a:r>
              <a:rPr lang="en-GB" dirty="0"/>
              <a:t>exists. Results from </a:t>
            </a:r>
            <a:r>
              <a:rPr lang="en-GB" b="1" dirty="0"/>
              <a:t>20–30 facilities are likely to be sufficient </a:t>
            </a:r>
            <a:r>
              <a:rPr lang="en-GB" dirty="0"/>
              <a:t>in the </a:t>
            </a:r>
            <a:r>
              <a:rPr lang="en-GB" dirty="0" smtClean="0"/>
              <a:t>first instance</a:t>
            </a:r>
            <a:r>
              <a:rPr lang="en-GB" dirty="0"/>
              <a:t>. In a smaller country with fewer than 50 healthcare facilities, an </a:t>
            </a:r>
            <a:r>
              <a:rPr lang="en-GB" dirty="0" smtClean="0"/>
              <a:t>initial survey </a:t>
            </a:r>
            <a:r>
              <a:rPr lang="en-GB" dirty="0"/>
              <a:t>of 30–50% of them may suffice.</a:t>
            </a:r>
          </a:p>
          <a:p>
            <a:r>
              <a:rPr lang="en-GB" dirty="0" smtClean="0"/>
              <a:t>A </a:t>
            </a:r>
            <a:r>
              <a:rPr lang="en-GB" dirty="0"/>
              <a:t>survey for a particular examination in a facility should normally </a:t>
            </a:r>
            <a:r>
              <a:rPr lang="en-GB" dirty="0" smtClean="0"/>
              <a:t>involve collection </a:t>
            </a:r>
            <a:r>
              <a:rPr lang="en-GB" dirty="0"/>
              <a:t>of </a:t>
            </a:r>
            <a:r>
              <a:rPr lang="en-GB" b="1" dirty="0"/>
              <a:t>data on DRL quantities for at least 20 patients, and preferably </a:t>
            </a:r>
            <a:r>
              <a:rPr lang="en-GB" b="1" dirty="0" smtClean="0"/>
              <a:t>30 patients </a:t>
            </a:r>
            <a:r>
              <a:rPr lang="en-GB" dirty="0"/>
              <a:t>for diagnostic fluoroscopy and CT examinations, and 50 patients for mammography</a:t>
            </a:r>
            <a:r>
              <a:rPr lang="en-GB" dirty="0" smtClean="0"/>
              <a:t>. For </a:t>
            </a:r>
            <a:r>
              <a:rPr lang="en-GB" dirty="0"/>
              <a:t>paediatrics, these figures may need to be decreased for </a:t>
            </a:r>
            <a:r>
              <a:rPr lang="en-GB" dirty="0" smtClean="0"/>
              <a:t>facilities where </a:t>
            </a:r>
            <a:r>
              <a:rPr lang="en-GB" dirty="0"/>
              <a:t>relatively few children are examined. For registries, all available and </a:t>
            </a:r>
            <a:r>
              <a:rPr lang="en-GB" dirty="0" smtClean="0"/>
              <a:t>appropriate data </a:t>
            </a:r>
            <a:r>
              <a:rPr lang="en-GB" dirty="0"/>
              <a:t>should be used.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E5349FAF-BE1C-4C53-B537-AAD2A2B7D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5AD37-E7D1-4135-A4DD-D30D5937B67A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06914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A3C7701-4E79-44A8-8C34-F5A8BB14A6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16914"/>
          </a:xfrm>
        </p:spPr>
        <p:txBody>
          <a:bodyPr>
            <a:normAutofit/>
          </a:bodyPr>
          <a:lstStyle/>
          <a:p>
            <a:pPr algn="ctr"/>
            <a:r>
              <a:rPr lang="es-ES" sz="3600" dirty="0" err="1"/>
              <a:t>Summary</a:t>
            </a:r>
            <a:r>
              <a:rPr lang="es-ES" sz="3600" dirty="0"/>
              <a:t> </a:t>
            </a:r>
            <a:r>
              <a:rPr lang="es-ES" sz="3600" dirty="0" smtClean="0"/>
              <a:t>(14) </a:t>
            </a:r>
            <a:r>
              <a:rPr lang="es-ES" sz="3600" dirty="0" err="1" smtClean="0"/>
              <a:t>Surveys</a:t>
            </a:r>
            <a:r>
              <a:rPr lang="es-ES" sz="3600" dirty="0" smtClean="0"/>
              <a:t> and </a:t>
            </a:r>
            <a:r>
              <a:rPr lang="es-ES" sz="3600" dirty="0" err="1" smtClean="0"/>
              <a:t>registries</a:t>
            </a:r>
            <a:endParaRPr lang="es-ES" sz="36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2BE40786-400C-4687-AB18-C93DAA4BBA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10640"/>
            <a:ext cx="7886700" cy="5045711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There </a:t>
            </a:r>
            <a:r>
              <a:rPr lang="en-GB" dirty="0"/>
              <a:t>should be some </a:t>
            </a:r>
            <a:r>
              <a:rPr lang="en-GB" b="1" dirty="0"/>
              <a:t>standardisation of weight for adult </a:t>
            </a:r>
            <a:r>
              <a:rPr lang="en-GB" b="1" dirty="0" smtClean="0"/>
              <a:t>patients</a:t>
            </a:r>
            <a:r>
              <a:rPr lang="en-GB" dirty="0" smtClean="0"/>
              <a:t> included </a:t>
            </a:r>
            <a:r>
              <a:rPr lang="en-GB" dirty="0"/>
              <a:t>in surveys of diagnostic procedures if data are collected from fewer </a:t>
            </a:r>
            <a:r>
              <a:rPr lang="en-GB" dirty="0" smtClean="0"/>
              <a:t>than 50 </a:t>
            </a:r>
            <a:r>
              <a:rPr lang="en-GB" dirty="0"/>
              <a:t>patients (e.g. patients with weights between 60 and 80 kg for a mean weight </a:t>
            </a:r>
            <a:r>
              <a:rPr lang="en-GB" dirty="0" smtClean="0"/>
              <a:t>of 70±5 </a:t>
            </a:r>
            <a:r>
              <a:rPr lang="en-GB" dirty="0"/>
              <a:t>kg).</a:t>
            </a:r>
          </a:p>
          <a:p>
            <a:r>
              <a:rPr lang="en-GB" b="1" dirty="0" smtClean="0"/>
              <a:t>HIS </a:t>
            </a:r>
            <a:r>
              <a:rPr lang="en-GB" b="1" dirty="0"/>
              <a:t>and RIS can provide data for large numbers of patients</a:t>
            </a:r>
            <a:r>
              <a:rPr lang="en-GB" dirty="0"/>
              <a:t>, but may </a:t>
            </a:r>
            <a:r>
              <a:rPr lang="en-GB" dirty="0" smtClean="0"/>
              <a:t>not include </a:t>
            </a:r>
            <a:r>
              <a:rPr lang="en-GB" dirty="0"/>
              <a:t>patient weight. As with all DRL surveys, the results rely on the accuracy </a:t>
            </a:r>
            <a:r>
              <a:rPr lang="en-GB" dirty="0" smtClean="0"/>
              <a:t>of data </a:t>
            </a:r>
            <a:r>
              <a:rPr lang="en-GB" dirty="0"/>
              <a:t>entry.</a:t>
            </a:r>
          </a:p>
          <a:p>
            <a:r>
              <a:rPr lang="en-GB" b="1" dirty="0" smtClean="0"/>
              <a:t>RIS </a:t>
            </a:r>
            <a:r>
              <a:rPr lang="en-GB" b="1" dirty="0"/>
              <a:t>and associated software may permit data on DRL quantities to </a:t>
            </a:r>
            <a:r>
              <a:rPr lang="en-GB" b="1" dirty="0" smtClean="0"/>
              <a:t>be obtained </a:t>
            </a:r>
            <a:r>
              <a:rPr lang="en-GB" b="1" dirty="0"/>
              <a:t>in an automated fashion</a:t>
            </a:r>
            <a:r>
              <a:rPr lang="en-GB" dirty="0"/>
              <a:t>, either locally or through a national registry</a:t>
            </a:r>
            <a:r>
              <a:rPr lang="en-GB" dirty="0" smtClean="0"/>
              <a:t>. When </a:t>
            </a:r>
            <a:r>
              <a:rPr lang="en-GB" dirty="0"/>
              <a:t>automated processes are used, the data for all cases of a specific </a:t>
            </a:r>
            <a:r>
              <a:rPr lang="en-GB" dirty="0" smtClean="0"/>
              <a:t>procedure should </a:t>
            </a:r>
            <a:r>
              <a:rPr lang="en-GB" dirty="0"/>
              <a:t>be obtained and used for optimisation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E5349FAF-BE1C-4C53-B537-AAD2A2B7D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5AD37-E7D1-4135-A4DD-D30D5937B67A}" type="slidenum">
              <a:rPr lang="en-GB" smtClean="0"/>
              <a:pPr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41527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A3C7701-4E79-44A8-8C34-F5A8BB14A6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16914"/>
          </a:xfrm>
        </p:spPr>
        <p:txBody>
          <a:bodyPr>
            <a:normAutofit/>
          </a:bodyPr>
          <a:lstStyle/>
          <a:p>
            <a:pPr algn="ctr"/>
            <a:r>
              <a:rPr lang="es-ES" sz="3600" dirty="0" err="1"/>
              <a:t>Summary</a:t>
            </a:r>
            <a:r>
              <a:rPr lang="es-ES" sz="3600" dirty="0"/>
              <a:t> </a:t>
            </a:r>
            <a:r>
              <a:rPr lang="es-ES" sz="3600" dirty="0" smtClean="0"/>
              <a:t>(15) </a:t>
            </a:r>
            <a:r>
              <a:rPr lang="es-ES" sz="3600" dirty="0" err="1" smtClean="0"/>
              <a:t>Setting</a:t>
            </a:r>
            <a:r>
              <a:rPr lang="es-ES" sz="3600" dirty="0" smtClean="0"/>
              <a:t> DRL </a:t>
            </a:r>
            <a:r>
              <a:rPr lang="es-ES" sz="3600" dirty="0" err="1" smtClean="0"/>
              <a:t>values</a:t>
            </a:r>
            <a:endParaRPr lang="es-ES" sz="36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2BE40786-400C-4687-AB18-C93DAA4BBA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10640"/>
            <a:ext cx="7886700" cy="5045711"/>
          </a:xfrm>
        </p:spPr>
        <p:txBody>
          <a:bodyPr>
            <a:normAutofit fontScale="70000" lnSpcReduction="20000"/>
          </a:bodyPr>
          <a:lstStyle/>
          <a:p>
            <a:r>
              <a:rPr lang="en-GB" dirty="0" smtClean="0"/>
              <a:t>The </a:t>
            </a:r>
            <a:r>
              <a:rPr lang="en-GB" dirty="0"/>
              <a:t>DRL value should be tied to </a:t>
            </a:r>
            <a:r>
              <a:rPr lang="en-GB" b="1" dirty="0"/>
              <a:t>defined clinical and technical </a:t>
            </a:r>
            <a:r>
              <a:rPr lang="en-GB" b="1" dirty="0" smtClean="0"/>
              <a:t>requirements for </a:t>
            </a:r>
            <a:r>
              <a:rPr lang="en-GB" b="1" dirty="0"/>
              <a:t>the selected medical imaging task</a:t>
            </a:r>
            <a:r>
              <a:rPr lang="en-GB" dirty="0"/>
              <a:t>.</a:t>
            </a:r>
          </a:p>
          <a:p>
            <a:r>
              <a:rPr lang="en-GB" dirty="0" smtClean="0"/>
              <a:t>The </a:t>
            </a:r>
            <a:r>
              <a:rPr lang="en-GB" b="1" dirty="0"/>
              <a:t>appropriate image quality or diagnostic information needed for </a:t>
            </a:r>
            <a:r>
              <a:rPr lang="en-GB" b="1" dirty="0" smtClean="0"/>
              <a:t>the clinical </a:t>
            </a:r>
            <a:r>
              <a:rPr lang="en-GB" b="1" dirty="0"/>
              <a:t>task should be a priority when setting DRL values</a:t>
            </a:r>
            <a:r>
              <a:rPr lang="en-GB" dirty="0"/>
              <a:t>. DRL values may </a:t>
            </a:r>
            <a:r>
              <a:rPr lang="en-GB" dirty="0" smtClean="0"/>
              <a:t>differ for </a:t>
            </a:r>
            <a:r>
              <a:rPr lang="en-GB" dirty="0"/>
              <a:t>different clinical tasks, especially for CT where visualisation of differences in </a:t>
            </a:r>
            <a:r>
              <a:rPr lang="en-GB" dirty="0" smtClean="0"/>
              <a:t>the internal </a:t>
            </a:r>
            <a:r>
              <a:rPr lang="en-GB" dirty="0"/>
              <a:t>structure of tissues or identification of nodules is often important. </a:t>
            </a:r>
            <a:r>
              <a:rPr lang="en-GB" dirty="0" smtClean="0"/>
              <a:t>Different tasks </a:t>
            </a:r>
            <a:r>
              <a:rPr lang="en-GB" dirty="0"/>
              <a:t>may require use of different image filters with varying exposure levels</a:t>
            </a:r>
            <a:r>
              <a:rPr lang="en-GB" dirty="0" smtClean="0"/>
              <a:t>.</a:t>
            </a:r>
          </a:p>
          <a:p>
            <a:r>
              <a:rPr lang="en-GB" dirty="0" smtClean="0"/>
              <a:t>It </a:t>
            </a:r>
            <a:r>
              <a:rPr lang="en-GB" dirty="0"/>
              <a:t>is important when developing DRL values that </a:t>
            </a:r>
            <a:r>
              <a:rPr lang="en-GB" b="1" dirty="0"/>
              <a:t>all data collected </a:t>
            </a:r>
            <a:r>
              <a:rPr lang="en-GB" b="1" dirty="0" smtClean="0"/>
              <a:t>come from </a:t>
            </a:r>
            <a:r>
              <a:rPr lang="en-GB" b="1" dirty="0"/>
              <a:t>similar procedures across all participating facilities</a:t>
            </a:r>
            <a:r>
              <a:rPr lang="en-GB" dirty="0"/>
              <a:t>. This ensures that </a:t>
            </a:r>
            <a:r>
              <a:rPr lang="en-GB" dirty="0" smtClean="0"/>
              <a:t>comparisons among </a:t>
            </a:r>
            <a:r>
              <a:rPr lang="en-GB" dirty="0"/>
              <a:t>facilities remain valid and useful</a:t>
            </a:r>
            <a:r>
              <a:rPr lang="en-GB" dirty="0" smtClean="0"/>
              <a:t>.</a:t>
            </a:r>
          </a:p>
          <a:p>
            <a:r>
              <a:rPr lang="en-GB" dirty="0" smtClean="0"/>
              <a:t>It </a:t>
            </a:r>
            <a:r>
              <a:rPr lang="en-GB" dirty="0"/>
              <a:t>may be important to specify, in detail, </a:t>
            </a:r>
            <a:r>
              <a:rPr lang="en-GB" b="1" dirty="0"/>
              <a:t>the views normally included and </a:t>
            </a:r>
            <a:r>
              <a:rPr lang="en-GB" b="1" dirty="0" smtClean="0"/>
              <a:t>the clinical </a:t>
            </a:r>
            <a:r>
              <a:rPr lang="en-GB" b="1" dirty="0"/>
              <a:t>task associated with the procedure</a:t>
            </a:r>
            <a:r>
              <a:rPr lang="en-GB" dirty="0"/>
              <a:t>. This may be required where </a:t>
            </a:r>
            <a:r>
              <a:rPr lang="en-GB" dirty="0" smtClean="0"/>
              <a:t>differing exposure </a:t>
            </a:r>
            <a:r>
              <a:rPr lang="en-GB" dirty="0"/>
              <a:t>factors or different views (or numbers of views) are employed for </a:t>
            </a:r>
            <a:r>
              <a:rPr lang="en-GB" dirty="0" smtClean="0"/>
              <a:t>different clinical </a:t>
            </a:r>
            <a:r>
              <a:rPr lang="en-GB" dirty="0"/>
              <a:t>indications</a:t>
            </a:r>
            <a:r>
              <a:rPr lang="en-GB" dirty="0" smtClean="0"/>
              <a:t>.</a:t>
            </a:r>
          </a:p>
          <a:p>
            <a:r>
              <a:rPr lang="en-GB" dirty="0"/>
              <a:t>When </a:t>
            </a:r>
            <a:r>
              <a:rPr lang="en-GB" b="1" dirty="0"/>
              <a:t>two imaging modalities </a:t>
            </a:r>
            <a:r>
              <a:rPr lang="en-GB" dirty="0"/>
              <a:t>are used for the same procedure (e.g. PET-CT, SPECT-CT), it is appropriate </a:t>
            </a:r>
            <a:r>
              <a:rPr lang="en-GB" b="1" dirty="0"/>
              <a:t>to set and present DRL values for both modalities independently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E5349FAF-BE1C-4C53-B537-AAD2A2B7D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5AD37-E7D1-4135-A4DD-D30D5937B67A}" type="slidenum">
              <a:rPr lang="en-GB" smtClean="0"/>
              <a:pPr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26480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A3C7701-4E79-44A8-8C34-F5A8BB14A6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16914"/>
          </a:xfrm>
        </p:spPr>
        <p:txBody>
          <a:bodyPr>
            <a:normAutofit/>
          </a:bodyPr>
          <a:lstStyle/>
          <a:p>
            <a:pPr algn="ctr"/>
            <a:r>
              <a:rPr lang="es-ES" sz="3600" dirty="0" err="1"/>
              <a:t>Summary</a:t>
            </a:r>
            <a:r>
              <a:rPr lang="es-ES" sz="3600" dirty="0"/>
              <a:t> </a:t>
            </a:r>
            <a:r>
              <a:rPr lang="es-ES" sz="3600" dirty="0" smtClean="0"/>
              <a:t>(16) </a:t>
            </a:r>
            <a:r>
              <a:rPr lang="es-ES" sz="3600" dirty="0" err="1" smtClean="0"/>
              <a:t>Setting</a:t>
            </a:r>
            <a:r>
              <a:rPr lang="es-ES" sz="3600" dirty="0" smtClean="0"/>
              <a:t> DRL </a:t>
            </a:r>
            <a:r>
              <a:rPr lang="es-ES" sz="3600" dirty="0" err="1" smtClean="0"/>
              <a:t>values</a:t>
            </a:r>
            <a:endParaRPr lang="es-ES" sz="36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2BE40786-400C-4687-AB18-C93DAA4BBA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10640"/>
            <a:ext cx="7886700" cy="5045711"/>
          </a:xfrm>
        </p:spPr>
        <p:txBody>
          <a:bodyPr>
            <a:normAutofit fontScale="70000" lnSpcReduction="20000"/>
          </a:bodyPr>
          <a:lstStyle/>
          <a:p>
            <a:r>
              <a:rPr lang="en-GB" dirty="0" smtClean="0"/>
              <a:t>DRL </a:t>
            </a:r>
            <a:r>
              <a:rPr lang="en-GB" dirty="0"/>
              <a:t>values are </a:t>
            </a:r>
            <a:r>
              <a:rPr lang="en-GB" b="1" dirty="0"/>
              <a:t>dependent on the state of practice </a:t>
            </a:r>
            <a:r>
              <a:rPr lang="en-GB" dirty="0"/>
              <a:t>and the available </a:t>
            </a:r>
            <a:r>
              <a:rPr lang="en-GB" dirty="0" smtClean="0"/>
              <a:t>technology (</a:t>
            </a:r>
            <a:r>
              <a:rPr lang="en-GB" b="1" dirty="0"/>
              <a:t>including </a:t>
            </a:r>
            <a:r>
              <a:rPr lang="en-GB" b="1" dirty="0" smtClean="0"/>
              <a:t>post-processing </a:t>
            </a:r>
            <a:r>
              <a:rPr lang="en-GB" b="1" dirty="0"/>
              <a:t>software</a:t>
            </a:r>
            <a:r>
              <a:rPr lang="en-GB" dirty="0"/>
              <a:t>) at a particular point in time.</a:t>
            </a:r>
          </a:p>
          <a:p>
            <a:r>
              <a:rPr lang="en-GB" b="1" dirty="0" smtClean="0"/>
              <a:t>Median </a:t>
            </a:r>
            <a:r>
              <a:rPr lang="en-GB" b="1" dirty="0"/>
              <a:t>values (not mean values) of the distributions of data </a:t>
            </a:r>
            <a:r>
              <a:rPr lang="en-GB" dirty="0"/>
              <a:t>collected from </a:t>
            </a:r>
            <a:r>
              <a:rPr lang="en-GB" dirty="0" smtClean="0"/>
              <a:t>a representative </a:t>
            </a:r>
            <a:r>
              <a:rPr lang="en-GB" dirty="0"/>
              <a:t>sample of patients within an agreed weight range should be used </a:t>
            </a:r>
            <a:r>
              <a:rPr lang="en-GB" dirty="0" smtClean="0"/>
              <a:t>for comparison </a:t>
            </a:r>
            <a:r>
              <a:rPr lang="en-GB" dirty="0"/>
              <a:t>with DRL values. The mean can be affected substantially by a few </a:t>
            </a:r>
            <a:r>
              <a:rPr lang="en-GB" dirty="0" smtClean="0"/>
              <a:t>high or </a:t>
            </a:r>
            <a:r>
              <a:rPr lang="en-GB" dirty="0"/>
              <a:t>low values.</a:t>
            </a:r>
          </a:p>
          <a:p>
            <a:r>
              <a:rPr lang="en-GB" b="1" dirty="0" smtClean="0"/>
              <a:t>National </a:t>
            </a:r>
            <a:r>
              <a:rPr lang="en-GB" b="1" dirty="0"/>
              <a:t>DRL values should be set as the 75th percentile </a:t>
            </a:r>
            <a:r>
              <a:rPr lang="en-GB" dirty="0"/>
              <a:t>of median </a:t>
            </a:r>
            <a:r>
              <a:rPr lang="en-GB" dirty="0" smtClean="0"/>
              <a:t>values obtained </a:t>
            </a:r>
            <a:r>
              <a:rPr lang="en-GB" dirty="0"/>
              <a:t>in a sample of representative centres.</a:t>
            </a:r>
          </a:p>
          <a:p>
            <a:r>
              <a:rPr lang="en-GB" dirty="0" smtClean="0"/>
              <a:t>If </a:t>
            </a:r>
            <a:r>
              <a:rPr lang="en-GB" b="1" dirty="0"/>
              <a:t>regional (multi-national) DRL values are created, they should be set as </a:t>
            </a:r>
            <a:r>
              <a:rPr lang="en-GB" b="1" dirty="0" smtClean="0"/>
              <a:t>the median </a:t>
            </a:r>
            <a:r>
              <a:rPr lang="en-GB" b="1" dirty="0"/>
              <a:t>value of the national DRL values </a:t>
            </a:r>
            <a:r>
              <a:rPr lang="en-GB" dirty="0"/>
              <a:t>(each of which is set at the 75th percentile</a:t>
            </a:r>
            <a:r>
              <a:rPr lang="en-GB" dirty="0" smtClean="0"/>
              <a:t>) for </a:t>
            </a:r>
            <a:r>
              <a:rPr lang="en-GB" dirty="0"/>
              <a:t>the countries in the region. If the sample of available data is small, </a:t>
            </a:r>
            <a:r>
              <a:rPr lang="en-GB" dirty="0" smtClean="0"/>
              <a:t>other approaches </a:t>
            </a:r>
            <a:r>
              <a:rPr lang="en-GB" dirty="0"/>
              <a:t>may be used by agreement among the involved countries</a:t>
            </a:r>
            <a:r>
              <a:rPr lang="en-GB" dirty="0" smtClean="0"/>
              <a:t>.</a:t>
            </a:r>
            <a:r>
              <a:rPr lang="en-GB" dirty="0"/>
              <a:t> </a:t>
            </a:r>
            <a:endParaRPr lang="en-GB" dirty="0" smtClean="0"/>
          </a:p>
          <a:p>
            <a:r>
              <a:rPr lang="en-GB" dirty="0" smtClean="0"/>
              <a:t>The </a:t>
            </a:r>
            <a:r>
              <a:rPr lang="en-GB" dirty="0"/>
              <a:t>process to </a:t>
            </a:r>
            <a:r>
              <a:rPr lang="en-GB" b="1" dirty="0"/>
              <a:t>set and to update DRL values should be both flexible and dynamic.</a:t>
            </a:r>
            <a:r>
              <a:rPr lang="en-GB" dirty="0"/>
              <a:t> Flexibility is necessary for procedures where few data are available (e.g. interventional procedures in paediatric patients), or from only one or a few centres. A dynamic process is necessary to allow initial DRL values to be derived from these data while waiting for a wider survey to be conducted.</a:t>
            </a:r>
          </a:p>
          <a:p>
            <a:endParaRPr lang="en-GB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E5349FAF-BE1C-4C53-B537-AAD2A2B7D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5AD37-E7D1-4135-A4DD-D30D5937B67A}" type="slidenum">
              <a:rPr lang="en-GB" smtClean="0"/>
              <a:pPr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74463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A3C7701-4E79-44A8-8C34-F5A8BB14A6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16914"/>
          </a:xfrm>
        </p:spPr>
        <p:txBody>
          <a:bodyPr>
            <a:normAutofit/>
          </a:bodyPr>
          <a:lstStyle/>
          <a:p>
            <a:pPr algn="ctr"/>
            <a:r>
              <a:rPr lang="es-ES" sz="3600" dirty="0" err="1"/>
              <a:t>Summary</a:t>
            </a:r>
            <a:r>
              <a:rPr lang="es-ES" sz="3600" dirty="0"/>
              <a:t> </a:t>
            </a:r>
            <a:r>
              <a:rPr lang="es-ES" sz="3600" dirty="0" smtClean="0"/>
              <a:t>(17) </a:t>
            </a:r>
            <a:r>
              <a:rPr lang="es-ES" sz="3600" dirty="0" err="1" smtClean="0"/>
              <a:t>Setting</a:t>
            </a:r>
            <a:r>
              <a:rPr lang="es-ES" sz="3600" dirty="0" smtClean="0"/>
              <a:t> DRL </a:t>
            </a:r>
            <a:r>
              <a:rPr lang="es-ES" sz="3600" dirty="0" err="1" smtClean="0"/>
              <a:t>values</a:t>
            </a:r>
            <a:endParaRPr lang="es-ES" sz="36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2BE40786-400C-4687-AB18-C93DAA4BBA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10640"/>
            <a:ext cx="7886700" cy="5045711"/>
          </a:xfrm>
        </p:spPr>
        <p:txBody>
          <a:bodyPr>
            <a:normAutofit fontScale="77500" lnSpcReduction="20000"/>
          </a:bodyPr>
          <a:lstStyle/>
          <a:p>
            <a:r>
              <a:rPr lang="en-GB" dirty="0" smtClean="0"/>
              <a:t>When </a:t>
            </a:r>
            <a:r>
              <a:rPr lang="en-GB" dirty="0"/>
              <a:t>a procedure is not performed on a regular basis in most hospitals</a:t>
            </a:r>
            <a:r>
              <a:rPr lang="en-GB" dirty="0" smtClean="0"/>
              <a:t>, </a:t>
            </a:r>
            <a:r>
              <a:rPr lang="en-GB" b="1" dirty="0" smtClean="0"/>
              <a:t>local </a:t>
            </a:r>
            <a:r>
              <a:rPr lang="en-GB" b="1" dirty="0"/>
              <a:t>DRL values may be determined using the data from a single large hospital </a:t>
            </a:r>
            <a:r>
              <a:rPr lang="en-GB" b="1" dirty="0" smtClean="0"/>
              <a:t>with a </a:t>
            </a:r>
            <a:r>
              <a:rPr lang="en-GB" b="1" dirty="0"/>
              <a:t>relevant workload of procedures (e.g. a specialised paediatric hospital</a:t>
            </a:r>
            <a:r>
              <a:rPr lang="en-GB" dirty="0"/>
              <a:t>).</a:t>
            </a:r>
          </a:p>
          <a:p>
            <a:r>
              <a:rPr lang="en-GB" dirty="0" smtClean="0"/>
              <a:t>Local </a:t>
            </a:r>
            <a:r>
              <a:rPr lang="en-GB" dirty="0"/>
              <a:t>DRL values set </a:t>
            </a:r>
            <a:r>
              <a:rPr lang="en-GB" b="1" dirty="0"/>
              <a:t>by a group of radiology departments can play a role</a:t>
            </a:r>
            <a:r>
              <a:rPr lang="en-GB" b="1" dirty="0" smtClean="0"/>
              <a:t>, where </a:t>
            </a:r>
            <a:r>
              <a:rPr lang="en-GB" b="1" dirty="0"/>
              <a:t>effort has already been invested in optimisation. </a:t>
            </a:r>
            <a:r>
              <a:rPr lang="en-GB" dirty="0"/>
              <a:t>The group could set a </a:t>
            </a:r>
            <a:r>
              <a:rPr lang="en-GB" dirty="0" smtClean="0"/>
              <a:t>local DRL </a:t>
            </a:r>
            <a:r>
              <a:rPr lang="en-GB" dirty="0"/>
              <a:t>value based on more regular surveys of local practice that will normally be </a:t>
            </a:r>
            <a:r>
              <a:rPr lang="en-GB" dirty="0" smtClean="0"/>
              <a:t>lower than </a:t>
            </a:r>
            <a:r>
              <a:rPr lang="en-GB" dirty="0"/>
              <a:t>any national DRL value. Where the number of facilities or x-ray rooms is small</a:t>
            </a:r>
            <a:r>
              <a:rPr lang="en-GB" dirty="0" smtClean="0"/>
              <a:t>, </a:t>
            </a:r>
            <a:r>
              <a:rPr lang="en-GB" b="1" dirty="0" smtClean="0"/>
              <a:t>the </a:t>
            </a:r>
            <a:r>
              <a:rPr lang="en-GB" b="1" dirty="0"/>
              <a:t>median of the distribution of values of the DRL quantity is recommended as </a:t>
            </a:r>
            <a:r>
              <a:rPr lang="en-GB" b="1" dirty="0" smtClean="0"/>
              <a:t>a ‘</a:t>
            </a:r>
            <a:r>
              <a:rPr lang="en-GB" b="1" dirty="0"/>
              <a:t>typical value’. </a:t>
            </a:r>
            <a:r>
              <a:rPr lang="en-GB" dirty="0"/>
              <a:t>Typical values can also be set for newer technologies that </a:t>
            </a:r>
            <a:r>
              <a:rPr lang="en-GB" dirty="0" smtClean="0"/>
              <a:t>enable decreased </a:t>
            </a:r>
            <a:r>
              <a:rPr lang="en-GB" dirty="0"/>
              <a:t>amounts of radiation to be used in achieving a similar level of image quality</a:t>
            </a:r>
            <a:r>
              <a:rPr lang="en-GB" dirty="0" smtClean="0"/>
              <a:t>.</a:t>
            </a:r>
          </a:p>
          <a:p>
            <a:r>
              <a:rPr lang="en-GB" b="1" dirty="0" smtClean="0"/>
              <a:t>Published </a:t>
            </a:r>
            <a:r>
              <a:rPr lang="en-GB" b="1" dirty="0"/>
              <a:t>DRL values should be accompanied by a statement </a:t>
            </a:r>
            <a:r>
              <a:rPr lang="en-GB" dirty="0"/>
              <a:t>of the </a:t>
            </a:r>
            <a:r>
              <a:rPr lang="en-GB" dirty="0" smtClean="0"/>
              <a:t>local group</a:t>
            </a:r>
            <a:r>
              <a:rPr lang="en-GB" dirty="0"/>
              <a:t>, nation, or region from which the patient data were collected, the size of </a:t>
            </a:r>
            <a:r>
              <a:rPr lang="en-GB" dirty="0" smtClean="0"/>
              <a:t>the ‘</a:t>
            </a:r>
            <a:r>
              <a:rPr lang="en-GB" dirty="0"/>
              <a:t>standard’ patient on whom the data are based, the details of the specific examination</a:t>
            </a:r>
            <a:r>
              <a:rPr lang="en-GB" dirty="0" smtClean="0"/>
              <a:t>, as </a:t>
            </a:r>
            <a:r>
              <a:rPr lang="en-GB" dirty="0"/>
              <a:t>appropriate, and the date of the survey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E5349FAF-BE1C-4C53-B537-AAD2A2B7D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5AD37-E7D1-4135-A4DD-D30D5937B67A}" type="slidenum">
              <a:rPr lang="en-GB" smtClean="0"/>
              <a:pPr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736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xmlns="" id="{2C0B6480-7073-452A-BDDF-FC4A085D6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5AD37-E7D1-4135-A4DD-D30D5937B67A}" type="slidenum">
              <a:rPr lang="en-GB" smtClean="0"/>
              <a:pPr/>
              <a:t>2</a:t>
            </a:fld>
            <a:endParaRPr lang="en-GB"/>
          </a:p>
        </p:txBody>
      </p:sp>
      <p:pic>
        <p:nvPicPr>
          <p:cNvPr id="3" name="Picture 2" descr="G:\0_NEW_2018\EPOS ICRP 1.jpg">
            <a:extLst>
              <a:ext uri="{FF2B5EF4-FFF2-40B4-BE49-F238E27FC236}">
                <a16:creationId xmlns:a16="http://schemas.microsoft.com/office/drawing/2014/main" xmlns="" id="{0026B54F-51E4-462E-9628-7F928870E6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65581"/>
            <a:ext cx="4065908" cy="59492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xmlns="" id="{1ED2D360-365D-406F-947C-7EBE995BCD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93854" y="365581"/>
            <a:ext cx="4176390" cy="594672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12938220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A3C7701-4E79-44A8-8C34-F5A8BB14A6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16914"/>
          </a:xfrm>
        </p:spPr>
        <p:txBody>
          <a:bodyPr>
            <a:normAutofit/>
          </a:bodyPr>
          <a:lstStyle/>
          <a:p>
            <a:pPr algn="ctr"/>
            <a:r>
              <a:rPr lang="es-ES" sz="3200" dirty="0" err="1"/>
              <a:t>Summary</a:t>
            </a:r>
            <a:r>
              <a:rPr lang="es-ES" sz="3200" dirty="0"/>
              <a:t> </a:t>
            </a:r>
            <a:r>
              <a:rPr lang="es-ES" sz="3200" dirty="0" smtClean="0"/>
              <a:t>(18) </a:t>
            </a:r>
            <a:r>
              <a:rPr lang="es-ES" sz="3200" dirty="0" err="1" smtClean="0"/>
              <a:t>Interventional</a:t>
            </a:r>
            <a:r>
              <a:rPr lang="es-ES" sz="3200" dirty="0" smtClean="0"/>
              <a:t> </a:t>
            </a:r>
            <a:r>
              <a:rPr lang="es-ES" sz="3200" dirty="0" err="1" smtClean="0"/>
              <a:t>procedures</a:t>
            </a:r>
            <a:endParaRPr lang="es-ES" sz="32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2BE40786-400C-4687-AB18-C93DAA4BBA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10640"/>
            <a:ext cx="7886700" cy="5045711"/>
          </a:xfrm>
        </p:spPr>
        <p:txBody>
          <a:bodyPr>
            <a:normAutofit/>
          </a:bodyPr>
          <a:lstStyle/>
          <a:p>
            <a:r>
              <a:rPr lang="en-GB" dirty="0" smtClean="0"/>
              <a:t>The </a:t>
            </a:r>
            <a:r>
              <a:rPr lang="en-GB" dirty="0"/>
              <a:t>Commission recommends </a:t>
            </a:r>
            <a:r>
              <a:rPr lang="en-GB" b="1" dirty="0"/>
              <a:t>retaining the term ‘diagnostic reference level</a:t>
            </a:r>
            <a:r>
              <a:rPr lang="en-GB" b="1" dirty="0" smtClean="0"/>
              <a:t>’ </a:t>
            </a:r>
            <a:r>
              <a:rPr lang="en-GB" dirty="0" smtClean="0"/>
              <a:t>for </a:t>
            </a:r>
            <a:r>
              <a:rPr lang="en-GB" dirty="0"/>
              <a:t>the DRL process as applied to interventional procedures.</a:t>
            </a:r>
          </a:p>
          <a:p>
            <a:r>
              <a:rPr lang="en-GB" dirty="0" smtClean="0"/>
              <a:t>For </a:t>
            </a:r>
            <a:r>
              <a:rPr lang="en-GB" dirty="0"/>
              <a:t>interventional procedures, </a:t>
            </a:r>
            <a:r>
              <a:rPr lang="en-GB" b="1" dirty="0"/>
              <a:t>complexity of the procedure may be </a:t>
            </a:r>
            <a:r>
              <a:rPr lang="en-GB" b="1" dirty="0" smtClean="0"/>
              <a:t>considered</a:t>
            </a:r>
            <a:r>
              <a:rPr lang="en-GB" dirty="0" smtClean="0"/>
              <a:t> in </a:t>
            </a:r>
            <a:r>
              <a:rPr lang="en-GB" dirty="0"/>
              <a:t>setting DRL values, and a multiplying factor for the DRL value may </a:t>
            </a:r>
            <a:r>
              <a:rPr lang="en-GB" dirty="0" smtClean="0"/>
              <a:t>be appropriate </a:t>
            </a:r>
            <a:r>
              <a:rPr lang="en-GB" dirty="0"/>
              <a:t>for more complex cases of a procedure.</a:t>
            </a:r>
          </a:p>
          <a:p>
            <a:r>
              <a:rPr lang="en-GB" dirty="0" smtClean="0"/>
              <a:t>If </a:t>
            </a:r>
            <a:r>
              <a:rPr lang="en-GB" dirty="0"/>
              <a:t>possible, </a:t>
            </a:r>
            <a:r>
              <a:rPr lang="en-GB" b="1" dirty="0"/>
              <a:t>the data from all interventional procedures performed (not </a:t>
            </a:r>
            <a:r>
              <a:rPr lang="en-GB" b="1" dirty="0" smtClean="0"/>
              <a:t>just from </a:t>
            </a:r>
            <a:r>
              <a:rPr lang="en-GB" b="1" dirty="0"/>
              <a:t>a limited sample) should be collated </a:t>
            </a:r>
            <a:r>
              <a:rPr lang="en-GB" dirty="0"/>
              <a:t>to derive local and national DRL values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E5349FAF-BE1C-4C53-B537-AAD2A2B7D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5AD37-E7D1-4135-A4DD-D30D5937B67A}" type="slidenum">
              <a:rPr lang="en-GB" smtClean="0"/>
              <a:pPr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51819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A3C7701-4E79-44A8-8C34-F5A8BB14A6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16914"/>
          </a:xfrm>
        </p:spPr>
        <p:txBody>
          <a:bodyPr>
            <a:normAutofit/>
          </a:bodyPr>
          <a:lstStyle/>
          <a:p>
            <a:pPr algn="ctr"/>
            <a:r>
              <a:rPr lang="es-ES" sz="3600" dirty="0" err="1"/>
              <a:t>Summary</a:t>
            </a:r>
            <a:r>
              <a:rPr lang="es-ES" sz="3600" dirty="0"/>
              <a:t> </a:t>
            </a:r>
            <a:r>
              <a:rPr lang="es-ES" sz="3600" dirty="0" smtClean="0"/>
              <a:t>(19) </a:t>
            </a:r>
            <a:r>
              <a:rPr lang="es-ES" sz="3600" dirty="0" err="1" smtClean="0"/>
              <a:t>Paediatric</a:t>
            </a:r>
            <a:r>
              <a:rPr lang="es-ES" sz="3600" dirty="0" smtClean="0"/>
              <a:t> DRLs</a:t>
            </a:r>
            <a:endParaRPr lang="es-ES" sz="36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2BE40786-400C-4687-AB18-C93DAA4BBA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10640"/>
            <a:ext cx="7886700" cy="5045711"/>
          </a:xfrm>
        </p:spPr>
        <p:txBody>
          <a:bodyPr>
            <a:normAutofit fontScale="85000" lnSpcReduction="10000"/>
          </a:bodyPr>
          <a:lstStyle/>
          <a:p>
            <a:r>
              <a:rPr lang="en-GB" b="1" dirty="0" smtClean="0"/>
              <a:t>A </a:t>
            </a:r>
            <a:r>
              <a:rPr lang="en-GB" b="1" dirty="0"/>
              <a:t>single ‘representative patient’ should not be used to define DRLs </a:t>
            </a:r>
            <a:r>
              <a:rPr lang="en-GB" b="1" dirty="0" smtClean="0"/>
              <a:t>for paediatric </a:t>
            </a:r>
            <a:r>
              <a:rPr lang="en-GB" b="1" dirty="0"/>
              <a:t>imaging</a:t>
            </a:r>
            <a:r>
              <a:rPr lang="en-GB" dirty="0"/>
              <a:t>, as weight in children can vary by a factor of more than </a:t>
            </a:r>
            <a:r>
              <a:rPr lang="en-GB" dirty="0" smtClean="0"/>
              <a:t>100 from </a:t>
            </a:r>
            <a:r>
              <a:rPr lang="en-GB" dirty="0"/>
              <a:t>a premature infant to an obese adolescent.</a:t>
            </a:r>
          </a:p>
          <a:p>
            <a:r>
              <a:rPr lang="en-GB" dirty="0" smtClean="0"/>
              <a:t>The </a:t>
            </a:r>
            <a:r>
              <a:rPr lang="en-GB" b="1" dirty="0"/>
              <a:t>amount of radiation used for examinations of children can vary </a:t>
            </a:r>
            <a:r>
              <a:rPr lang="en-GB" b="1" dirty="0" smtClean="0"/>
              <a:t>tremendously due </a:t>
            </a:r>
            <a:r>
              <a:rPr lang="en-GB" b="1" dirty="0"/>
              <a:t>to the great variation in patient size and weight, from neonates </a:t>
            </a:r>
            <a:r>
              <a:rPr lang="en-GB" b="1" dirty="0" smtClean="0"/>
              <a:t>to adult-sized </a:t>
            </a:r>
            <a:r>
              <a:rPr lang="en-GB" b="1" dirty="0"/>
              <a:t>adolescents</a:t>
            </a:r>
            <a:r>
              <a:rPr lang="en-GB" dirty="0"/>
              <a:t>. This variation in patient radiation dose is appropriate</a:t>
            </a:r>
            <a:r>
              <a:rPr lang="en-GB" dirty="0" smtClean="0"/>
              <a:t>. Variation </a:t>
            </a:r>
            <a:r>
              <a:rPr lang="en-GB" dirty="0"/>
              <a:t>in patient radiation dose due to incorrect technique or failure to </a:t>
            </a:r>
            <a:r>
              <a:rPr lang="en-GB" dirty="0" smtClean="0"/>
              <a:t>adapt the </a:t>
            </a:r>
            <a:r>
              <a:rPr lang="en-GB" dirty="0"/>
              <a:t>imaging protocol from adults to children to account for both paediatric </a:t>
            </a:r>
            <a:r>
              <a:rPr lang="en-GB" dirty="0" smtClean="0"/>
              <a:t>diseases and </a:t>
            </a:r>
            <a:r>
              <a:rPr lang="en-GB" dirty="0"/>
              <a:t>paediatric patient size is not appropriate.</a:t>
            </a:r>
          </a:p>
          <a:p>
            <a:r>
              <a:rPr lang="en-GB" b="1" dirty="0" smtClean="0"/>
              <a:t>Weight </a:t>
            </a:r>
            <a:r>
              <a:rPr lang="en-GB" b="1" dirty="0"/>
              <a:t>bands are recommended for establishing paediatric DRL values </a:t>
            </a:r>
            <a:r>
              <a:rPr lang="en-GB" dirty="0" smtClean="0"/>
              <a:t>for examinations </a:t>
            </a:r>
            <a:r>
              <a:rPr lang="en-GB" dirty="0"/>
              <a:t>of the trunk and should be promoted for paediatrics. Age bands can </a:t>
            </a:r>
            <a:r>
              <a:rPr lang="en-GB" dirty="0" smtClean="0"/>
              <a:t>be used </a:t>
            </a:r>
            <a:r>
              <a:rPr lang="en-GB" dirty="0"/>
              <a:t>if age is the only available measure.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E5349FAF-BE1C-4C53-B537-AAD2A2B7D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5AD37-E7D1-4135-A4DD-D30D5937B67A}" type="slidenum">
              <a:rPr lang="en-GB" smtClean="0"/>
              <a:pPr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54318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A3C7701-4E79-44A8-8C34-F5A8BB14A6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16914"/>
          </a:xfrm>
        </p:spPr>
        <p:txBody>
          <a:bodyPr>
            <a:normAutofit/>
          </a:bodyPr>
          <a:lstStyle/>
          <a:p>
            <a:pPr algn="ctr"/>
            <a:r>
              <a:rPr lang="es-ES" sz="3600" dirty="0" err="1"/>
              <a:t>Summary</a:t>
            </a:r>
            <a:r>
              <a:rPr lang="es-ES" sz="3600" dirty="0"/>
              <a:t> </a:t>
            </a:r>
            <a:r>
              <a:rPr lang="es-ES" sz="3600" dirty="0" smtClean="0"/>
              <a:t>(20) </a:t>
            </a:r>
            <a:r>
              <a:rPr lang="es-ES" sz="3600" dirty="0" err="1" smtClean="0"/>
              <a:t>Paediatric</a:t>
            </a:r>
            <a:r>
              <a:rPr lang="es-ES" sz="3600" dirty="0" smtClean="0"/>
              <a:t> DRLs</a:t>
            </a:r>
            <a:endParaRPr lang="es-ES" sz="36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2BE40786-400C-4687-AB18-C93DAA4BBA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10640"/>
            <a:ext cx="7886700" cy="5045711"/>
          </a:xfrm>
        </p:spPr>
        <p:txBody>
          <a:bodyPr>
            <a:normAutofit fontScale="85000" lnSpcReduction="20000"/>
          </a:bodyPr>
          <a:lstStyle/>
          <a:p>
            <a:r>
              <a:rPr lang="en-GB" b="1" dirty="0" smtClean="0"/>
              <a:t>Age </a:t>
            </a:r>
            <a:r>
              <a:rPr lang="en-GB" b="1" dirty="0"/>
              <a:t>groupings </a:t>
            </a:r>
            <a:r>
              <a:rPr lang="en-GB" dirty="0"/>
              <a:t>are recommended for establishing DRL values for </a:t>
            </a:r>
            <a:r>
              <a:rPr lang="en-GB" b="1" dirty="0" smtClean="0"/>
              <a:t>examinations involving </a:t>
            </a:r>
            <a:r>
              <a:rPr lang="en-GB" b="1" dirty="0"/>
              <a:t>the head</a:t>
            </a:r>
            <a:r>
              <a:rPr lang="en-GB" dirty="0"/>
              <a:t>.</a:t>
            </a:r>
          </a:p>
          <a:p>
            <a:r>
              <a:rPr lang="en-GB" dirty="0" smtClean="0"/>
              <a:t>For </a:t>
            </a:r>
            <a:r>
              <a:rPr lang="en-GB" dirty="0"/>
              <a:t>CT, the DRL quantities are </a:t>
            </a:r>
            <a:r>
              <a:rPr lang="en-GB" dirty="0" err="1" smtClean="0"/>
              <a:t>CTDI</a:t>
            </a:r>
            <a:r>
              <a:rPr lang="en-GB" baseline="-25000" dirty="0" err="1" smtClean="0"/>
              <a:t>vol</a:t>
            </a:r>
            <a:r>
              <a:rPr lang="en-GB" baseline="-25000" dirty="0" smtClean="0"/>
              <a:t> </a:t>
            </a:r>
            <a:r>
              <a:rPr lang="en-GB" dirty="0" smtClean="0"/>
              <a:t>and </a:t>
            </a:r>
            <a:r>
              <a:rPr lang="en-GB" dirty="0"/>
              <a:t>DLP, based preferably </a:t>
            </a:r>
            <a:r>
              <a:rPr lang="en-GB" dirty="0" smtClean="0"/>
              <a:t>on calibration </a:t>
            </a:r>
            <a:r>
              <a:rPr lang="en-GB" dirty="0"/>
              <a:t>with a </a:t>
            </a:r>
            <a:r>
              <a:rPr lang="en-GB" b="1" dirty="0" smtClean="0"/>
              <a:t>32-cm-diameter </a:t>
            </a:r>
            <a:r>
              <a:rPr lang="en-GB" b="1" dirty="0"/>
              <a:t>phantom for body examinations and a </a:t>
            </a:r>
            <a:r>
              <a:rPr lang="en-GB" b="1" dirty="0" smtClean="0"/>
              <a:t>16-cm diameter phantom </a:t>
            </a:r>
            <a:r>
              <a:rPr lang="en-GB" b="1" dirty="0"/>
              <a:t>for head examinations.</a:t>
            </a:r>
            <a:r>
              <a:rPr lang="en-GB" dirty="0"/>
              <a:t> Values for these quantities should </a:t>
            </a:r>
            <a:r>
              <a:rPr lang="en-GB" dirty="0" smtClean="0"/>
              <a:t>be obtained </a:t>
            </a:r>
            <a:r>
              <a:rPr lang="en-GB" dirty="0"/>
              <a:t>from patient examinations. </a:t>
            </a:r>
            <a:r>
              <a:rPr lang="en-GB" b="1" dirty="0"/>
              <a:t>SSDE may be used as an additional </a:t>
            </a:r>
            <a:r>
              <a:rPr lang="en-GB" b="1" dirty="0" smtClean="0"/>
              <a:t>source of </a:t>
            </a:r>
            <a:r>
              <a:rPr lang="en-GB" b="1" dirty="0"/>
              <a:t>information for optimisation</a:t>
            </a:r>
            <a:r>
              <a:rPr lang="en-GB" dirty="0"/>
              <a:t>.</a:t>
            </a:r>
          </a:p>
          <a:p>
            <a:r>
              <a:rPr lang="en-GB" dirty="0" smtClean="0"/>
              <a:t>Modern </a:t>
            </a:r>
            <a:r>
              <a:rPr lang="en-GB" dirty="0"/>
              <a:t>CT scanners permit determination of </a:t>
            </a:r>
            <a:r>
              <a:rPr lang="en-GB" b="1" dirty="0"/>
              <a:t>effective diameter or </a:t>
            </a:r>
            <a:r>
              <a:rPr lang="en-GB" b="1" dirty="0" smtClean="0"/>
              <a:t>patient equivalent </a:t>
            </a:r>
            <a:r>
              <a:rPr lang="en-GB" b="1" dirty="0"/>
              <a:t>thickness.</a:t>
            </a:r>
            <a:r>
              <a:rPr lang="en-GB" dirty="0"/>
              <a:t> This should be considered as an </a:t>
            </a:r>
            <a:r>
              <a:rPr lang="en-GB" b="1" dirty="0"/>
              <a:t>additional refinement</a:t>
            </a:r>
            <a:r>
              <a:rPr lang="en-GB" dirty="0"/>
              <a:t> </a:t>
            </a:r>
            <a:r>
              <a:rPr lang="en-GB" dirty="0" smtClean="0"/>
              <a:t>for setting </a:t>
            </a:r>
            <a:r>
              <a:rPr lang="en-GB" dirty="0"/>
              <a:t>paediatric DRLs.</a:t>
            </a:r>
          </a:p>
          <a:p>
            <a:r>
              <a:rPr lang="en-GB" dirty="0" smtClean="0"/>
              <a:t>For </a:t>
            </a:r>
            <a:r>
              <a:rPr lang="en-GB" b="1" dirty="0"/>
              <a:t>nuclear medicine </a:t>
            </a:r>
            <a:r>
              <a:rPr lang="en-GB" dirty="0"/>
              <a:t>imaging, consideration should be given to </a:t>
            </a:r>
            <a:r>
              <a:rPr lang="en-GB" b="1" dirty="0" smtClean="0"/>
              <a:t>adjusting administered </a:t>
            </a:r>
            <a:r>
              <a:rPr lang="en-GB" b="1" dirty="0"/>
              <a:t>activities based on agreed factors linked to weight</a:t>
            </a:r>
            <a:r>
              <a:rPr lang="en-GB" dirty="0"/>
              <a:t>. Adjustments </a:t>
            </a:r>
            <a:r>
              <a:rPr lang="en-GB" dirty="0" smtClean="0"/>
              <a:t>should be </a:t>
            </a:r>
            <a:r>
              <a:rPr lang="en-GB" dirty="0"/>
              <a:t>made for paediatric examinations.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E5349FAF-BE1C-4C53-B537-AAD2A2B7D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5AD37-E7D1-4135-A4DD-D30D5937B67A}" type="slidenum">
              <a:rPr lang="en-GB" smtClean="0"/>
              <a:pPr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21014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A3C7701-4E79-44A8-8C34-F5A8BB14A6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16914"/>
          </a:xfrm>
        </p:spPr>
        <p:txBody>
          <a:bodyPr>
            <a:normAutofit/>
          </a:bodyPr>
          <a:lstStyle/>
          <a:p>
            <a:pPr algn="ctr"/>
            <a:r>
              <a:rPr lang="es-ES" sz="3600" dirty="0" err="1"/>
              <a:t>Summary</a:t>
            </a:r>
            <a:r>
              <a:rPr lang="es-ES" sz="3600" dirty="0"/>
              <a:t> </a:t>
            </a:r>
            <a:r>
              <a:rPr lang="es-ES" sz="3600" dirty="0" smtClean="0"/>
              <a:t>(</a:t>
            </a:r>
            <a:r>
              <a:rPr lang="es-ES" sz="3600" dirty="0"/>
              <a:t>21) DRLs in </a:t>
            </a:r>
            <a:r>
              <a:rPr lang="es-ES" sz="3600" dirty="0" err="1"/>
              <a:t>clinical</a:t>
            </a:r>
            <a:r>
              <a:rPr lang="es-ES" sz="3600" dirty="0"/>
              <a:t> </a:t>
            </a:r>
            <a:r>
              <a:rPr lang="es-ES" sz="3600" dirty="0" err="1"/>
              <a:t>practice</a:t>
            </a:r>
            <a:endParaRPr lang="es-ES" sz="36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2BE40786-400C-4687-AB18-C93DAA4BBA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10640"/>
            <a:ext cx="8054104" cy="5045711"/>
          </a:xfrm>
        </p:spPr>
        <p:txBody>
          <a:bodyPr>
            <a:normAutofit fontScale="70000" lnSpcReduction="20000"/>
          </a:bodyPr>
          <a:lstStyle/>
          <a:p>
            <a:r>
              <a:rPr lang="en-GB" dirty="0" smtClean="0"/>
              <a:t>National </a:t>
            </a:r>
            <a:r>
              <a:rPr lang="en-GB" dirty="0"/>
              <a:t>and regional DRL values should be </a:t>
            </a:r>
            <a:r>
              <a:rPr lang="en-GB" b="1" dirty="0"/>
              <a:t>revised at regular intervals (</a:t>
            </a:r>
            <a:r>
              <a:rPr lang="en-GB" b="1" dirty="0" smtClean="0"/>
              <a:t>3–5 years</a:t>
            </a:r>
            <a:r>
              <a:rPr lang="en-GB" b="1" dirty="0"/>
              <a:t>) or more frequently</a:t>
            </a:r>
            <a:r>
              <a:rPr lang="en-GB" dirty="0"/>
              <a:t> when substantial changes in technology, new </a:t>
            </a:r>
            <a:r>
              <a:rPr lang="en-GB" dirty="0" smtClean="0"/>
              <a:t>imaging protocols</a:t>
            </a:r>
            <a:r>
              <a:rPr lang="en-GB" dirty="0"/>
              <a:t>, or </a:t>
            </a:r>
            <a:r>
              <a:rPr lang="en-GB" dirty="0" smtClean="0"/>
              <a:t>post-processing </a:t>
            </a:r>
            <a:r>
              <a:rPr lang="en-GB" dirty="0"/>
              <a:t>of images become available.</a:t>
            </a:r>
          </a:p>
          <a:p>
            <a:r>
              <a:rPr lang="en-GB" b="1" dirty="0" smtClean="0"/>
              <a:t>Median </a:t>
            </a:r>
            <a:r>
              <a:rPr lang="en-GB" b="1" dirty="0"/>
              <a:t>values of the DRL quantity </a:t>
            </a:r>
            <a:r>
              <a:rPr lang="en-GB" dirty="0"/>
              <a:t>for medical imaging procedures in </a:t>
            </a:r>
            <a:r>
              <a:rPr lang="en-GB" dirty="0" smtClean="0"/>
              <a:t>a representative </a:t>
            </a:r>
            <a:r>
              <a:rPr lang="en-GB" dirty="0"/>
              <a:t>sample of patients within an agreed weight range for a specific </a:t>
            </a:r>
            <a:r>
              <a:rPr lang="en-GB" dirty="0" smtClean="0"/>
              <a:t>x-ray room</a:t>
            </a:r>
            <a:r>
              <a:rPr lang="en-GB" dirty="0"/>
              <a:t>, radiology department, or other facility </a:t>
            </a:r>
            <a:r>
              <a:rPr lang="en-GB" b="1" dirty="0"/>
              <a:t>should be compared with local</a:t>
            </a:r>
            <a:r>
              <a:rPr lang="en-GB" b="1" dirty="0" smtClean="0"/>
              <a:t>, national</a:t>
            </a:r>
            <a:r>
              <a:rPr lang="en-GB" b="1" dirty="0"/>
              <a:t>, or regional DRL values</a:t>
            </a:r>
            <a:r>
              <a:rPr lang="en-GB" dirty="0"/>
              <a:t> to identify whether the data for that location </a:t>
            </a:r>
            <a:r>
              <a:rPr lang="en-GB" dirty="0" smtClean="0"/>
              <a:t>are substantially </a:t>
            </a:r>
            <a:r>
              <a:rPr lang="en-GB" dirty="0"/>
              <a:t>higher or lower than might be anticipated.</a:t>
            </a:r>
          </a:p>
          <a:p>
            <a:r>
              <a:rPr lang="en-GB" dirty="0" smtClean="0"/>
              <a:t>If </a:t>
            </a:r>
            <a:r>
              <a:rPr lang="en-GB" dirty="0"/>
              <a:t>a local or national DRL value for any procedure is </a:t>
            </a:r>
            <a:r>
              <a:rPr lang="en-GB" b="1" dirty="0"/>
              <a:t>consistently exceeded</a:t>
            </a:r>
            <a:r>
              <a:rPr lang="en-GB" b="1" dirty="0" smtClean="0"/>
              <a:t>, an </a:t>
            </a:r>
            <a:r>
              <a:rPr lang="en-GB" b="1" dirty="0"/>
              <a:t>investigation should be performed without undue delay</a:t>
            </a:r>
            <a:r>
              <a:rPr lang="en-GB" dirty="0"/>
              <a:t>, and, if appropriate</a:t>
            </a:r>
            <a:r>
              <a:rPr lang="en-GB" dirty="0" smtClean="0"/>
              <a:t>, corrective </a:t>
            </a:r>
            <a:r>
              <a:rPr lang="en-GB" dirty="0"/>
              <a:t>action should be taken.</a:t>
            </a:r>
          </a:p>
          <a:p>
            <a:r>
              <a:rPr lang="en-GB" dirty="0" smtClean="0"/>
              <a:t>When </a:t>
            </a:r>
            <a:r>
              <a:rPr lang="en-GB" b="1" dirty="0"/>
              <a:t>corrective action is required</a:t>
            </a:r>
            <a:r>
              <a:rPr lang="en-GB" dirty="0"/>
              <a:t>, it is necessary to keep in mind that </a:t>
            </a:r>
            <a:r>
              <a:rPr lang="en-GB" b="1" dirty="0" smtClean="0"/>
              <a:t>DRL values </a:t>
            </a:r>
            <a:r>
              <a:rPr lang="en-GB" b="1" dirty="0"/>
              <a:t>are not dose limits</a:t>
            </a:r>
            <a:r>
              <a:rPr lang="en-GB" dirty="0"/>
              <a:t>.</a:t>
            </a:r>
          </a:p>
          <a:p>
            <a:r>
              <a:rPr lang="en-GB" dirty="0" smtClean="0"/>
              <a:t>Corrective </a:t>
            </a:r>
            <a:r>
              <a:rPr lang="en-GB" dirty="0"/>
              <a:t>action (optimisation of protection) </a:t>
            </a:r>
            <a:r>
              <a:rPr lang="en-GB" b="1" dirty="0"/>
              <a:t>should include a review </a:t>
            </a:r>
            <a:r>
              <a:rPr lang="en-GB" b="1" dirty="0" smtClean="0"/>
              <a:t>of equipment </a:t>
            </a:r>
            <a:r>
              <a:rPr lang="en-GB" b="1" dirty="0"/>
              <a:t>performance, the settings used, and the examination protocols.</a:t>
            </a:r>
            <a:r>
              <a:rPr lang="en-GB" dirty="0"/>
              <a:t> The </a:t>
            </a:r>
            <a:r>
              <a:rPr lang="en-GB" dirty="0" smtClean="0"/>
              <a:t>factors most </a:t>
            </a:r>
            <a:r>
              <a:rPr lang="en-GB" dirty="0"/>
              <a:t>likely to be involved are survey methodology, equipment performance</a:t>
            </a:r>
            <a:r>
              <a:rPr lang="en-GB" dirty="0" smtClean="0"/>
              <a:t>, procedure </a:t>
            </a:r>
            <a:r>
              <a:rPr lang="en-GB" dirty="0"/>
              <a:t>protocol, operator skill, and, for interventional techniques, </a:t>
            </a:r>
            <a:r>
              <a:rPr lang="en-GB" dirty="0" smtClean="0"/>
              <a:t>procedure complexity</a:t>
            </a:r>
            <a:r>
              <a:rPr lang="en-GB" dirty="0"/>
              <a:t>.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E5349FAF-BE1C-4C53-B537-AAD2A2B7D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5AD37-E7D1-4135-A4DD-D30D5937B67A}" type="slidenum">
              <a:rPr lang="en-GB" smtClean="0"/>
              <a:pPr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25178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A3C7701-4E79-44A8-8C34-F5A8BB14A6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16914"/>
          </a:xfrm>
        </p:spPr>
        <p:txBody>
          <a:bodyPr>
            <a:normAutofit/>
          </a:bodyPr>
          <a:lstStyle/>
          <a:p>
            <a:pPr algn="ctr"/>
            <a:r>
              <a:rPr lang="es-ES" sz="3600" dirty="0" err="1"/>
              <a:t>Summary</a:t>
            </a:r>
            <a:r>
              <a:rPr lang="es-ES" sz="3600" dirty="0"/>
              <a:t> </a:t>
            </a:r>
            <a:r>
              <a:rPr lang="es-ES" sz="3600" dirty="0" smtClean="0"/>
              <a:t>(22) </a:t>
            </a:r>
            <a:r>
              <a:rPr lang="es-ES" sz="3600" dirty="0"/>
              <a:t>DRLs in </a:t>
            </a:r>
            <a:r>
              <a:rPr lang="es-ES" sz="3600" dirty="0" err="1"/>
              <a:t>clinical</a:t>
            </a:r>
            <a:r>
              <a:rPr lang="es-ES" sz="3600" dirty="0"/>
              <a:t> </a:t>
            </a:r>
            <a:r>
              <a:rPr lang="es-ES" sz="3600" dirty="0" err="1"/>
              <a:t>practice</a:t>
            </a:r>
            <a:endParaRPr lang="es-ES" sz="36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2BE40786-400C-4687-AB18-C93DAA4BBA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3614" y="1310640"/>
            <a:ext cx="8164864" cy="5045711"/>
          </a:xfrm>
        </p:spPr>
        <p:txBody>
          <a:bodyPr>
            <a:noAutofit/>
          </a:bodyPr>
          <a:lstStyle/>
          <a:p>
            <a:r>
              <a:rPr lang="en-GB" sz="2000" dirty="0" smtClean="0"/>
              <a:t>In </a:t>
            </a:r>
            <a:r>
              <a:rPr lang="en-GB" sz="2000" dirty="0"/>
              <a:t>the optimisation process, </a:t>
            </a:r>
            <a:r>
              <a:rPr lang="en-GB" sz="2000" b="1" dirty="0"/>
              <a:t>account must always be taken of the level </a:t>
            </a:r>
            <a:r>
              <a:rPr lang="en-GB" sz="2000" b="1" dirty="0" smtClean="0"/>
              <a:t>of image </a:t>
            </a:r>
            <a:r>
              <a:rPr lang="en-GB" sz="2000" b="1" dirty="0"/>
              <a:t>quality required for the medical imaging task</a:t>
            </a:r>
            <a:r>
              <a:rPr lang="en-GB" sz="2000" dirty="0"/>
              <a:t>. Image quality must always </a:t>
            </a:r>
            <a:r>
              <a:rPr lang="en-GB" sz="2000" dirty="0" smtClean="0"/>
              <a:t>be adequate </a:t>
            </a:r>
            <a:r>
              <a:rPr lang="en-GB" sz="2000" dirty="0"/>
              <a:t>to provide the information required for the clinical purpose of the </a:t>
            </a:r>
            <a:r>
              <a:rPr lang="en-GB" sz="2000" dirty="0" smtClean="0"/>
              <a:t>examination and </a:t>
            </a:r>
            <a:r>
              <a:rPr lang="en-GB" sz="2000" dirty="0"/>
              <a:t>the actual size of the </a:t>
            </a:r>
            <a:r>
              <a:rPr lang="en-GB" sz="2000" dirty="0" smtClean="0"/>
              <a:t>exposed </a:t>
            </a:r>
            <a:r>
              <a:rPr lang="en-GB" sz="2000" smtClean="0"/>
              <a:t>patient.</a:t>
            </a:r>
            <a:endParaRPr lang="en-GB" sz="2000" dirty="0"/>
          </a:p>
          <a:p>
            <a:r>
              <a:rPr lang="en-GB" sz="2000" dirty="0" smtClean="0"/>
              <a:t>When </a:t>
            </a:r>
            <a:r>
              <a:rPr lang="en-GB" sz="2000" dirty="0"/>
              <a:t>a facility’s </a:t>
            </a:r>
            <a:r>
              <a:rPr lang="en-GB" sz="2000" b="1" dirty="0"/>
              <a:t>median value of a DRL quantity is substantially less </a:t>
            </a:r>
            <a:r>
              <a:rPr lang="en-GB" sz="2000" b="1" dirty="0" smtClean="0"/>
              <a:t>than the </a:t>
            </a:r>
            <a:r>
              <a:rPr lang="en-GB" sz="2000" b="1" dirty="0"/>
              <a:t>DRL value, image quality (or diagnostic information, when multiple images </a:t>
            </a:r>
            <a:r>
              <a:rPr lang="en-GB" sz="2000" b="1" dirty="0" smtClean="0"/>
              <a:t>are used</a:t>
            </a:r>
            <a:r>
              <a:rPr lang="en-GB" sz="2000" b="1" dirty="0"/>
              <a:t>) might be affected adversely</a:t>
            </a:r>
            <a:r>
              <a:rPr lang="en-GB" sz="2000" dirty="0"/>
              <a:t>. Image quality should be examined as a </a:t>
            </a:r>
            <a:r>
              <a:rPr lang="en-GB" sz="2000" dirty="0" smtClean="0"/>
              <a:t>priority when </a:t>
            </a:r>
            <a:r>
              <a:rPr lang="en-GB" sz="2000" dirty="0"/>
              <a:t>the examination protocol is reviewed.</a:t>
            </a:r>
          </a:p>
          <a:p>
            <a:r>
              <a:rPr lang="en-GB" sz="2000" dirty="0" smtClean="0"/>
              <a:t>The </a:t>
            </a:r>
            <a:r>
              <a:rPr lang="en-GB" sz="2000" b="1" dirty="0"/>
              <a:t>DRL audit process does not stop after a single assessment</a:t>
            </a:r>
            <a:r>
              <a:rPr lang="en-GB" sz="2000" dirty="0"/>
              <a:t>. </a:t>
            </a:r>
            <a:r>
              <a:rPr lang="en-GB" sz="2000" dirty="0" smtClean="0"/>
              <a:t>Repeat evaluations </a:t>
            </a:r>
            <a:r>
              <a:rPr lang="en-GB" sz="2000" dirty="0"/>
              <a:t>are required following any optimisation, and the whole process </a:t>
            </a:r>
            <a:r>
              <a:rPr lang="en-GB" sz="2000" dirty="0" smtClean="0"/>
              <a:t>should be </a:t>
            </a:r>
            <a:r>
              <a:rPr lang="en-GB" sz="2000" dirty="0"/>
              <a:t>repeated after an appropriate time interval.</a:t>
            </a:r>
          </a:p>
          <a:p>
            <a:r>
              <a:rPr lang="en-GB" sz="2000" dirty="0" smtClean="0"/>
              <a:t>Local </a:t>
            </a:r>
            <a:r>
              <a:rPr lang="en-GB" sz="2000" dirty="0"/>
              <a:t>surveys of DRL quantities </a:t>
            </a:r>
            <a:r>
              <a:rPr lang="en-GB" sz="2000" b="1" dirty="0"/>
              <a:t>should normally be performed as part </a:t>
            </a:r>
            <a:r>
              <a:rPr lang="en-GB" sz="2000" b="1" dirty="0" smtClean="0"/>
              <a:t>of the </a:t>
            </a:r>
            <a:r>
              <a:rPr lang="en-GB" sz="2000" b="1" dirty="0"/>
              <a:t>QA programme unless these data are continuously submitted to a registry, </a:t>
            </a:r>
            <a:r>
              <a:rPr lang="en-GB" sz="2000" b="1" dirty="0" smtClean="0"/>
              <a:t>in which </a:t>
            </a:r>
            <a:r>
              <a:rPr lang="en-GB" sz="2000" b="1" dirty="0"/>
              <a:t>case, review of the registry data should be performed</a:t>
            </a:r>
            <a:r>
              <a:rPr lang="en-GB" sz="2000" dirty="0"/>
              <a:t>. A representative </a:t>
            </a:r>
            <a:r>
              <a:rPr lang="en-GB" sz="2000" dirty="0" smtClean="0"/>
              <a:t>selection of </a:t>
            </a:r>
            <a:r>
              <a:rPr lang="en-GB" sz="2000" dirty="0"/>
              <a:t>examinations for each x-ray unit should be surveyed at intervals of about </a:t>
            </a:r>
            <a:r>
              <a:rPr lang="en-GB" sz="2000" dirty="0" smtClean="0"/>
              <a:t>3 years</a:t>
            </a:r>
            <a:r>
              <a:rPr lang="en-GB" sz="2000" dirty="0"/>
              <a:t>, and whenever substantial changes in technology or software have </a:t>
            </a:r>
            <a:r>
              <a:rPr lang="en-GB" sz="2000" dirty="0" smtClean="0"/>
              <a:t>been introduced.</a:t>
            </a:r>
            <a:endParaRPr lang="en-GB" sz="2000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E5349FAF-BE1C-4C53-B537-AAD2A2B7D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5AD37-E7D1-4135-A4DD-D30D5937B67A}" type="slidenum">
              <a:rPr lang="en-GB" smtClean="0"/>
              <a:pPr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03942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5AD37-E7D1-4135-A4DD-D30D5937B67A}" type="slidenum">
              <a:rPr lang="en-GB" smtClean="0"/>
              <a:pPr/>
              <a:t>25</a:t>
            </a:fld>
            <a:endParaRPr lang="en-GB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9457" y="237392"/>
            <a:ext cx="7686519" cy="6129192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219806" y="5503985"/>
            <a:ext cx="2127739" cy="738664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Example of audit cycle and </a:t>
            </a:r>
            <a:r>
              <a:rPr lang="en-GB" sz="1400" dirty="0" smtClean="0"/>
              <a:t>optimisation </a:t>
            </a:r>
            <a:r>
              <a:rPr lang="en-GB" sz="1400" dirty="0"/>
              <a:t>flow </a:t>
            </a:r>
            <a:r>
              <a:rPr lang="en-GB" sz="1400" dirty="0" smtClean="0"/>
              <a:t>chart</a:t>
            </a:r>
            <a:r>
              <a:rPr lang="en-GB" sz="1400" dirty="0"/>
              <a:t> </a:t>
            </a:r>
            <a:r>
              <a:rPr lang="en-GB" sz="1400" dirty="0" smtClean="0"/>
              <a:t>(fig. from ICRP-135) 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8045192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A3C7701-4E79-44A8-8C34-F5A8BB14A6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16914"/>
          </a:xfrm>
        </p:spPr>
        <p:txBody>
          <a:bodyPr>
            <a:normAutofit/>
          </a:bodyPr>
          <a:lstStyle/>
          <a:p>
            <a:pPr algn="ctr"/>
            <a:r>
              <a:rPr lang="es-ES" sz="3600" dirty="0" err="1"/>
              <a:t>Summary</a:t>
            </a:r>
            <a:r>
              <a:rPr lang="es-ES" sz="3600" dirty="0"/>
              <a:t> </a:t>
            </a:r>
            <a:r>
              <a:rPr lang="es-ES" sz="3600" dirty="0" smtClean="0"/>
              <a:t>(23) </a:t>
            </a:r>
            <a:r>
              <a:rPr lang="es-ES" sz="3600" dirty="0"/>
              <a:t>DRLs in </a:t>
            </a:r>
            <a:r>
              <a:rPr lang="es-ES" sz="3600" dirty="0" err="1"/>
              <a:t>clinical</a:t>
            </a:r>
            <a:r>
              <a:rPr lang="es-ES" sz="3600" dirty="0"/>
              <a:t> </a:t>
            </a:r>
            <a:r>
              <a:rPr lang="es-ES" sz="3600" dirty="0" err="1"/>
              <a:t>practice</a:t>
            </a:r>
            <a:endParaRPr lang="es-ES" sz="36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2BE40786-400C-4687-AB18-C93DAA4BBA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10640"/>
            <a:ext cx="7886700" cy="5045711"/>
          </a:xfrm>
        </p:spPr>
        <p:txBody>
          <a:bodyPr>
            <a:noAutofit/>
          </a:bodyPr>
          <a:lstStyle/>
          <a:p>
            <a:r>
              <a:rPr lang="en-GB" sz="1900" b="1" dirty="0" smtClean="0"/>
              <a:t>Local </a:t>
            </a:r>
            <a:r>
              <a:rPr lang="en-GB" sz="1900" b="1" dirty="0"/>
              <a:t>surveys of DRL quantities, as part of the QA programme, should </a:t>
            </a:r>
            <a:r>
              <a:rPr lang="en-GB" sz="1900" b="1" dirty="0" smtClean="0"/>
              <a:t>be performed </a:t>
            </a:r>
            <a:r>
              <a:rPr lang="en-GB" sz="1900" b="1" dirty="0"/>
              <a:t>annually for CT and interventional procedures</a:t>
            </a:r>
            <a:r>
              <a:rPr lang="en-GB" sz="1900" dirty="0"/>
              <a:t>, unless these data </a:t>
            </a:r>
            <a:r>
              <a:rPr lang="en-GB" sz="1900" dirty="0" smtClean="0"/>
              <a:t>are continuously </a:t>
            </a:r>
            <a:r>
              <a:rPr lang="en-GB" sz="1900" dirty="0"/>
              <a:t>submitted to a registry, in which case review of the registry </a:t>
            </a:r>
            <a:r>
              <a:rPr lang="en-GB" sz="1900" dirty="0" smtClean="0"/>
              <a:t>data should </a:t>
            </a:r>
            <a:r>
              <a:rPr lang="en-GB" sz="1900" dirty="0"/>
              <a:t>be performed at least annually. </a:t>
            </a:r>
            <a:r>
              <a:rPr lang="en-GB" sz="1900" b="1" dirty="0"/>
              <a:t>Annual surveys or review of registry </a:t>
            </a:r>
            <a:r>
              <a:rPr lang="en-GB" sz="1900" b="1" dirty="0" smtClean="0"/>
              <a:t>data are </a:t>
            </a:r>
            <a:r>
              <a:rPr lang="en-GB" sz="1900" b="1" dirty="0"/>
              <a:t>also appropriate as part of the QA programme for SPECT-CT and PET-CT.</a:t>
            </a:r>
          </a:p>
          <a:p>
            <a:r>
              <a:rPr lang="en-GB" sz="1900" dirty="0" smtClean="0"/>
              <a:t>If </a:t>
            </a:r>
            <a:r>
              <a:rPr lang="en-GB" sz="1900" dirty="0"/>
              <a:t>continuous collection of data on DRL quantities is possible </a:t>
            </a:r>
            <a:r>
              <a:rPr lang="en-GB" sz="1900" dirty="0" smtClean="0"/>
              <a:t>through registries </a:t>
            </a:r>
            <a:r>
              <a:rPr lang="en-GB" sz="1900" dirty="0"/>
              <a:t>or automated collation of data from electronic databases, </a:t>
            </a:r>
            <a:r>
              <a:rPr lang="en-GB" sz="1900" b="1" dirty="0"/>
              <a:t>the </a:t>
            </a:r>
            <a:r>
              <a:rPr lang="en-GB" sz="1900" b="1" dirty="0" smtClean="0"/>
              <a:t>dose management </a:t>
            </a:r>
            <a:r>
              <a:rPr lang="en-GB" sz="1900" b="1" dirty="0"/>
              <a:t>process may take the form of a regular review of all the data to </a:t>
            </a:r>
            <a:r>
              <a:rPr lang="en-GB" sz="1900" b="1" dirty="0" smtClean="0"/>
              <a:t>identify any </a:t>
            </a:r>
            <a:r>
              <a:rPr lang="en-GB" sz="1900" b="1" dirty="0"/>
              <a:t>adverse trends.</a:t>
            </a:r>
          </a:p>
          <a:p>
            <a:r>
              <a:rPr lang="en-GB" sz="1900" dirty="0" smtClean="0"/>
              <a:t>The </a:t>
            </a:r>
            <a:r>
              <a:rPr lang="en-GB" sz="1900" dirty="0"/>
              <a:t>method for managing and achieving optimisation </a:t>
            </a:r>
            <a:r>
              <a:rPr lang="en-GB" sz="1900" b="1" dirty="0"/>
              <a:t>for dental </a:t>
            </a:r>
            <a:r>
              <a:rPr lang="en-GB" sz="1900" b="1" dirty="0" smtClean="0"/>
              <a:t>radiography differs </a:t>
            </a:r>
            <a:r>
              <a:rPr lang="en-GB" sz="1900" b="1" dirty="0"/>
              <a:t>from the method for other x-ray applications. </a:t>
            </a:r>
            <a:r>
              <a:rPr lang="en-GB" sz="1900" dirty="0"/>
              <a:t>Dental DRL values are </a:t>
            </a:r>
            <a:r>
              <a:rPr lang="en-GB" sz="1900" dirty="0" smtClean="0"/>
              <a:t>set in </a:t>
            </a:r>
            <a:r>
              <a:rPr lang="en-GB" sz="1900" dirty="0"/>
              <a:t>terms of incident air kerma measured during routine tests. Based on test results</a:t>
            </a:r>
            <a:r>
              <a:rPr lang="en-GB" sz="1900" dirty="0" smtClean="0"/>
              <a:t>, recommendations </a:t>
            </a:r>
            <a:r>
              <a:rPr lang="en-GB" sz="1900" dirty="0"/>
              <a:t>can be made on changes to protocols (equipment settings) </a:t>
            </a:r>
            <a:r>
              <a:rPr lang="en-GB" sz="1900" dirty="0" smtClean="0"/>
              <a:t>and adjustments</a:t>
            </a:r>
            <a:r>
              <a:rPr lang="en-GB" sz="1900" dirty="0"/>
              <a:t>. The investigator should work with the dentist to optimise protection</a:t>
            </a:r>
            <a:r>
              <a:rPr lang="en-GB" sz="1900" dirty="0" smtClean="0"/>
              <a:t>. Improvement </a:t>
            </a:r>
            <a:r>
              <a:rPr lang="en-GB" sz="1900" dirty="0"/>
              <a:t>in protection linked to new technology can be realised which </a:t>
            </a:r>
            <a:r>
              <a:rPr lang="en-GB" sz="1900" dirty="0" smtClean="0"/>
              <a:t>otherwise might </a:t>
            </a:r>
            <a:r>
              <a:rPr lang="en-GB" sz="1900" dirty="0"/>
              <a:t>not be achieved.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E5349FAF-BE1C-4C53-B537-AAD2A2B7D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5AD37-E7D1-4135-A4DD-D30D5937B67A}" type="slidenum">
              <a:rPr lang="en-GB" smtClean="0"/>
              <a:pPr/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9423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A3C7701-4E79-44A8-8C34-F5A8BB14A6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16914"/>
          </a:xfrm>
        </p:spPr>
        <p:txBody>
          <a:bodyPr>
            <a:normAutofit/>
          </a:bodyPr>
          <a:lstStyle/>
          <a:p>
            <a:pPr algn="ctr"/>
            <a:r>
              <a:rPr lang="es-ES" sz="4000" dirty="0" err="1"/>
              <a:t>Summary</a:t>
            </a:r>
            <a:r>
              <a:rPr lang="es-ES" sz="4000" dirty="0"/>
              <a:t> (1) General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2BE40786-400C-4687-AB18-C93DAA4BBA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10640"/>
            <a:ext cx="7886700" cy="4866323"/>
          </a:xfrm>
        </p:spPr>
        <p:txBody>
          <a:bodyPr>
            <a:normAutofit/>
          </a:bodyPr>
          <a:lstStyle/>
          <a:p>
            <a:r>
              <a:rPr lang="en-US" dirty="0"/>
              <a:t>The DRL process should be used to evaluate whether, in routine circumstances, the </a:t>
            </a:r>
            <a:r>
              <a:rPr lang="en-US" b="1" dirty="0"/>
              <a:t>amount of </a:t>
            </a:r>
            <a:r>
              <a:rPr lang="en-US" b="1" dirty="0" err="1"/>
              <a:t>ionising</a:t>
            </a:r>
            <a:r>
              <a:rPr lang="en-US" b="1" dirty="0"/>
              <a:t> radiation applied for a medical imaging procedure </a:t>
            </a:r>
            <a:r>
              <a:rPr lang="en-US" dirty="0"/>
              <a:t>at a local healthcare facility, when assessed for a representative sample of patients for a defined clinical task, is too high or too low. </a:t>
            </a:r>
          </a:p>
          <a:p>
            <a:r>
              <a:rPr lang="en-US" dirty="0"/>
              <a:t>A DRL value is </a:t>
            </a:r>
            <a:r>
              <a:rPr lang="en-US" b="1" dirty="0"/>
              <a:t>considered to be consistently exceeded when the local median value</a:t>
            </a:r>
            <a:r>
              <a:rPr lang="en-US" dirty="0"/>
              <a:t> of the appropriate DRL quantity for a representative sample of patients within an agreed weight range is greater than the local, national, or regional DRL value. </a:t>
            </a:r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E5349FAF-BE1C-4C53-B537-AAD2A2B7D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5AD37-E7D1-4135-A4DD-D30D5937B67A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4955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A3C7701-4E79-44A8-8C34-F5A8BB14A6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16914"/>
          </a:xfrm>
        </p:spPr>
        <p:txBody>
          <a:bodyPr>
            <a:normAutofit/>
          </a:bodyPr>
          <a:lstStyle/>
          <a:p>
            <a:pPr algn="ctr"/>
            <a:r>
              <a:rPr lang="es-ES" sz="4000" dirty="0" err="1"/>
              <a:t>Summary</a:t>
            </a:r>
            <a:r>
              <a:rPr lang="es-ES" sz="4000" dirty="0"/>
              <a:t> (2) General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2BE40786-400C-4687-AB18-C93DAA4BBA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10640"/>
            <a:ext cx="7886700" cy="4866323"/>
          </a:xfrm>
        </p:spPr>
        <p:txBody>
          <a:bodyPr>
            <a:normAutofit/>
          </a:bodyPr>
          <a:lstStyle/>
          <a:p>
            <a:r>
              <a:rPr lang="en-US" dirty="0" smtClean="0"/>
              <a:t>DRLs </a:t>
            </a:r>
            <a:r>
              <a:rPr lang="en-US" dirty="0"/>
              <a:t>may be established by </a:t>
            </a:r>
            <a:r>
              <a:rPr lang="en-US" b="1" dirty="0" err="1"/>
              <a:t>authorised</a:t>
            </a:r>
            <a:r>
              <a:rPr lang="en-US" b="1" dirty="0"/>
              <a:t> bodies</a:t>
            </a:r>
            <a:r>
              <a:rPr lang="en-US" dirty="0"/>
              <a:t>. The </a:t>
            </a:r>
            <a:r>
              <a:rPr lang="en-US" b="1" dirty="0"/>
              <a:t>numerical values of DRLs are advisory</a:t>
            </a:r>
            <a:r>
              <a:rPr lang="en-US" dirty="0"/>
              <a:t>. However, an </a:t>
            </a:r>
            <a:r>
              <a:rPr lang="en-US" dirty="0" err="1"/>
              <a:t>authorised</a:t>
            </a:r>
            <a:r>
              <a:rPr lang="en-US" dirty="0"/>
              <a:t> body </a:t>
            </a:r>
            <a:r>
              <a:rPr lang="en-US" b="1" dirty="0"/>
              <a:t>may require implementation of the DRL concept</a:t>
            </a:r>
            <a:r>
              <a:rPr lang="en-US" dirty="0"/>
              <a:t>.</a:t>
            </a:r>
          </a:p>
          <a:p>
            <a:r>
              <a:rPr lang="en-US" b="1" dirty="0" err="1" smtClean="0"/>
              <a:t>Organisations</a:t>
            </a:r>
            <a:r>
              <a:rPr lang="en-US" b="1" dirty="0" smtClean="0"/>
              <a:t> </a:t>
            </a:r>
            <a:r>
              <a:rPr lang="en-US" b="1" dirty="0"/>
              <a:t>responsible </a:t>
            </a:r>
            <a:r>
              <a:rPr lang="en-US" dirty="0"/>
              <a:t>for different components of the tasks of collating data on DRL quantities and setting national DRLs </a:t>
            </a:r>
            <a:r>
              <a:rPr lang="en-US" b="1" dirty="0"/>
              <a:t>should be identified in each country or region</a:t>
            </a:r>
            <a:r>
              <a:rPr lang="en-US" dirty="0"/>
              <a:t>.</a:t>
            </a:r>
          </a:p>
          <a:p>
            <a:r>
              <a:rPr lang="en-US" dirty="0" smtClean="0"/>
              <a:t>DRL </a:t>
            </a:r>
            <a:r>
              <a:rPr lang="en-US" dirty="0"/>
              <a:t>values shall </a:t>
            </a:r>
            <a:r>
              <a:rPr lang="en-US" b="1" dirty="0"/>
              <a:t>not be used for individual patients </a:t>
            </a:r>
            <a:r>
              <a:rPr lang="en-US" dirty="0"/>
              <a:t>or as trigger (alert or alarm) levels for individual patients or individual examinations.</a:t>
            </a:r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E5349FAF-BE1C-4C53-B537-AAD2A2B7D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5AD37-E7D1-4135-A4DD-D30D5937B67A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72350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A3C7701-4E79-44A8-8C34-F5A8BB14A6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16914"/>
          </a:xfrm>
        </p:spPr>
        <p:txBody>
          <a:bodyPr>
            <a:normAutofit/>
          </a:bodyPr>
          <a:lstStyle/>
          <a:p>
            <a:pPr algn="ctr"/>
            <a:r>
              <a:rPr lang="es-ES" sz="4000" dirty="0" err="1"/>
              <a:t>Summary</a:t>
            </a:r>
            <a:r>
              <a:rPr lang="es-ES" sz="4000" dirty="0"/>
              <a:t> (3) General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2BE40786-400C-4687-AB18-C93DAA4BBA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10640"/>
            <a:ext cx="7886700" cy="5045711"/>
          </a:xfrm>
        </p:spPr>
        <p:txBody>
          <a:bodyPr>
            <a:noAutofit/>
          </a:bodyPr>
          <a:lstStyle/>
          <a:p>
            <a:r>
              <a:rPr lang="en-US" sz="2300" dirty="0" smtClean="0"/>
              <a:t>Comparison </a:t>
            </a:r>
            <a:r>
              <a:rPr lang="en-US" sz="2300" dirty="0"/>
              <a:t>of local practices with DRL values is not sufficient, by itself, for </a:t>
            </a:r>
            <a:r>
              <a:rPr lang="en-US" sz="2300" dirty="0" err="1"/>
              <a:t>optimisation</a:t>
            </a:r>
            <a:r>
              <a:rPr lang="en-US" sz="2300" dirty="0"/>
              <a:t> of protection. </a:t>
            </a:r>
            <a:r>
              <a:rPr lang="en-US" sz="2300" b="1" dirty="0"/>
              <a:t>Action is required to identify and address any deficiencies. </a:t>
            </a:r>
            <a:r>
              <a:rPr lang="en-US" sz="2300" dirty="0"/>
              <a:t>The highest priority for any diagnostic imaging examination is achieving image quality sufficient for the clinical purpose. Image quality </a:t>
            </a:r>
            <a:r>
              <a:rPr lang="en-US" sz="2300" b="1" dirty="0"/>
              <a:t>must be evaluated as part of the DRL process</a:t>
            </a:r>
            <a:r>
              <a:rPr lang="en-US" sz="2300" dirty="0"/>
              <a:t>, and methods to achieve </a:t>
            </a:r>
            <a:r>
              <a:rPr lang="en-US" sz="2300" dirty="0" err="1"/>
              <a:t>optimisation</a:t>
            </a:r>
            <a:r>
              <a:rPr lang="en-US" sz="2300" dirty="0"/>
              <a:t> should be implemented.</a:t>
            </a:r>
          </a:p>
          <a:p>
            <a:r>
              <a:rPr lang="en-US" sz="2300" dirty="0" smtClean="0"/>
              <a:t>All </a:t>
            </a:r>
            <a:r>
              <a:rPr lang="en-US" sz="2300" dirty="0"/>
              <a:t>individuals who have a role in subjecting a patient to a medical imaging procedure</a:t>
            </a:r>
            <a:r>
              <a:rPr lang="en-US" sz="2300" b="1" dirty="0"/>
              <a:t> should be familiar with the DRL process</a:t>
            </a:r>
            <a:r>
              <a:rPr lang="en-US" sz="2300" dirty="0"/>
              <a:t> as a tool for </a:t>
            </a:r>
            <a:r>
              <a:rPr lang="en-US" sz="2300" dirty="0" err="1"/>
              <a:t>optimisation</a:t>
            </a:r>
            <a:r>
              <a:rPr lang="en-US" sz="2300" dirty="0"/>
              <a:t> of protection.</a:t>
            </a:r>
          </a:p>
          <a:p>
            <a:r>
              <a:rPr lang="en-US" sz="2300" dirty="0" smtClean="0"/>
              <a:t>The </a:t>
            </a:r>
            <a:r>
              <a:rPr lang="en-US" sz="2300" dirty="0"/>
              <a:t>concept and proper use of DRLs should be </a:t>
            </a:r>
            <a:r>
              <a:rPr lang="en-US" sz="2300" b="1" dirty="0"/>
              <a:t>included in the education and training </a:t>
            </a:r>
            <a:r>
              <a:rPr lang="en-US" sz="2300" dirty="0" err="1"/>
              <a:t>programmes</a:t>
            </a:r>
            <a:r>
              <a:rPr lang="en-US" sz="2300" dirty="0"/>
              <a:t> of the health professionals involved in medical imaging with </a:t>
            </a:r>
            <a:r>
              <a:rPr lang="en-US" sz="2300" dirty="0" err="1"/>
              <a:t>ionising</a:t>
            </a:r>
            <a:r>
              <a:rPr lang="en-US" sz="2300" dirty="0"/>
              <a:t> radiation.</a:t>
            </a:r>
            <a:endParaRPr lang="es-ES" sz="2300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E5349FAF-BE1C-4C53-B537-AAD2A2B7D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5AD37-E7D1-4135-A4DD-D30D5937B67A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07979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A3C7701-4E79-44A8-8C34-F5A8BB14A6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16914"/>
          </a:xfrm>
        </p:spPr>
        <p:txBody>
          <a:bodyPr>
            <a:normAutofit/>
          </a:bodyPr>
          <a:lstStyle/>
          <a:p>
            <a:pPr algn="ctr"/>
            <a:r>
              <a:rPr lang="es-ES" sz="4000" dirty="0" err="1"/>
              <a:t>Summary</a:t>
            </a:r>
            <a:r>
              <a:rPr lang="es-ES" sz="4000" dirty="0"/>
              <a:t> (4) </a:t>
            </a:r>
            <a:r>
              <a:rPr lang="es-ES" sz="4000" dirty="0" err="1"/>
              <a:t>DRLs</a:t>
            </a:r>
            <a:r>
              <a:rPr lang="es-ES" sz="4000" dirty="0"/>
              <a:t> </a:t>
            </a:r>
            <a:r>
              <a:rPr lang="es-ES" sz="4000" dirty="0" err="1"/>
              <a:t>quantities</a:t>
            </a:r>
            <a:endParaRPr lang="es-ES" sz="40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2BE40786-400C-4687-AB18-C93DAA4BBA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10640"/>
            <a:ext cx="7886700" cy="5045711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Quantities </a:t>
            </a:r>
            <a:r>
              <a:rPr lang="en-US" dirty="0"/>
              <a:t>used for DRLs should assess the </a:t>
            </a:r>
            <a:r>
              <a:rPr lang="en-US" b="1" dirty="0"/>
              <a:t>amount of </a:t>
            </a:r>
            <a:r>
              <a:rPr lang="en-US" b="1" dirty="0" err="1"/>
              <a:t>ionising</a:t>
            </a:r>
            <a:r>
              <a:rPr lang="en-US" b="1" dirty="0"/>
              <a:t> radiation applied to perform a medical imaging task, and should be easily measured or determined</a:t>
            </a:r>
            <a:r>
              <a:rPr lang="en-US" dirty="0"/>
              <a:t>. DRL quantities assess the amount of </a:t>
            </a:r>
            <a:r>
              <a:rPr lang="en-US" dirty="0" err="1"/>
              <a:t>ionising</a:t>
            </a:r>
            <a:r>
              <a:rPr lang="en-US" dirty="0"/>
              <a:t> radiation used for a medical imaging procedure, not absorbed dose to a patient or organ. The one exception is mammography, for which D</a:t>
            </a:r>
            <a:r>
              <a:rPr lang="en-US" baseline="-25000" dirty="0"/>
              <a:t>G</a:t>
            </a:r>
            <a:r>
              <a:rPr lang="en-US" dirty="0"/>
              <a:t> may be used.</a:t>
            </a:r>
          </a:p>
          <a:p>
            <a:r>
              <a:rPr lang="en-US" dirty="0" smtClean="0"/>
              <a:t>DRL </a:t>
            </a:r>
            <a:r>
              <a:rPr lang="en-US" dirty="0"/>
              <a:t>quantities should be </a:t>
            </a:r>
            <a:r>
              <a:rPr lang="en-US" b="1" dirty="0"/>
              <a:t>appropriate to the imaging modality being evaluated</a:t>
            </a:r>
            <a:r>
              <a:rPr lang="en-US" dirty="0"/>
              <a:t>, to the specific study being performed, and to the specific size of the patient.</a:t>
            </a:r>
          </a:p>
          <a:p>
            <a:r>
              <a:rPr lang="en-US" dirty="0" smtClean="0"/>
              <a:t>The </a:t>
            </a:r>
            <a:r>
              <a:rPr lang="en-US" dirty="0"/>
              <a:t>Commission stresses that the radiation protection quantity ‘</a:t>
            </a:r>
            <a:r>
              <a:rPr lang="en-US" b="1" dirty="0"/>
              <a:t>effective dose</a:t>
            </a:r>
            <a:r>
              <a:rPr lang="en-US" dirty="0"/>
              <a:t>’ (used for other purposes in the ICRP radiological protection system) </a:t>
            </a:r>
            <a:r>
              <a:rPr lang="en-US" b="1" dirty="0"/>
              <a:t>should not be used as a DRL quantity</a:t>
            </a:r>
            <a:r>
              <a:rPr lang="en-US" dirty="0"/>
              <a:t>. It introduces extraneous factors that are neither necessary nor pertinent for the purpose of a DRL.</a:t>
            </a:r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E5349FAF-BE1C-4C53-B537-AAD2A2B7D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5AD37-E7D1-4135-A4DD-D30D5937B67A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29785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A3C7701-4E79-44A8-8C34-F5A8BB14A6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16914"/>
          </a:xfrm>
        </p:spPr>
        <p:txBody>
          <a:bodyPr>
            <a:normAutofit/>
          </a:bodyPr>
          <a:lstStyle/>
          <a:p>
            <a:pPr algn="ctr"/>
            <a:r>
              <a:rPr lang="es-ES" sz="4000" dirty="0" err="1"/>
              <a:t>Summary</a:t>
            </a:r>
            <a:r>
              <a:rPr lang="es-ES" sz="4000" dirty="0"/>
              <a:t> </a:t>
            </a:r>
            <a:r>
              <a:rPr lang="es-ES" sz="4000" dirty="0" smtClean="0"/>
              <a:t>(5) </a:t>
            </a:r>
            <a:r>
              <a:rPr lang="es-ES" sz="4000" dirty="0"/>
              <a:t>DRLs </a:t>
            </a:r>
            <a:r>
              <a:rPr lang="es-ES" sz="4000" dirty="0" err="1"/>
              <a:t>quantities</a:t>
            </a:r>
            <a:endParaRPr lang="es-ES" sz="40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2BE40786-400C-4687-AB18-C93DAA4BBA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10640"/>
            <a:ext cx="7886700" cy="5045711"/>
          </a:xfrm>
        </p:spPr>
        <p:txBody>
          <a:bodyPr>
            <a:normAutofit/>
          </a:bodyPr>
          <a:lstStyle/>
          <a:p>
            <a:r>
              <a:rPr lang="en-GB" sz="2400" dirty="0" smtClean="0"/>
              <a:t>For </a:t>
            </a:r>
            <a:r>
              <a:rPr lang="en-GB" sz="2400" b="1" dirty="0"/>
              <a:t>projection radiography, two DRL quantities are recommended </a:t>
            </a:r>
            <a:r>
              <a:rPr lang="en-GB" sz="2400" dirty="0"/>
              <a:t>– </a:t>
            </a:r>
            <a:r>
              <a:rPr lang="en-GB" sz="2400" dirty="0" err="1" smtClean="0"/>
              <a:t>K</a:t>
            </a:r>
            <a:r>
              <a:rPr lang="en-GB" sz="2400" baseline="-25000" dirty="0" err="1" smtClean="0"/>
              <a:t>a,e</a:t>
            </a:r>
            <a:r>
              <a:rPr lang="en-GB" sz="2400" dirty="0" smtClean="0"/>
              <a:t> (</a:t>
            </a:r>
            <a:r>
              <a:rPr lang="en-GB" sz="2400" dirty="0"/>
              <a:t>or </a:t>
            </a:r>
            <a:r>
              <a:rPr lang="en-GB" sz="2400" dirty="0" err="1"/>
              <a:t>K</a:t>
            </a:r>
            <a:r>
              <a:rPr lang="en-GB" sz="2400" baseline="-25000" dirty="0" err="1"/>
              <a:t>a,i</a:t>
            </a:r>
            <a:r>
              <a:rPr lang="en-GB" sz="2400" dirty="0"/>
              <a:t>) and P</a:t>
            </a:r>
            <a:r>
              <a:rPr lang="en-GB" sz="2400" baseline="-25000" dirty="0"/>
              <a:t>KA</a:t>
            </a:r>
            <a:r>
              <a:rPr lang="en-GB" sz="2400" dirty="0"/>
              <a:t> – in order to simplify assessment of proper use of collimation</a:t>
            </a:r>
            <a:r>
              <a:rPr lang="en-GB" sz="2400" dirty="0" smtClean="0"/>
              <a:t>, especially </a:t>
            </a:r>
            <a:r>
              <a:rPr lang="en-GB" sz="2400" dirty="0"/>
              <a:t>in paediatrics</a:t>
            </a:r>
            <a:r>
              <a:rPr lang="en-GB" sz="2400" dirty="0" smtClean="0"/>
              <a:t>.</a:t>
            </a:r>
          </a:p>
          <a:p>
            <a:endParaRPr lang="en-GB" sz="2400" dirty="0"/>
          </a:p>
          <a:p>
            <a:endParaRPr lang="en-GB" sz="2400" dirty="0"/>
          </a:p>
          <a:p>
            <a:endParaRPr lang="en-GB" sz="2400" dirty="0" smtClean="0"/>
          </a:p>
          <a:p>
            <a:r>
              <a:rPr lang="en-GB" sz="2400" dirty="0" smtClean="0"/>
              <a:t>DRL </a:t>
            </a:r>
            <a:r>
              <a:rPr lang="en-GB" sz="2400" dirty="0"/>
              <a:t>values developed for </a:t>
            </a:r>
            <a:r>
              <a:rPr lang="en-GB" sz="2400" b="1" dirty="0"/>
              <a:t>advanced digital radiographic techniques</a:t>
            </a:r>
            <a:r>
              <a:rPr lang="en-GB" sz="2400" dirty="0"/>
              <a:t> (e.g</a:t>
            </a:r>
            <a:r>
              <a:rPr lang="en-GB" sz="2400" dirty="0" smtClean="0"/>
              <a:t>. </a:t>
            </a:r>
            <a:r>
              <a:rPr lang="en-GB" sz="2400" dirty="0" err="1" smtClean="0"/>
              <a:t>tomosynthesis</a:t>
            </a:r>
            <a:r>
              <a:rPr lang="en-GB" sz="2400" dirty="0"/>
              <a:t>, dual-energy subtraction, contrast-enhanced subtraction, </a:t>
            </a:r>
            <a:r>
              <a:rPr lang="en-GB" sz="2400" dirty="0" smtClean="0"/>
              <a:t>cone-beam CT</a:t>
            </a:r>
            <a:r>
              <a:rPr lang="en-GB" sz="2400" dirty="0"/>
              <a:t>) need to take the ‘multiple image’ aspect of the technique into account, </a:t>
            </a:r>
            <a:r>
              <a:rPr lang="en-GB" sz="2400" dirty="0" smtClean="0"/>
              <a:t>and should </a:t>
            </a:r>
            <a:r>
              <a:rPr lang="en-GB" sz="2400" dirty="0"/>
              <a:t>distinguish these procedures from more standard ones</a:t>
            </a:r>
            <a:r>
              <a:rPr lang="en-GB" sz="2400" dirty="0" smtClean="0"/>
              <a:t>.</a:t>
            </a:r>
            <a:endParaRPr lang="en-GB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E5349FAF-BE1C-4C53-B537-AAD2A2B7D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5AD37-E7D1-4135-A4DD-D30D5937B67A}" type="slidenum">
              <a:rPr lang="en-GB" smtClean="0"/>
              <a:pPr/>
              <a:t>7</a:t>
            </a:fld>
            <a:endParaRPr lang="en-GB"/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921755"/>
              </p:ext>
            </p:extLst>
          </p:nvPr>
        </p:nvGraphicFramePr>
        <p:xfrm>
          <a:off x="2912329" y="2416676"/>
          <a:ext cx="5394325" cy="16217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34465"/>
                <a:gridCol w="2430145"/>
                <a:gridCol w="1529715"/>
              </a:tblGrid>
              <a:tr h="5981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ICRU Symbol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Meaning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Other Common Symbols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</a:tr>
              <a:tr h="3479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K</a:t>
                      </a:r>
                      <a:r>
                        <a:rPr lang="en-GB" sz="1600" baseline="-25000">
                          <a:effectLst/>
                        </a:rPr>
                        <a:t>a,i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Incident air kerma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IAK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</a:tr>
              <a:tr h="3352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K</a:t>
                      </a:r>
                      <a:r>
                        <a:rPr lang="en-GB" sz="1600" baseline="-25000">
                          <a:effectLst/>
                        </a:rPr>
                        <a:t>a,e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Entrance-surface air kerma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ESAK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</a:tr>
              <a:tr h="3403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P</a:t>
                      </a:r>
                      <a:r>
                        <a:rPr lang="en-GB" sz="1600" baseline="-25000">
                          <a:effectLst/>
                        </a:rPr>
                        <a:t>KA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Air kerma-area product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KAP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29768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A3C7701-4E79-44A8-8C34-F5A8BB14A6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16914"/>
          </a:xfrm>
        </p:spPr>
        <p:txBody>
          <a:bodyPr>
            <a:normAutofit/>
          </a:bodyPr>
          <a:lstStyle/>
          <a:p>
            <a:pPr algn="ctr"/>
            <a:r>
              <a:rPr lang="es-ES" sz="4000" dirty="0" err="1"/>
              <a:t>Summary</a:t>
            </a:r>
            <a:r>
              <a:rPr lang="es-ES" sz="4000" dirty="0"/>
              <a:t> </a:t>
            </a:r>
            <a:r>
              <a:rPr lang="es-ES" sz="4000" dirty="0" smtClean="0"/>
              <a:t>(6) </a:t>
            </a:r>
            <a:r>
              <a:rPr lang="es-ES" sz="4000" dirty="0"/>
              <a:t>DRLs </a:t>
            </a:r>
            <a:r>
              <a:rPr lang="es-ES" sz="4000" dirty="0" err="1"/>
              <a:t>quantities</a:t>
            </a:r>
            <a:endParaRPr lang="es-ES" sz="40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2BE40786-400C-4687-AB18-C93DAA4BBA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10640"/>
            <a:ext cx="7886700" cy="5045711"/>
          </a:xfrm>
        </p:spPr>
        <p:txBody>
          <a:bodyPr>
            <a:noAutofit/>
          </a:bodyPr>
          <a:lstStyle/>
          <a:p>
            <a:r>
              <a:rPr lang="en-GB" sz="2400" dirty="0"/>
              <a:t>For </a:t>
            </a:r>
            <a:r>
              <a:rPr lang="en-GB" sz="2400" b="1" dirty="0"/>
              <a:t>mammography, the recommended DRL quantity </a:t>
            </a:r>
            <a:r>
              <a:rPr lang="en-GB" sz="2400" dirty="0"/>
              <a:t>is one or more of </a:t>
            </a:r>
            <a:r>
              <a:rPr lang="en-GB" sz="2400" dirty="0" err="1"/>
              <a:t>K</a:t>
            </a:r>
            <a:r>
              <a:rPr lang="en-GB" sz="2400" baseline="-25000" dirty="0" err="1"/>
              <a:t>a,i</a:t>
            </a:r>
            <a:r>
              <a:rPr lang="en-GB" sz="2400" dirty="0"/>
              <a:t>, </a:t>
            </a:r>
            <a:r>
              <a:rPr lang="en-GB" sz="2400" dirty="0" err="1"/>
              <a:t>K</a:t>
            </a:r>
            <a:r>
              <a:rPr lang="en-GB" sz="2400" baseline="-25000" dirty="0" err="1"/>
              <a:t>a,e</a:t>
            </a:r>
            <a:r>
              <a:rPr lang="en-GB" sz="2400" dirty="0"/>
              <a:t>, and D</a:t>
            </a:r>
            <a:r>
              <a:rPr lang="en-GB" sz="2400" baseline="-25000" dirty="0"/>
              <a:t>G</a:t>
            </a:r>
            <a:r>
              <a:rPr lang="en-GB" sz="2400" dirty="0"/>
              <a:t>, with the choice of quantity depending on local practices and regulatory requirements.</a:t>
            </a:r>
            <a:endParaRPr lang="es-ES" sz="2400" dirty="0"/>
          </a:p>
          <a:p>
            <a:r>
              <a:rPr lang="en-GB" sz="2400" dirty="0" smtClean="0"/>
              <a:t>For </a:t>
            </a:r>
            <a:r>
              <a:rPr lang="en-GB" sz="2400" dirty="0"/>
              <a:t>mammography, a </a:t>
            </a:r>
            <a:r>
              <a:rPr lang="en-GB" sz="2400" b="1" dirty="0"/>
              <a:t>simple approach </a:t>
            </a:r>
            <a:r>
              <a:rPr lang="en-GB" sz="2400" dirty="0"/>
              <a:t>could be setting DRL values </a:t>
            </a:r>
            <a:r>
              <a:rPr lang="en-GB" sz="2400" dirty="0" smtClean="0"/>
              <a:t>for breasts </a:t>
            </a:r>
            <a:r>
              <a:rPr lang="en-GB" sz="2400" dirty="0"/>
              <a:t>of </a:t>
            </a:r>
            <a:r>
              <a:rPr lang="en-GB" sz="2400" dirty="0" smtClean="0"/>
              <a:t>5.0±0.5 </a:t>
            </a:r>
            <a:r>
              <a:rPr lang="en-GB" sz="2400" dirty="0"/>
              <a:t>cm thickness. Establishing DRL values for </a:t>
            </a:r>
            <a:r>
              <a:rPr lang="en-GB" sz="2400" b="1" dirty="0"/>
              <a:t>different breast </a:t>
            </a:r>
            <a:r>
              <a:rPr lang="en-GB" sz="2400" b="1" dirty="0" smtClean="0"/>
              <a:t>thicknesses is </a:t>
            </a:r>
            <a:r>
              <a:rPr lang="en-GB" sz="2400" b="1" dirty="0"/>
              <a:t>a more complex but better approach </a:t>
            </a:r>
            <a:r>
              <a:rPr lang="en-GB" sz="2400" dirty="0"/>
              <a:t>to refine the DRL process </a:t>
            </a:r>
            <a:r>
              <a:rPr lang="en-GB" sz="2400" dirty="0" smtClean="0"/>
              <a:t>for mammography</a:t>
            </a:r>
            <a:r>
              <a:rPr lang="en-GB" sz="2400" dirty="0"/>
              <a:t>.</a:t>
            </a:r>
          </a:p>
          <a:p>
            <a:r>
              <a:rPr lang="en-GB" sz="2400" dirty="0" smtClean="0"/>
              <a:t>For </a:t>
            </a:r>
            <a:r>
              <a:rPr lang="en-GB" sz="2400" b="1" dirty="0"/>
              <a:t>interventional radiology</a:t>
            </a:r>
            <a:r>
              <a:rPr lang="en-GB" sz="2400" dirty="0"/>
              <a:t>, all of the following DRL quantities are </a:t>
            </a:r>
            <a:r>
              <a:rPr lang="en-GB" sz="2400" dirty="0" smtClean="0"/>
              <a:t>recommended (</a:t>
            </a:r>
            <a:r>
              <a:rPr lang="en-GB" sz="2400" dirty="0"/>
              <a:t>if available): P</a:t>
            </a:r>
            <a:r>
              <a:rPr lang="en-GB" sz="2400" baseline="-25000" dirty="0"/>
              <a:t>KA</a:t>
            </a:r>
            <a:r>
              <a:rPr lang="en-GB" sz="2400" dirty="0"/>
              <a:t>, cumulative air kerma at </a:t>
            </a:r>
            <a:r>
              <a:rPr lang="en-GB" sz="2400" dirty="0" err="1"/>
              <a:t>K</a:t>
            </a:r>
            <a:r>
              <a:rPr lang="en-GB" sz="2400" baseline="-25000" dirty="0" err="1"/>
              <a:t>a,r</a:t>
            </a:r>
            <a:r>
              <a:rPr lang="en-GB" sz="2400" dirty="0"/>
              <a:t>, fluoroscopy time, and </a:t>
            </a:r>
            <a:r>
              <a:rPr lang="en-GB" sz="2400" dirty="0" smtClean="0"/>
              <a:t>the number </a:t>
            </a:r>
            <a:r>
              <a:rPr lang="en-GB" sz="2400" dirty="0"/>
              <a:t>of radiographic images (e.g. cine images in cardiology and digital </a:t>
            </a:r>
            <a:r>
              <a:rPr lang="en-GB" sz="2400" dirty="0" smtClean="0"/>
              <a:t>subtraction angiography </a:t>
            </a:r>
            <a:r>
              <a:rPr lang="en-GB" sz="2400" dirty="0"/>
              <a:t>images in vascular procedures</a:t>
            </a:r>
            <a:r>
              <a:rPr lang="en-GB" sz="2400" dirty="0" smtClean="0"/>
              <a:t>).</a:t>
            </a:r>
            <a:endParaRPr lang="en-GB" sz="2400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E5349FAF-BE1C-4C53-B537-AAD2A2B7D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5AD37-E7D1-4135-A4DD-D30D5937B67A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20541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A3C7701-4E79-44A8-8C34-F5A8BB14A6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16914"/>
          </a:xfrm>
        </p:spPr>
        <p:txBody>
          <a:bodyPr>
            <a:normAutofit/>
          </a:bodyPr>
          <a:lstStyle/>
          <a:p>
            <a:pPr algn="ctr"/>
            <a:r>
              <a:rPr lang="es-ES" sz="4000" dirty="0" err="1"/>
              <a:t>Summary</a:t>
            </a:r>
            <a:r>
              <a:rPr lang="es-ES" sz="4000" dirty="0"/>
              <a:t> </a:t>
            </a:r>
            <a:r>
              <a:rPr lang="es-ES" sz="4000" dirty="0" smtClean="0"/>
              <a:t>(7) </a:t>
            </a:r>
            <a:r>
              <a:rPr lang="es-ES" sz="4000" dirty="0"/>
              <a:t>DRLs </a:t>
            </a:r>
            <a:r>
              <a:rPr lang="es-ES" sz="4000" dirty="0" err="1"/>
              <a:t>quantities</a:t>
            </a:r>
            <a:endParaRPr lang="es-ES" sz="40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2BE40786-400C-4687-AB18-C93DAA4BBA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10640"/>
            <a:ext cx="7886700" cy="5045711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The </a:t>
            </a:r>
            <a:r>
              <a:rPr lang="en-GB" dirty="0"/>
              <a:t>recommended </a:t>
            </a:r>
            <a:r>
              <a:rPr lang="en-GB" b="1" dirty="0"/>
              <a:t>DRL quantities for CT are </a:t>
            </a:r>
            <a:r>
              <a:rPr lang="en-GB" b="1" dirty="0" err="1"/>
              <a:t>CTDI</a:t>
            </a:r>
            <a:r>
              <a:rPr lang="en-GB" b="1" baseline="-25000" dirty="0" err="1"/>
              <a:t>vol</a:t>
            </a:r>
            <a:r>
              <a:rPr lang="en-GB" b="1" dirty="0"/>
              <a:t> and DLP</a:t>
            </a:r>
            <a:r>
              <a:rPr lang="en-GB" dirty="0"/>
              <a:t>. </a:t>
            </a:r>
            <a:r>
              <a:rPr lang="en-GB" dirty="0" smtClean="0"/>
              <a:t>The number </a:t>
            </a:r>
            <a:r>
              <a:rPr lang="en-GB" dirty="0"/>
              <a:t>of scan sequences in the examination may be helpful as well. SSDE </a:t>
            </a:r>
            <a:r>
              <a:rPr lang="en-GB" dirty="0" smtClean="0"/>
              <a:t>provide more </a:t>
            </a:r>
            <a:r>
              <a:rPr lang="en-GB" dirty="0"/>
              <a:t>accurate estimates of paediatric patient doses than </a:t>
            </a:r>
            <a:r>
              <a:rPr lang="en-GB" dirty="0" err="1"/>
              <a:t>CTDI</a:t>
            </a:r>
            <a:r>
              <a:rPr lang="en-GB" baseline="-25000" dirty="0" err="1"/>
              <a:t>vol</a:t>
            </a:r>
            <a:r>
              <a:rPr lang="en-GB" dirty="0"/>
              <a:t> or DLP, which </a:t>
            </a:r>
            <a:r>
              <a:rPr lang="en-GB" dirty="0" smtClean="0"/>
              <a:t>are both </a:t>
            </a:r>
            <a:r>
              <a:rPr lang="en-GB" dirty="0"/>
              <a:t>indices of the dose to standardised phantoms and may be used as an </a:t>
            </a:r>
            <a:r>
              <a:rPr lang="en-GB" dirty="0" smtClean="0"/>
              <a:t>additional aid </a:t>
            </a:r>
            <a:r>
              <a:rPr lang="en-GB" dirty="0"/>
              <a:t>in optimisation.</a:t>
            </a:r>
          </a:p>
          <a:p>
            <a:r>
              <a:rPr lang="en-GB" dirty="0" smtClean="0"/>
              <a:t>The </a:t>
            </a:r>
            <a:r>
              <a:rPr lang="en-GB" dirty="0"/>
              <a:t>recommended </a:t>
            </a:r>
            <a:r>
              <a:rPr lang="en-GB" b="1" dirty="0" err="1"/>
              <a:t>CTDI</a:t>
            </a:r>
            <a:r>
              <a:rPr lang="en-GB" b="1" baseline="-25000" dirty="0" err="1"/>
              <a:t>vol</a:t>
            </a:r>
            <a:r>
              <a:rPr lang="en-GB" b="1" dirty="0"/>
              <a:t> value to be used is the </a:t>
            </a:r>
            <a:r>
              <a:rPr lang="en-GB" b="1" dirty="0" err="1"/>
              <a:t>CTDI</a:t>
            </a:r>
            <a:r>
              <a:rPr lang="en-GB" b="1" baseline="-25000" dirty="0" err="1"/>
              <a:t>vol</a:t>
            </a:r>
            <a:r>
              <a:rPr lang="en-GB" b="1" dirty="0"/>
              <a:t> for </a:t>
            </a:r>
            <a:r>
              <a:rPr lang="en-GB" b="1" dirty="0" smtClean="0"/>
              <a:t>each sequence</a:t>
            </a:r>
            <a:r>
              <a:rPr lang="en-GB" dirty="0"/>
              <a:t>. The recommended DLP value is the cumulative DLP for the entire </a:t>
            </a:r>
            <a:r>
              <a:rPr lang="en-GB" dirty="0" smtClean="0"/>
              <a:t>examination. DLP </a:t>
            </a:r>
            <a:r>
              <a:rPr lang="en-GB" dirty="0"/>
              <a:t>values for individual scan sequences can also be useful, and may </a:t>
            </a:r>
            <a:r>
              <a:rPr lang="en-GB" dirty="0" smtClean="0"/>
              <a:t>be used </a:t>
            </a:r>
            <a:r>
              <a:rPr lang="en-GB" dirty="0"/>
              <a:t>in addition to the cumulative DLP.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E5349FAF-BE1C-4C53-B537-AAD2A2B7D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5AD37-E7D1-4135-A4DD-D30D5937B67A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353834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2400</TotalTime>
  <Words>3505</Words>
  <Application>Microsoft Office PowerPoint</Application>
  <PresentationFormat>Presentación en pantalla (4:3)</PresentationFormat>
  <Paragraphs>143</Paragraphs>
  <Slides>26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26</vt:i4>
      </vt:variant>
    </vt:vector>
  </HeadingPairs>
  <TitlesOfParts>
    <vt:vector size="31" baseType="lpstr">
      <vt:lpstr>Arial</vt:lpstr>
      <vt:lpstr>Calibri</vt:lpstr>
      <vt:lpstr>Calibri Light</vt:lpstr>
      <vt:lpstr>Times New Roman</vt:lpstr>
      <vt:lpstr>Tema de Office</vt:lpstr>
      <vt:lpstr>Diagnostic Reference Levels (DRLs) in Medical Imaging</vt:lpstr>
      <vt:lpstr>Presentación de PowerPoint</vt:lpstr>
      <vt:lpstr>Summary (1) General</vt:lpstr>
      <vt:lpstr>Summary (2) General</vt:lpstr>
      <vt:lpstr>Summary (3) General</vt:lpstr>
      <vt:lpstr>Summary (4) DRLs quantities</vt:lpstr>
      <vt:lpstr>Summary (5) DRLs quantities</vt:lpstr>
      <vt:lpstr>Summary (6) DRLs quantities</vt:lpstr>
      <vt:lpstr>Summary (7) DRLs quantities</vt:lpstr>
      <vt:lpstr>Summary (8) DRLs quantities</vt:lpstr>
      <vt:lpstr>Summary (9) DRLs quantities</vt:lpstr>
      <vt:lpstr>Summary (10) Median values</vt:lpstr>
      <vt:lpstr>Summary (11) Surveys and registries</vt:lpstr>
      <vt:lpstr>Summary (12) Surveys and registries</vt:lpstr>
      <vt:lpstr>Summary (13) Surveys and registries</vt:lpstr>
      <vt:lpstr>Summary (14) Surveys and registries</vt:lpstr>
      <vt:lpstr>Summary (15) Setting DRL values</vt:lpstr>
      <vt:lpstr>Summary (16) Setting DRL values</vt:lpstr>
      <vt:lpstr>Summary (17) Setting DRL values</vt:lpstr>
      <vt:lpstr>Summary (18) Interventional procedures</vt:lpstr>
      <vt:lpstr>Summary (19) Paediatric DRLs</vt:lpstr>
      <vt:lpstr>Summary (20) Paediatric DRLs</vt:lpstr>
      <vt:lpstr>Summary (21) DRLs in clinical practice</vt:lpstr>
      <vt:lpstr>Summary (22) DRLs in clinical practice</vt:lpstr>
      <vt:lpstr>Presentación de PowerPoint</vt:lpstr>
      <vt:lpstr>Summary (23) DRLs in clinical practice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Diagnostic Reference Levels (DRLs) in Medical Imaging</dc:title>
  <dc:creator>Eliseo Vano Carruana</dc:creator>
  <cp:lastModifiedBy>Eliseo Vano Carruana</cp:lastModifiedBy>
  <cp:revision>141</cp:revision>
  <dcterms:created xsi:type="dcterms:W3CDTF">2017-09-15T17:16:03Z</dcterms:created>
  <dcterms:modified xsi:type="dcterms:W3CDTF">2019-02-05T12:56:16Z</dcterms:modified>
</cp:coreProperties>
</file>