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6" r:id="rId1"/>
  </p:sldMasterIdLst>
  <p:notesMasterIdLst>
    <p:notesMasterId r:id="rId53"/>
  </p:notesMasterIdLst>
  <p:handoutMasterIdLst>
    <p:handoutMasterId r:id="rId54"/>
  </p:handoutMasterIdLst>
  <p:sldIdLst>
    <p:sldId id="374" r:id="rId2"/>
    <p:sldId id="377" r:id="rId3"/>
    <p:sldId id="378" r:id="rId4"/>
    <p:sldId id="379" r:id="rId5"/>
    <p:sldId id="380" r:id="rId6"/>
    <p:sldId id="381" r:id="rId7"/>
    <p:sldId id="382" r:id="rId8"/>
    <p:sldId id="383" r:id="rId9"/>
    <p:sldId id="388" r:id="rId10"/>
    <p:sldId id="386" r:id="rId11"/>
    <p:sldId id="384" r:id="rId12"/>
    <p:sldId id="385" r:id="rId13"/>
    <p:sldId id="387" r:id="rId14"/>
    <p:sldId id="389" r:id="rId15"/>
    <p:sldId id="390" r:id="rId16"/>
    <p:sldId id="391" r:id="rId17"/>
    <p:sldId id="392" r:id="rId18"/>
    <p:sldId id="393" r:id="rId19"/>
    <p:sldId id="395" r:id="rId20"/>
    <p:sldId id="394"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15" r:id="rId41"/>
    <p:sldId id="416" r:id="rId42"/>
    <p:sldId id="417" r:id="rId43"/>
    <p:sldId id="418" r:id="rId44"/>
    <p:sldId id="419" r:id="rId45"/>
    <p:sldId id="420" r:id="rId46"/>
    <p:sldId id="421" r:id="rId47"/>
    <p:sldId id="422" r:id="rId48"/>
    <p:sldId id="423" r:id="rId49"/>
    <p:sldId id="424" r:id="rId50"/>
    <p:sldId id="425" r:id="rId51"/>
    <p:sldId id="363" r:id="rId52"/>
  </p:sldIdLst>
  <p:sldSz cx="9144000" cy="6858000" type="screen4x3"/>
  <p:notesSz cx="9939338" cy="680561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77" autoAdjust="0"/>
    <p:restoredTop sz="84552" autoAdjust="0"/>
  </p:normalViewPr>
  <p:slideViewPr>
    <p:cSldViewPr>
      <p:cViewPr varScale="1">
        <p:scale>
          <a:sx n="90" d="100"/>
          <a:sy n="90" d="100"/>
        </p:scale>
        <p:origin x="1902" y="78"/>
      </p:cViewPr>
      <p:guideLst>
        <p:guide orient="horz" pos="2160"/>
        <p:guide pos="2880"/>
      </p:guideLst>
    </p:cSldViewPr>
  </p:slideViewPr>
  <p:outlineViewPr>
    <p:cViewPr>
      <p:scale>
        <a:sx n="33" d="100"/>
        <a:sy n="33" d="100"/>
      </p:scale>
      <p:origin x="0" y="-4746"/>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solidFill>
              </a:defRPr>
            </a:pPr>
            <a:r>
              <a:rPr lang="en-US" dirty="0">
                <a:solidFill>
                  <a:schemeClr val="tx1"/>
                </a:solidFill>
              </a:rPr>
              <a:t>Relative dose-rate</a:t>
            </a:r>
          </a:p>
        </c:rich>
      </c:tx>
      <c:layout>
        <c:manualLayout>
          <c:xMode val="edge"/>
          <c:yMode val="edge"/>
          <c:x val="0.20676627015602922"/>
          <c:y val="4.6403484953760912E-2"/>
        </c:manualLayout>
      </c:layout>
      <c:overlay val="0"/>
    </c:title>
    <c:autoTitleDeleted val="0"/>
    <c:plotArea>
      <c:layout>
        <c:manualLayout>
          <c:layoutTarget val="inner"/>
          <c:xMode val="edge"/>
          <c:yMode val="edge"/>
          <c:x val="9.4949639107611533E-2"/>
          <c:y val="0.17610162401574783"/>
          <c:w val="0.6135380952503986"/>
          <c:h val="0.65399300561802032"/>
        </c:manualLayout>
      </c:layout>
      <c:scatterChart>
        <c:scatterStyle val="smoothMarker"/>
        <c:varyColors val="0"/>
        <c:ser>
          <c:idx val="0"/>
          <c:order val="0"/>
          <c:tx>
            <c:strRef>
              <c:f>Blad1!$B$1</c:f>
              <c:strCache>
                <c:ptCount val="1"/>
                <c:pt idx="0">
                  <c:v>Y-värden</c:v>
                </c:pt>
              </c:strCache>
            </c:strRef>
          </c:tx>
          <c:spPr>
            <a:ln>
              <a:solidFill>
                <a:srgbClr val="FF0000"/>
              </a:solidFill>
            </a:ln>
          </c:spPr>
          <c:marker>
            <c:symbol val="none"/>
          </c:marker>
          <c:xVal>
            <c:numRef>
              <c:f>Blad1!$A$2:$A$6</c:f>
              <c:numCache>
                <c:formatCode>General</c:formatCode>
                <c:ptCount val="5"/>
                <c:pt idx="0">
                  <c:v>1</c:v>
                </c:pt>
                <c:pt idx="1">
                  <c:v>2</c:v>
                </c:pt>
                <c:pt idx="2">
                  <c:v>3</c:v>
                </c:pt>
                <c:pt idx="3">
                  <c:v>4</c:v>
                </c:pt>
                <c:pt idx="4">
                  <c:v>5</c:v>
                </c:pt>
              </c:numCache>
            </c:numRef>
          </c:xVal>
          <c:yVal>
            <c:numRef>
              <c:f>Blad1!$B$2:$B$6</c:f>
              <c:numCache>
                <c:formatCode>General</c:formatCode>
                <c:ptCount val="5"/>
                <c:pt idx="0">
                  <c:v>100</c:v>
                </c:pt>
                <c:pt idx="1">
                  <c:v>25</c:v>
                </c:pt>
                <c:pt idx="2">
                  <c:v>11.111111111111095</c:v>
                </c:pt>
                <c:pt idx="3">
                  <c:v>6.25</c:v>
                </c:pt>
                <c:pt idx="4">
                  <c:v>4</c:v>
                </c:pt>
              </c:numCache>
            </c:numRef>
          </c:yVal>
          <c:smooth val="1"/>
          <c:extLst>
            <c:ext xmlns:c16="http://schemas.microsoft.com/office/drawing/2014/chart" uri="{C3380CC4-5D6E-409C-BE32-E72D297353CC}">
              <c16:uniqueId val="{00000000-E7B7-4F2D-8356-2770EE243661}"/>
            </c:ext>
          </c:extLst>
        </c:ser>
        <c:dLbls>
          <c:showLegendKey val="0"/>
          <c:showVal val="0"/>
          <c:showCatName val="0"/>
          <c:showSerName val="0"/>
          <c:showPercent val="0"/>
          <c:showBubbleSize val="0"/>
        </c:dLbls>
        <c:axId val="144376992"/>
        <c:axId val="144389312"/>
      </c:scatterChart>
      <c:valAx>
        <c:axId val="144376992"/>
        <c:scaling>
          <c:orientation val="minMax"/>
        </c:scaling>
        <c:delete val="0"/>
        <c:axPos val="b"/>
        <c:numFmt formatCode="General" sourceLinked="1"/>
        <c:majorTickMark val="out"/>
        <c:minorTickMark val="none"/>
        <c:tickLblPos val="nextTo"/>
        <c:crossAx val="144389312"/>
        <c:crosses val="autoZero"/>
        <c:crossBetween val="midCat"/>
      </c:valAx>
      <c:valAx>
        <c:axId val="144389312"/>
        <c:scaling>
          <c:orientation val="minMax"/>
          <c:max val="100"/>
        </c:scaling>
        <c:delete val="0"/>
        <c:axPos val="l"/>
        <c:majorGridlines/>
        <c:numFmt formatCode="General" sourceLinked="1"/>
        <c:majorTickMark val="out"/>
        <c:minorTickMark val="none"/>
        <c:tickLblPos val="nextTo"/>
        <c:crossAx val="144376992"/>
        <c:crosses val="autoZero"/>
        <c:crossBetween val="midCat"/>
        <c:majorUnit val="20"/>
      </c:valAx>
      <c:spPr>
        <a:solidFill>
          <a:schemeClr val="bg1">
            <a:lumMod val="75000"/>
          </a:schemeClr>
        </a:solidFill>
        <a:ln w="25400">
          <a:noFill/>
        </a:ln>
      </c:spPr>
    </c:plotArea>
    <c:plotVisOnly val="1"/>
    <c:dispBlanksAs val="gap"/>
    <c:showDLblsOverMax val="0"/>
  </c:chart>
  <c:txPr>
    <a:bodyPr/>
    <a:lstStyle/>
    <a:p>
      <a:pPr>
        <a:defRPr sz="1800"/>
      </a:pPr>
      <a:endParaRPr lang="sv-S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376" cy="33969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CA"/>
          </a:p>
        </p:txBody>
      </p:sp>
      <p:sp>
        <p:nvSpPr>
          <p:cNvPr id="3" name="Date Placeholder 2"/>
          <p:cNvSpPr>
            <a:spLocks noGrp="1"/>
          </p:cNvSpPr>
          <p:nvPr>
            <p:ph type="dt" sz="quarter" idx="1"/>
          </p:nvPr>
        </p:nvSpPr>
        <p:spPr>
          <a:xfrm>
            <a:off x="5630319" y="0"/>
            <a:ext cx="4307376" cy="339690"/>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E3D0DC91-B1B5-4A2D-9B9C-F3C73B9D2ED3}" type="datetimeFigureOut">
              <a:rPr lang="en-US"/>
              <a:pPr>
                <a:defRPr/>
              </a:pPr>
              <a:t>5/4/2017</a:t>
            </a:fld>
            <a:endParaRPr lang="en-CA"/>
          </a:p>
        </p:txBody>
      </p:sp>
      <p:sp>
        <p:nvSpPr>
          <p:cNvPr id="4" name="Footer Placeholder 3"/>
          <p:cNvSpPr>
            <a:spLocks noGrp="1"/>
          </p:cNvSpPr>
          <p:nvPr>
            <p:ph type="ftr" sz="quarter" idx="2"/>
          </p:nvPr>
        </p:nvSpPr>
        <p:spPr>
          <a:xfrm>
            <a:off x="0" y="6464447"/>
            <a:ext cx="4307376" cy="33969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5630319" y="6464447"/>
            <a:ext cx="4307376" cy="33969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C3C99F06-B4D3-48A1-8E53-4E4C7174E103}" type="slidenum">
              <a:rPr lang="en-CA" altLang="en-US"/>
              <a:pPr/>
              <a:t>‹#›</a:t>
            </a:fld>
            <a:endParaRPr lang="en-CA" altLang="en-US"/>
          </a:p>
        </p:txBody>
      </p:sp>
    </p:spTree>
    <p:extLst>
      <p:ext uri="{BB962C8B-B14F-4D97-AF65-F5344CB8AC3E}">
        <p14:creationId xmlns:p14="http://schemas.microsoft.com/office/powerpoint/2010/main" val="1222185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376" cy="33969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CA"/>
          </a:p>
        </p:txBody>
      </p:sp>
      <p:sp>
        <p:nvSpPr>
          <p:cNvPr id="3" name="Date Placeholder 2"/>
          <p:cNvSpPr>
            <a:spLocks noGrp="1"/>
          </p:cNvSpPr>
          <p:nvPr>
            <p:ph type="dt" idx="1"/>
          </p:nvPr>
        </p:nvSpPr>
        <p:spPr>
          <a:xfrm>
            <a:off x="5630319" y="0"/>
            <a:ext cx="4307376" cy="339690"/>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625B82FE-D4AF-4992-8C6E-5C00E2245C3D}" type="datetimeFigureOut">
              <a:rPr lang="en-US"/>
              <a:pPr>
                <a:defRPr/>
              </a:pPr>
              <a:t>5/4/2017</a:t>
            </a:fld>
            <a:endParaRPr lang="en-CA"/>
          </a:p>
        </p:txBody>
      </p:sp>
      <p:sp>
        <p:nvSpPr>
          <p:cNvPr id="4" name="Slide Image Placeholder 3"/>
          <p:cNvSpPr>
            <a:spLocks noGrp="1" noRot="1" noChangeAspect="1"/>
          </p:cNvSpPr>
          <p:nvPr>
            <p:ph type="sldImg" idx="2"/>
          </p:nvPr>
        </p:nvSpPr>
        <p:spPr>
          <a:xfrm>
            <a:off x="3267075" y="511175"/>
            <a:ext cx="3405188" cy="2552700"/>
          </a:xfrm>
          <a:prstGeom prst="rect">
            <a:avLst/>
          </a:prstGeom>
          <a:noFill/>
          <a:ln w="12700">
            <a:solidFill>
              <a:prstClr val="black"/>
            </a:solidFill>
          </a:ln>
        </p:spPr>
        <p:txBody>
          <a:bodyPr vert="horz" lIns="96661" tIns="48331" rIns="96661" bIns="48331" rtlCol="0" anchor="ctr"/>
          <a:lstStyle/>
          <a:p>
            <a:pPr lvl="0"/>
            <a:endParaRPr lang="en-CA" noProof="0"/>
          </a:p>
        </p:txBody>
      </p:sp>
      <p:sp>
        <p:nvSpPr>
          <p:cNvPr id="5" name="Notes Placeholder 4"/>
          <p:cNvSpPr>
            <a:spLocks noGrp="1"/>
          </p:cNvSpPr>
          <p:nvPr>
            <p:ph type="body" sz="quarter" idx="3"/>
          </p:nvPr>
        </p:nvSpPr>
        <p:spPr>
          <a:xfrm>
            <a:off x="994264" y="3232963"/>
            <a:ext cx="7950813" cy="3061639"/>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464447"/>
            <a:ext cx="4307376" cy="33969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630319" y="6464447"/>
            <a:ext cx="4307376" cy="33969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63E6D6DB-FE64-473F-BF48-0E08669622DF}" type="slidenum">
              <a:rPr lang="en-CA" altLang="en-US"/>
              <a:pPr/>
              <a:t>‹#›</a:t>
            </a:fld>
            <a:endParaRPr lang="en-CA" altLang="en-US"/>
          </a:p>
        </p:txBody>
      </p:sp>
    </p:spTree>
    <p:extLst>
      <p:ext uri="{BB962C8B-B14F-4D97-AF65-F5344CB8AC3E}">
        <p14:creationId xmlns:p14="http://schemas.microsoft.com/office/powerpoint/2010/main" val="22380777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D3E8C0D-0A30-4D9F-8B22-A898BF07DF11}" type="slidenum">
              <a:rPr lang="en-CA" altLang="en-US">
                <a:latin typeface="Calibri" panose="020F0502020204030204" pitchFamily="34" charset="0"/>
              </a:rPr>
              <a:pPr/>
              <a:t>1</a:t>
            </a:fld>
            <a:endParaRPr lang="en-CA" altLang="en-US">
              <a:latin typeface="Calibri" panose="020F0502020204030204" pitchFamily="34" charset="0"/>
            </a:endParaRPr>
          </a:p>
        </p:txBody>
      </p:sp>
    </p:spTree>
    <p:extLst>
      <p:ext uri="{BB962C8B-B14F-4D97-AF65-F5344CB8AC3E}">
        <p14:creationId xmlns:p14="http://schemas.microsoft.com/office/powerpoint/2010/main" val="3222551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Part 5. Occupational protection</a:t>
            </a:r>
          </a:p>
        </p:txBody>
      </p:sp>
      <p:sp>
        <p:nvSpPr>
          <p:cNvPr id="5" name="Rectangle 3"/>
          <p:cNvSpPr>
            <a:spLocks noGrp="1" noChangeArrowheads="1"/>
          </p:cNvSpPr>
          <p:nvPr>
            <p:ph type="dt" idx="1"/>
          </p:nvPr>
        </p:nvSpPr>
        <p:spPr>
          <a:ln/>
        </p:spPr>
        <p:txBody>
          <a:bodyPr/>
          <a:lstStyle/>
          <a:p>
            <a:r>
              <a:rPr lang="en-US"/>
              <a:t>Radiation protection in nuclear medicine</a:t>
            </a:r>
          </a:p>
        </p:txBody>
      </p:sp>
      <p:sp>
        <p:nvSpPr>
          <p:cNvPr id="404482" name="Rectangle 2"/>
          <p:cNvSpPr>
            <a:spLocks noGrp="1" noRot="1" noChangeAspect="1" noChangeArrowheads="1" noTextEdit="1"/>
          </p:cNvSpPr>
          <p:nvPr>
            <p:ph type="sldImg"/>
          </p:nvPr>
        </p:nvSpPr>
        <p:spPr bwMode="auto">
          <a:xfrm>
            <a:off x="1423988" y="638175"/>
            <a:ext cx="4251325" cy="3189288"/>
          </a:xfrm>
          <a:prstGeom prst="rect">
            <a:avLst/>
          </a:prstGeom>
          <a:solidFill>
            <a:srgbClr val="FFFFFF"/>
          </a:solidFill>
          <a:ln>
            <a:solidFill>
              <a:srgbClr val="000000"/>
            </a:solidFill>
            <a:miter lim="800000"/>
            <a:headEnd/>
            <a:tailEnd/>
          </a:ln>
        </p:spPr>
      </p:sp>
      <p:sp>
        <p:nvSpPr>
          <p:cNvPr id="404483" name="Rectangle 3"/>
          <p:cNvSpPr>
            <a:spLocks noGrp="1" noChangeArrowheads="1"/>
          </p:cNvSpPr>
          <p:nvPr>
            <p:ph type="body" idx="1"/>
          </p:nvPr>
        </p:nvSpPr>
        <p:spPr bwMode="auto">
          <a:xfrm>
            <a:off x="946604" y="4040833"/>
            <a:ext cx="5206320" cy="3828157"/>
          </a:xfrm>
          <a:prstGeom prst="rect">
            <a:avLst/>
          </a:prstGeom>
          <a:solidFill>
            <a:srgbClr val="FFFFFF"/>
          </a:solidFill>
          <a:ln>
            <a:solidFill>
              <a:srgbClr val="000000"/>
            </a:solidFill>
            <a:miter lim="800000"/>
            <a:headEnd/>
            <a:tailEnd/>
          </a:ln>
        </p:spPr>
        <p:txBody>
          <a:bodyPr/>
          <a:lstStyle/>
          <a:p>
            <a:endParaRPr lang="sv-SE"/>
          </a:p>
        </p:txBody>
      </p:sp>
    </p:spTree>
    <p:extLst>
      <p:ext uri="{BB962C8B-B14F-4D97-AF65-F5344CB8AC3E}">
        <p14:creationId xmlns:p14="http://schemas.microsoft.com/office/powerpoint/2010/main" val="2384529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Part 5. Occupational protection</a:t>
            </a:r>
          </a:p>
        </p:txBody>
      </p:sp>
      <p:sp>
        <p:nvSpPr>
          <p:cNvPr id="5" name="Rectangle 3"/>
          <p:cNvSpPr>
            <a:spLocks noGrp="1" noChangeArrowheads="1"/>
          </p:cNvSpPr>
          <p:nvPr>
            <p:ph type="dt" idx="1"/>
          </p:nvPr>
        </p:nvSpPr>
        <p:spPr>
          <a:ln/>
        </p:spPr>
        <p:txBody>
          <a:bodyPr/>
          <a:lstStyle/>
          <a:p>
            <a:r>
              <a:rPr lang="en-US"/>
              <a:t>Radiation protection in nuclear medicine</a:t>
            </a:r>
          </a:p>
        </p:txBody>
      </p:sp>
      <p:sp>
        <p:nvSpPr>
          <p:cNvPr id="406530" name="Rectangle 2"/>
          <p:cNvSpPr>
            <a:spLocks noGrp="1" noRot="1" noChangeAspect="1" noChangeArrowheads="1" noTextEdit="1"/>
          </p:cNvSpPr>
          <p:nvPr>
            <p:ph type="sldImg"/>
          </p:nvPr>
        </p:nvSpPr>
        <p:spPr bwMode="auto">
          <a:xfrm>
            <a:off x="1423988" y="638175"/>
            <a:ext cx="4251325" cy="3189288"/>
          </a:xfrm>
          <a:prstGeom prst="rect">
            <a:avLst/>
          </a:prstGeom>
          <a:solidFill>
            <a:srgbClr val="FFFFFF"/>
          </a:solidFill>
          <a:ln>
            <a:solidFill>
              <a:srgbClr val="000000"/>
            </a:solidFill>
            <a:miter lim="800000"/>
            <a:headEnd/>
            <a:tailEnd/>
          </a:ln>
        </p:spPr>
      </p:sp>
      <p:sp>
        <p:nvSpPr>
          <p:cNvPr id="406531" name="Rectangle 3"/>
          <p:cNvSpPr>
            <a:spLocks noGrp="1" noChangeArrowheads="1"/>
          </p:cNvSpPr>
          <p:nvPr>
            <p:ph type="body" idx="1"/>
          </p:nvPr>
        </p:nvSpPr>
        <p:spPr bwMode="auto">
          <a:xfrm>
            <a:off x="946604" y="4040833"/>
            <a:ext cx="5206320" cy="3828157"/>
          </a:xfrm>
          <a:prstGeom prst="rect">
            <a:avLst/>
          </a:prstGeom>
          <a:solidFill>
            <a:srgbClr val="FFFFFF"/>
          </a:solidFill>
          <a:ln>
            <a:solidFill>
              <a:srgbClr val="000000"/>
            </a:solidFill>
            <a:miter lim="800000"/>
            <a:headEnd/>
            <a:tailEnd/>
          </a:ln>
        </p:spPr>
        <p:txBody>
          <a:bodyPr/>
          <a:lstStyle/>
          <a:p>
            <a:endParaRPr lang="sv-SE"/>
          </a:p>
        </p:txBody>
      </p:sp>
    </p:spTree>
    <p:extLst>
      <p:ext uri="{BB962C8B-B14F-4D97-AF65-F5344CB8AC3E}">
        <p14:creationId xmlns:p14="http://schemas.microsoft.com/office/powerpoint/2010/main" val="249390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Tree>
    <p:extLst>
      <p:ext uri="{BB962C8B-B14F-4D97-AF65-F5344CB8AC3E}">
        <p14:creationId xmlns:p14="http://schemas.microsoft.com/office/powerpoint/2010/main" val="4212155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08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Espace réservé du numéro de diapositive 3"/>
          <p:cNvSpPr>
            <a:spLocks noGrp="1"/>
          </p:cNvSpPr>
          <p:nvPr>
            <p:ph type="sldNum" sz="quarter" idx="5"/>
          </p:nvPr>
        </p:nvSpPr>
        <p:spPr/>
        <p:txBody>
          <a:bodyPr/>
          <a:lstStyle/>
          <a:p>
            <a:pPr>
              <a:defRPr/>
            </a:pPr>
            <a:fld id="{C188B9CD-6BE2-4C36-8945-EF696492420D}" type="slidenum">
              <a:rPr lang="el-GR" smtClean="0"/>
              <a:pPr>
                <a:defRPr/>
              </a:pPr>
              <a:t>29</a:t>
            </a:fld>
            <a:endParaRPr lang="el-GR"/>
          </a:p>
        </p:txBody>
      </p:sp>
    </p:spTree>
    <p:extLst>
      <p:ext uri="{BB962C8B-B14F-4D97-AF65-F5344CB8AC3E}">
        <p14:creationId xmlns:p14="http://schemas.microsoft.com/office/powerpoint/2010/main" val="2201087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Part 5. Occupational protection</a:t>
            </a:r>
          </a:p>
        </p:txBody>
      </p:sp>
      <p:sp>
        <p:nvSpPr>
          <p:cNvPr id="5" name="Rectangle 3"/>
          <p:cNvSpPr>
            <a:spLocks noGrp="1" noChangeArrowheads="1"/>
          </p:cNvSpPr>
          <p:nvPr>
            <p:ph type="dt" idx="1"/>
          </p:nvPr>
        </p:nvSpPr>
        <p:spPr>
          <a:ln/>
        </p:spPr>
        <p:txBody>
          <a:bodyPr/>
          <a:lstStyle/>
          <a:p>
            <a:r>
              <a:rPr lang="en-US"/>
              <a:t>Radiation protection in nuclear medicine</a:t>
            </a:r>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2592487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Part 5. Occupational protection</a:t>
            </a:r>
          </a:p>
        </p:txBody>
      </p:sp>
      <p:sp>
        <p:nvSpPr>
          <p:cNvPr id="5" name="Rectangle 3"/>
          <p:cNvSpPr>
            <a:spLocks noGrp="1" noChangeArrowheads="1"/>
          </p:cNvSpPr>
          <p:nvPr>
            <p:ph type="dt" idx="1"/>
          </p:nvPr>
        </p:nvSpPr>
        <p:spPr>
          <a:ln/>
        </p:spPr>
        <p:txBody>
          <a:bodyPr/>
          <a:lstStyle/>
          <a:p>
            <a:r>
              <a:rPr lang="en-US"/>
              <a:t>Radiation protection in nuclear medicine</a:t>
            </a:r>
          </a:p>
        </p:txBody>
      </p:sp>
      <p:sp>
        <p:nvSpPr>
          <p:cNvPr id="146434" name="Rectangle 2"/>
          <p:cNvSpPr>
            <a:spLocks noGrp="1" noRot="1" noChangeAspect="1" noChangeArrowheads="1" noTextEdit="1"/>
          </p:cNvSpPr>
          <p:nvPr>
            <p:ph type="sldImg"/>
          </p:nvPr>
        </p:nvSpPr>
        <p:spPr bwMode="auto">
          <a:xfrm>
            <a:off x="1423988" y="638175"/>
            <a:ext cx="4251325" cy="3189288"/>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46604" y="4040833"/>
            <a:ext cx="5206320" cy="3828157"/>
          </a:xfrm>
          <a:prstGeom prst="rect">
            <a:avLst/>
          </a:prstGeom>
          <a:solidFill>
            <a:srgbClr val="FFFFFF"/>
          </a:solidFill>
          <a:ln>
            <a:solidFill>
              <a:srgbClr val="000000"/>
            </a:solidFill>
            <a:miter lim="800000"/>
            <a:headEnd/>
            <a:tailEnd/>
          </a:ln>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i="1"/>
          </a:p>
          <a:p>
            <a:endParaRPr lang="en-US"/>
          </a:p>
        </p:txBody>
      </p:sp>
    </p:spTree>
    <p:extLst>
      <p:ext uri="{BB962C8B-B14F-4D97-AF65-F5344CB8AC3E}">
        <p14:creationId xmlns:p14="http://schemas.microsoft.com/office/powerpoint/2010/main" val="2643448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Part 5. Occupational protection</a:t>
            </a:r>
          </a:p>
        </p:txBody>
      </p:sp>
      <p:sp>
        <p:nvSpPr>
          <p:cNvPr id="5" name="Rectangle 3"/>
          <p:cNvSpPr>
            <a:spLocks noGrp="1" noChangeArrowheads="1"/>
          </p:cNvSpPr>
          <p:nvPr>
            <p:ph type="dt" idx="1"/>
          </p:nvPr>
        </p:nvSpPr>
        <p:spPr>
          <a:ln/>
        </p:spPr>
        <p:txBody>
          <a:bodyPr/>
          <a:lstStyle/>
          <a:p>
            <a:r>
              <a:rPr lang="en-US"/>
              <a:t>Radiation protection in nuclear medicine</a:t>
            </a:r>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1373493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Part 5. Occupational protection</a:t>
            </a:r>
          </a:p>
        </p:txBody>
      </p:sp>
      <p:sp>
        <p:nvSpPr>
          <p:cNvPr id="5" name="Rectangle 3"/>
          <p:cNvSpPr>
            <a:spLocks noGrp="1" noChangeArrowheads="1"/>
          </p:cNvSpPr>
          <p:nvPr>
            <p:ph type="dt" idx="1"/>
          </p:nvPr>
        </p:nvSpPr>
        <p:spPr>
          <a:ln/>
        </p:spPr>
        <p:txBody>
          <a:bodyPr/>
          <a:lstStyle/>
          <a:p>
            <a:r>
              <a:rPr lang="en-US"/>
              <a:t>Radiation protection in nuclear medicine</a:t>
            </a:r>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2895083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Part 5. Occupational protection</a:t>
            </a:r>
          </a:p>
        </p:txBody>
      </p:sp>
      <p:sp>
        <p:nvSpPr>
          <p:cNvPr id="5" name="Rectangle 3"/>
          <p:cNvSpPr>
            <a:spLocks noGrp="1" noChangeArrowheads="1"/>
          </p:cNvSpPr>
          <p:nvPr>
            <p:ph type="dt" idx="1"/>
          </p:nvPr>
        </p:nvSpPr>
        <p:spPr>
          <a:ln/>
        </p:spPr>
        <p:txBody>
          <a:bodyPr/>
          <a:lstStyle/>
          <a:p>
            <a:r>
              <a:rPr lang="en-US"/>
              <a:t>Radiation protection in nuclear medicine</a:t>
            </a:r>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381018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Part 5. Occupational protection</a:t>
            </a:r>
          </a:p>
        </p:txBody>
      </p:sp>
      <p:sp>
        <p:nvSpPr>
          <p:cNvPr id="5" name="Rectangle 3"/>
          <p:cNvSpPr>
            <a:spLocks noGrp="1" noChangeArrowheads="1"/>
          </p:cNvSpPr>
          <p:nvPr>
            <p:ph type="dt" idx="1"/>
          </p:nvPr>
        </p:nvSpPr>
        <p:spPr>
          <a:ln/>
        </p:spPr>
        <p:txBody>
          <a:bodyPr/>
          <a:lstStyle/>
          <a:p>
            <a:r>
              <a:rPr lang="en-US"/>
              <a:t>Radiation protection in nuclear medicine</a:t>
            </a:r>
          </a:p>
        </p:txBody>
      </p:sp>
      <p:sp>
        <p:nvSpPr>
          <p:cNvPr id="418818" name="Rectangle 2"/>
          <p:cNvSpPr>
            <a:spLocks noGrp="1" noRot="1" noChangeAspect="1" noChangeArrowheads="1" noTextEdit="1"/>
          </p:cNvSpPr>
          <p:nvPr>
            <p:ph type="sldImg"/>
          </p:nvPr>
        </p:nvSpPr>
        <p:spPr bwMode="auto">
          <a:xfrm>
            <a:off x="1423988" y="638175"/>
            <a:ext cx="4251325" cy="3189288"/>
          </a:xfrm>
          <a:prstGeom prst="rect">
            <a:avLst/>
          </a:prstGeom>
          <a:solidFill>
            <a:srgbClr val="FFFFFF"/>
          </a:solidFill>
          <a:ln>
            <a:solidFill>
              <a:srgbClr val="000000"/>
            </a:solidFill>
            <a:miter lim="800000"/>
            <a:headEnd/>
            <a:tailEnd/>
          </a:ln>
        </p:spPr>
      </p:sp>
      <p:sp>
        <p:nvSpPr>
          <p:cNvPr id="418819" name="Rectangle 3"/>
          <p:cNvSpPr>
            <a:spLocks noGrp="1" noChangeArrowheads="1"/>
          </p:cNvSpPr>
          <p:nvPr>
            <p:ph type="body" idx="1"/>
          </p:nvPr>
        </p:nvSpPr>
        <p:spPr bwMode="auto">
          <a:xfrm>
            <a:off x="946604" y="4040833"/>
            <a:ext cx="5206320" cy="3828157"/>
          </a:xfrm>
          <a:prstGeom prst="rect">
            <a:avLst/>
          </a:prstGeom>
          <a:solidFill>
            <a:srgbClr val="FFFFFF"/>
          </a:solidFill>
          <a:ln>
            <a:solidFill>
              <a:srgbClr val="000000"/>
            </a:solidFill>
            <a:miter lim="800000"/>
            <a:headEnd/>
            <a:tailEnd/>
          </a:ln>
        </p:spPr>
        <p:txBody>
          <a:bodyPr/>
          <a:lstStyle/>
          <a:p>
            <a:r>
              <a:rPr lang="en-US"/>
              <a:t>The image to the right is an example of clothing if the preparation of radiopharmaceuticals have to be done in a sterile environment</a:t>
            </a:r>
          </a:p>
        </p:txBody>
      </p:sp>
    </p:spTree>
    <p:extLst>
      <p:ext uri="{BB962C8B-B14F-4D97-AF65-F5344CB8AC3E}">
        <p14:creationId xmlns:p14="http://schemas.microsoft.com/office/powerpoint/2010/main" val="412947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fld id="{63E6D6DB-FE64-473F-BF48-0E08669622DF}" type="slidenum">
              <a:rPr lang="en-CA" altLang="en-US" smtClean="0"/>
              <a:pPr/>
              <a:t>3</a:t>
            </a:fld>
            <a:endParaRPr lang="en-CA" altLang="en-US"/>
          </a:p>
        </p:txBody>
      </p:sp>
    </p:spTree>
    <p:extLst>
      <p:ext uri="{BB962C8B-B14F-4D97-AF65-F5344CB8AC3E}">
        <p14:creationId xmlns:p14="http://schemas.microsoft.com/office/powerpoint/2010/main" val="243128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Part 5. Occupational protection</a:t>
            </a:r>
          </a:p>
        </p:txBody>
      </p:sp>
      <p:sp>
        <p:nvSpPr>
          <p:cNvPr id="5" name="Rectangle 3"/>
          <p:cNvSpPr>
            <a:spLocks noGrp="1" noChangeArrowheads="1"/>
          </p:cNvSpPr>
          <p:nvPr>
            <p:ph type="dt" idx="1"/>
          </p:nvPr>
        </p:nvSpPr>
        <p:spPr>
          <a:ln/>
        </p:spPr>
        <p:txBody>
          <a:bodyPr/>
          <a:lstStyle/>
          <a:p>
            <a:r>
              <a:rPr lang="en-US"/>
              <a:t>Radiation protection in nuclear medicine</a:t>
            </a:r>
          </a:p>
        </p:txBody>
      </p:sp>
      <p:sp>
        <p:nvSpPr>
          <p:cNvPr id="422914" name="Rectangle 2"/>
          <p:cNvSpPr>
            <a:spLocks noGrp="1" noRot="1" noChangeAspect="1" noChangeArrowheads="1" noTextEdit="1"/>
          </p:cNvSpPr>
          <p:nvPr>
            <p:ph type="sldImg"/>
          </p:nvPr>
        </p:nvSpPr>
        <p:spPr bwMode="auto">
          <a:xfrm>
            <a:off x="1423988" y="638175"/>
            <a:ext cx="4251325" cy="3189288"/>
          </a:xfrm>
          <a:prstGeom prst="rect">
            <a:avLst/>
          </a:prstGeom>
          <a:solidFill>
            <a:srgbClr val="FFFFFF"/>
          </a:solidFill>
          <a:ln>
            <a:solidFill>
              <a:srgbClr val="000000"/>
            </a:solidFill>
            <a:miter lim="800000"/>
            <a:headEnd/>
            <a:tailEnd/>
          </a:ln>
        </p:spPr>
      </p:sp>
      <p:sp>
        <p:nvSpPr>
          <p:cNvPr id="422915" name="Rectangle 3"/>
          <p:cNvSpPr>
            <a:spLocks noGrp="1" noChangeArrowheads="1"/>
          </p:cNvSpPr>
          <p:nvPr>
            <p:ph type="body" idx="1"/>
          </p:nvPr>
        </p:nvSpPr>
        <p:spPr bwMode="auto">
          <a:xfrm>
            <a:off x="946604" y="4040833"/>
            <a:ext cx="5206320" cy="3828157"/>
          </a:xfrm>
          <a:prstGeom prst="rect">
            <a:avLst/>
          </a:prstGeom>
          <a:solidFill>
            <a:srgbClr val="FFFFFF"/>
          </a:solidFill>
          <a:ln>
            <a:solidFill>
              <a:srgbClr val="000000"/>
            </a:solidFill>
            <a:miter lim="800000"/>
            <a:headEnd/>
            <a:tailEnd/>
          </a:ln>
        </p:spPr>
        <p:txBody>
          <a:bodyPr/>
          <a:lstStyle/>
          <a:p>
            <a:endParaRPr lang="sv-SE"/>
          </a:p>
        </p:txBody>
      </p:sp>
    </p:spTree>
    <p:extLst>
      <p:ext uri="{BB962C8B-B14F-4D97-AF65-F5344CB8AC3E}">
        <p14:creationId xmlns:p14="http://schemas.microsoft.com/office/powerpoint/2010/main" val="3892722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Part 5. Occupational protection</a:t>
            </a:r>
          </a:p>
        </p:txBody>
      </p:sp>
      <p:sp>
        <p:nvSpPr>
          <p:cNvPr id="5" name="Rectangle 3"/>
          <p:cNvSpPr>
            <a:spLocks noGrp="1" noChangeArrowheads="1"/>
          </p:cNvSpPr>
          <p:nvPr>
            <p:ph type="dt" idx="1"/>
          </p:nvPr>
        </p:nvSpPr>
        <p:spPr>
          <a:ln/>
        </p:spPr>
        <p:txBody>
          <a:bodyPr/>
          <a:lstStyle/>
          <a:p>
            <a:r>
              <a:rPr lang="en-US"/>
              <a:t>Radiation protection in nuclear medicine</a:t>
            </a:r>
          </a:p>
        </p:txBody>
      </p:sp>
      <p:sp>
        <p:nvSpPr>
          <p:cNvPr id="440322" name="Rectangle 2"/>
          <p:cNvSpPr>
            <a:spLocks noGrp="1" noRot="1" noChangeAspect="1" noChangeArrowheads="1" noTextEdit="1"/>
          </p:cNvSpPr>
          <p:nvPr>
            <p:ph type="sldImg"/>
          </p:nvPr>
        </p:nvSpPr>
        <p:spPr bwMode="auto">
          <a:xfrm>
            <a:off x="1423988" y="638175"/>
            <a:ext cx="4251325" cy="3189288"/>
          </a:xfrm>
          <a:prstGeom prst="rect">
            <a:avLst/>
          </a:prstGeom>
          <a:solidFill>
            <a:srgbClr val="FFFFFF"/>
          </a:solidFill>
          <a:ln>
            <a:solidFill>
              <a:srgbClr val="000000"/>
            </a:solidFill>
            <a:miter lim="800000"/>
            <a:headEnd/>
            <a:tailEnd/>
          </a:ln>
        </p:spPr>
      </p:sp>
      <p:sp>
        <p:nvSpPr>
          <p:cNvPr id="440323" name="Rectangle 3"/>
          <p:cNvSpPr>
            <a:spLocks noGrp="1" noChangeArrowheads="1"/>
          </p:cNvSpPr>
          <p:nvPr>
            <p:ph type="body" idx="1"/>
          </p:nvPr>
        </p:nvSpPr>
        <p:spPr bwMode="auto">
          <a:xfrm>
            <a:off x="946604" y="4040833"/>
            <a:ext cx="5206320" cy="3828157"/>
          </a:xfrm>
          <a:prstGeom prst="rect">
            <a:avLst/>
          </a:prstGeom>
          <a:solidFill>
            <a:srgbClr val="FFFFFF"/>
          </a:solidFill>
          <a:ln>
            <a:solidFill>
              <a:srgbClr val="000000"/>
            </a:solidFill>
            <a:miter lim="800000"/>
            <a:headEnd/>
            <a:tailEnd/>
          </a:ln>
        </p:spPr>
        <p:txBody>
          <a:bodyPr/>
          <a:lstStyle/>
          <a:p>
            <a:endParaRPr lang="sv-SE" dirty="0"/>
          </a:p>
        </p:txBody>
      </p:sp>
    </p:spTree>
    <p:extLst>
      <p:ext uri="{BB962C8B-B14F-4D97-AF65-F5344CB8AC3E}">
        <p14:creationId xmlns:p14="http://schemas.microsoft.com/office/powerpoint/2010/main" val="1933889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20750">
              <a:defRPr sz="2200">
                <a:solidFill>
                  <a:schemeClr val="tx2"/>
                </a:solidFill>
                <a:latin typeface="Arial" charset="0"/>
              </a:defRPr>
            </a:lvl1pPr>
            <a:lvl2pPr marL="742950" indent="-285750" defTabSz="920750">
              <a:defRPr sz="2200">
                <a:solidFill>
                  <a:schemeClr val="tx2"/>
                </a:solidFill>
                <a:latin typeface="Arial" charset="0"/>
              </a:defRPr>
            </a:lvl2pPr>
            <a:lvl3pPr marL="1143000" indent="-228600" defTabSz="920750">
              <a:defRPr sz="2200">
                <a:solidFill>
                  <a:schemeClr val="tx2"/>
                </a:solidFill>
                <a:latin typeface="Arial" charset="0"/>
              </a:defRPr>
            </a:lvl3pPr>
            <a:lvl4pPr marL="1600200" indent="-228600" defTabSz="920750">
              <a:defRPr sz="2200">
                <a:solidFill>
                  <a:schemeClr val="tx2"/>
                </a:solidFill>
                <a:latin typeface="Arial" charset="0"/>
              </a:defRPr>
            </a:lvl4pPr>
            <a:lvl5pPr marL="2057400" indent="-228600" defTabSz="920750">
              <a:defRPr sz="2200">
                <a:solidFill>
                  <a:schemeClr val="tx2"/>
                </a:solidFill>
                <a:latin typeface="Arial" charset="0"/>
              </a:defRPr>
            </a:lvl5pPr>
            <a:lvl6pPr marL="2514600" indent="-228600" defTabSz="920750" eaLnBrk="0" fontAlgn="base" hangingPunct="0">
              <a:spcBef>
                <a:spcPct val="50000"/>
              </a:spcBef>
              <a:spcAft>
                <a:spcPct val="0"/>
              </a:spcAft>
              <a:defRPr sz="2200">
                <a:solidFill>
                  <a:schemeClr val="tx2"/>
                </a:solidFill>
                <a:latin typeface="Arial" charset="0"/>
              </a:defRPr>
            </a:lvl6pPr>
            <a:lvl7pPr marL="2971800" indent="-228600" defTabSz="920750" eaLnBrk="0" fontAlgn="base" hangingPunct="0">
              <a:spcBef>
                <a:spcPct val="50000"/>
              </a:spcBef>
              <a:spcAft>
                <a:spcPct val="0"/>
              </a:spcAft>
              <a:defRPr sz="2200">
                <a:solidFill>
                  <a:schemeClr val="tx2"/>
                </a:solidFill>
                <a:latin typeface="Arial" charset="0"/>
              </a:defRPr>
            </a:lvl7pPr>
            <a:lvl8pPr marL="3429000" indent="-228600" defTabSz="920750" eaLnBrk="0" fontAlgn="base" hangingPunct="0">
              <a:spcBef>
                <a:spcPct val="50000"/>
              </a:spcBef>
              <a:spcAft>
                <a:spcPct val="0"/>
              </a:spcAft>
              <a:defRPr sz="2200">
                <a:solidFill>
                  <a:schemeClr val="tx2"/>
                </a:solidFill>
                <a:latin typeface="Arial" charset="0"/>
              </a:defRPr>
            </a:lvl8pPr>
            <a:lvl9pPr marL="3886200" indent="-228600" defTabSz="920750" eaLnBrk="0" fontAlgn="base" hangingPunct="0">
              <a:spcBef>
                <a:spcPct val="50000"/>
              </a:spcBef>
              <a:spcAft>
                <a:spcPct val="0"/>
              </a:spcAft>
              <a:defRPr sz="2200">
                <a:solidFill>
                  <a:schemeClr val="tx2"/>
                </a:solidFill>
                <a:latin typeface="Arial" charset="0"/>
              </a:defRPr>
            </a:lvl9pPr>
          </a:lstStyle>
          <a:p>
            <a:fld id="{06DFD03D-9608-4167-ACFE-E2B559D6AF63}" type="slidenum">
              <a:rPr lang="en-GB" sz="1200" smtClean="0">
                <a:solidFill>
                  <a:schemeClr val="tx1"/>
                </a:solidFill>
                <a:latin typeface="Times New Roman" pitchFamily="18" charset="0"/>
              </a:rPr>
              <a:pPr/>
              <a:t>50</a:t>
            </a:fld>
            <a:endParaRPr lang="en-GB" sz="1200">
              <a:solidFill>
                <a:schemeClr val="tx1"/>
              </a:solidFill>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endParaRPr lang="es-ES"/>
          </a:p>
        </p:txBody>
      </p:sp>
    </p:spTree>
    <p:extLst>
      <p:ext uri="{BB962C8B-B14F-4D97-AF65-F5344CB8AC3E}">
        <p14:creationId xmlns:p14="http://schemas.microsoft.com/office/powerpoint/2010/main" val="477328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D48E4AF-3CB2-447C-9475-9DDA74F896EC}" type="slidenum">
              <a:rPr lang="en-CA" altLang="en-US">
                <a:latin typeface="Calibri" panose="020F0502020204030204" pitchFamily="34" charset="0"/>
              </a:rPr>
              <a:pPr/>
              <a:t>51</a:t>
            </a:fld>
            <a:endParaRPr lang="en-CA" altLang="en-US">
              <a:latin typeface="Calibri" panose="020F0502020204030204" pitchFamily="34" charset="0"/>
            </a:endParaRPr>
          </a:p>
        </p:txBody>
      </p:sp>
    </p:spTree>
    <p:extLst>
      <p:ext uri="{BB962C8B-B14F-4D97-AF65-F5344CB8AC3E}">
        <p14:creationId xmlns:p14="http://schemas.microsoft.com/office/powerpoint/2010/main" val="218412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E6D6DB-FE64-473F-BF48-0E08669622DF}" type="slidenum">
              <a:rPr lang="en-CA" altLang="en-US" smtClean="0"/>
              <a:pPr/>
              <a:t>4</a:t>
            </a:fld>
            <a:endParaRPr lang="en-CA" altLang="en-US"/>
          </a:p>
        </p:txBody>
      </p:sp>
    </p:spTree>
    <p:extLst>
      <p:ext uri="{BB962C8B-B14F-4D97-AF65-F5344CB8AC3E}">
        <p14:creationId xmlns:p14="http://schemas.microsoft.com/office/powerpoint/2010/main" val="88923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s-ES"/>
          </a:p>
        </p:txBody>
      </p:sp>
    </p:spTree>
    <p:extLst>
      <p:ext uri="{BB962C8B-B14F-4D97-AF65-F5344CB8AC3E}">
        <p14:creationId xmlns:p14="http://schemas.microsoft.com/office/powerpoint/2010/main" val="79703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s-ES"/>
          </a:p>
        </p:txBody>
      </p:sp>
    </p:spTree>
    <p:extLst>
      <p:ext uri="{BB962C8B-B14F-4D97-AF65-F5344CB8AC3E}">
        <p14:creationId xmlns:p14="http://schemas.microsoft.com/office/powerpoint/2010/main" val="315982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Part 5. Occupational protection</a:t>
            </a:r>
          </a:p>
        </p:txBody>
      </p:sp>
      <p:sp>
        <p:nvSpPr>
          <p:cNvPr id="5" name="Rectangle 3"/>
          <p:cNvSpPr>
            <a:spLocks noGrp="1" noChangeArrowheads="1"/>
          </p:cNvSpPr>
          <p:nvPr>
            <p:ph type="dt" idx="1"/>
          </p:nvPr>
        </p:nvSpPr>
        <p:spPr>
          <a:ln/>
        </p:spPr>
        <p:txBody>
          <a:bodyPr/>
          <a:lstStyle/>
          <a:p>
            <a:r>
              <a:rPr lang="en-US"/>
              <a:t>Radiation protection in nuclear medicine</a:t>
            </a:r>
          </a:p>
        </p:txBody>
      </p:sp>
      <p:sp>
        <p:nvSpPr>
          <p:cNvPr id="427010" name="Rectangle 1026"/>
          <p:cNvSpPr>
            <a:spLocks noGrp="1" noRot="1" noChangeAspect="1" noChangeArrowheads="1"/>
          </p:cNvSpPr>
          <p:nvPr>
            <p:ph type="sldImg"/>
          </p:nvPr>
        </p:nvSpPr>
        <p:spPr bwMode="auto">
          <a:xfrm>
            <a:off x="1430338" y="644525"/>
            <a:ext cx="4238625" cy="3178175"/>
          </a:xfrm>
          <a:prstGeom prst="rect">
            <a:avLst/>
          </a:prstGeom>
          <a:noFill/>
          <a:ln w="12700" cap="flat">
            <a:solidFill>
              <a:schemeClr val="tx1"/>
            </a:solidFill>
            <a:miter lim="800000"/>
            <a:headEnd/>
            <a:tailEnd/>
          </a:ln>
        </p:spPr>
      </p:sp>
      <p:sp>
        <p:nvSpPr>
          <p:cNvPr id="427011" name="Rectangle 1027"/>
          <p:cNvSpPr>
            <a:spLocks noGrp="1" noChangeArrowheads="1"/>
          </p:cNvSpPr>
          <p:nvPr>
            <p:ph type="body" idx="1"/>
          </p:nvPr>
        </p:nvSpPr>
        <p:spPr bwMode="auto">
          <a:xfrm>
            <a:off x="943317" y="4040833"/>
            <a:ext cx="5211251" cy="3829635"/>
          </a:xfrm>
          <a:prstGeom prst="rect">
            <a:avLst/>
          </a:prstGeom>
          <a:noFill/>
          <a:ln>
            <a:miter lim="800000"/>
            <a:headEnd/>
            <a:tailEnd/>
          </a:ln>
        </p:spPr>
        <p:txBody>
          <a:bodyPr lIns="92075" tIns="47625" rIns="92075" bIns="47625"/>
          <a:lstStyle/>
          <a:p>
            <a:endParaRPr lang="sv-SE"/>
          </a:p>
        </p:txBody>
      </p:sp>
    </p:spTree>
    <p:extLst>
      <p:ext uri="{BB962C8B-B14F-4D97-AF65-F5344CB8AC3E}">
        <p14:creationId xmlns:p14="http://schemas.microsoft.com/office/powerpoint/2010/main" val="202914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Part 5. Occupational protection</a:t>
            </a:r>
          </a:p>
        </p:txBody>
      </p:sp>
      <p:sp>
        <p:nvSpPr>
          <p:cNvPr id="5" name="Rectangle 3"/>
          <p:cNvSpPr>
            <a:spLocks noGrp="1" noChangeArrowheads="1"/>
          </p:cNvSpPr>
          <p:nvPr>
            <p:ph type="dt" idx="1"/>
          </p:nvPr>
        </p:nvSpPr>
        <p:spPr>
          <a:ln/>
        </p:spPr>
        <p:txBody>
          <a:bodyPr/>
          <a:lstStyle/>
          <a:p>
            <a:r>
              <a:rPr lang="en-US"/>
              <a:t>Radiation protection in nuclear medicine</a:t>
            </a:r>
          </a:p>
        </p:txBody>
      </p:sp>
      <p:sp>
        <p:nvSpPr>
          <p:cNvPr id="429058" name="Rectangle 2"/>
          <p:cNvSpPr>
            <a:spLocks noGrp="1" noRot="1" noChangeAspect="1" noChangeArrowheads="1" noTextEdit="1"/>
          </p:cNvSpPr>
          <p:nvPr>
            <p:ph type="sldImg"/>
          </p:nvPr>
        </p:nvSpPr>
        <p:spPr bwMode="auto">
          <a:xfrm>
            <a:off x="1423988" y="638175"/>
            <a:ext cx="4251325" cy="3189288"/>
          </a:xfrm>
          <a:prstGeom prst="rect">
            <a:avLst/>
          </a:prstGeom>
          <a:solidFill>
            <a:srgbClr val="FFFFFF"/>
          </a:solidFill>
          <a:ln>
            <a:solidFill>
              <a:srgbClr val="000000"/>
            </a:solidFill>
            <a:miter lim="800000"/>
            <a:headEnd/>
            <a:tailEnd/>
          </a:ln>
        </p:spPr>
      </p:sp>
      <p:sp>
        <p:nvSpPr>
          <p:cNvPr id="429059" name="Rectangle 3"/>
          <p:cNvSpPr>
            <a:spLocks noGrp="1" noChangeArrowheads="1"/>
          </p:cNvSpPr>
          <p:nvPr>
            <p:ph type="body" idx="1"/>
          </p:nvPr>
        </p:nvSpPr>
        <p:spPr bwMode="auto">
          <a:xfrm>
            <a:off x="946604" y="4040833"/>
            <a:ext cx="5206320" cy="3828157"/>
          </a:xfrm>
          <a:prstGeom prst="rect">
            <a:avLst/>
          </a:prstGeom>
          <a:solidFill>
            <a:srgbClr val="FFFFFF"/>
          </a:solidFill>
          <a:ln>
            <a:solidFill>
              <a:srgbClr val="000000"/>
            </a:solidFill>
            <a:miter lim="800000"/>
            <a:headEnd/>
            <a:tailEnd/>
          </a:ln>
        </p:spPr>
        <p:txBody>
          <a:bodyPr/>
          <a:lstStyle/>
          <a:p>
            <a:endParaRPr lang="sv-SE"/>
          </a:p>
        </p:txBody>
      </p:sp>
    </p:spTree>
    <p:extLst>
      <p:ext uri="{BB962C8B-B14F-4D97-AF65-F5344CB8AC3E}">
        <p14:creationId xmlns:p14="http://schemas.microsoft.com/office/powerpoint/2010/main" val="27736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Part 5. Occupational protection</a:t>
            </a:r>
          </a:p>
        </p:txBody>
      </p:sp>
      <p:sp>
        <p:nvSpPr>
          <p:cNvPr id="5" name="Rectangle 3"/>
          <p:cNvSpPr>
            <a:spLocks noGrp="1" noChangeArrowheads="1"/>
          </p:cNvSpPr>
          <p:nvPr>
            <p:ph type="dt" idx="1"/>
          </p:nvPr>
        </p:nvSpPr>
        <p:spPr>
          <a:ln/>
        </p:spPr>
        <p:txBody>
          <a:bodyPr/>
          <a:lstStyle/>
          <a:p>
            <a:r>
              <a:rPr lang="en-US"/>
              <a:t>Radiation protection in nuclear medicine</a:t>
            </a:r>
          </a:p>
        </p:txBody>
      </p:sp>
      <p:sp>
        <p:nvSpPr>
          <p:cNvPr id="424962" name="Rectangle 2"/>
          <p:cNvSpPr>
            <a:spLocks noGrp="1" noRot="1" noChangeAspect="1" noChangeArrowheads="1" noTextEdit="1"/>
          </p:cNvSpPr>
          <p:nvPr>
            <p:ph type="sldImg"/>
          </p:nvPr>
        </p:nvSpPr>
        <p:spPr bwMode="auto">
          <a:xfrm>
            <a:off x="1423988" y="638175"/>
            <a:ext cx="4251325" cy="3189288"/>
          </a:xfrm>
          <a:prstGeom prst="rect">
            <a:avLst/>
          </a:prstGeom>
          <a:solidFill>
            <a:srgbClr val="FFFFFF"/>
          </a:solidFill>
          <a:ln>
            <a:solidFill>
              <a:srgbClr val="000000"/>
            </a:solidFill>
            <a:miter lim="800000"/>
            <a:headEnd/>
            <a:tailEnd/>
          </a:ln>
        </p:spPr>
      </p:sp>
      <p:sp>
        <p:nvSpPr>
          <p:cNvPr id="424963" name="Rectangle 3"/>
          <p:cNvSpPr>
            <a:spLocks noGrp="1" noChangeArrowheads="1"/>
          </p:cNvSpPr>
          <p:nvPr>
            <p:ph type="body" idx="1"/>
          </p:nvPr>
        </p:nvSpPr>
        <p:spPr bwMode="auto">
          <a:xfrm>
            <a:off x="946604" y="4040833"/>
            <a:ext cx="5206320" cy="3828157"/>
          </a:xfrm>
          <a:prstGeom prst="rect">
            <a:avLst/>
          </a:prstGeom>
          <a:solidFill>
            <a:srgbClr val="FFFFFF"/>
          </a:solidFill>
          <a:ln>
            <a:solidFill>
              <a:srgbClr val="000000"/>
            </a:solidFill>
            <a:miter lim="800000"/>
            <a:headEnd/>
            <a:tailEnd/>
          </a:ln>
        </p:spPr>
        <p:txBody>
          <a:bodyPr/>
          <a:lstStyle/>
          <a:p>
            <a:endParaRPr lang="sv-SE"/>
          </a:p>
        </p:txBody>
      </p:sp>
    </p:spTree>
    <p:extLst>
      <p:ext uri="{BB962C8B-B14F-4D97-AF65-F5344CB8AC3E}">
        <p14:creationId xmlns:p14="http://schemas.microsoft.com/office/powerpoint/2010/main" val="775185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Part 5. Occupational protection</a:t>
            </a:r>
          </a:p>
        </p:txBody>
      </p:sp>
      <p:sp>
        <p:nvSpPr>
          <p:cNvPr id="5" name="Rectangle 3"/>
          <p:cNvSpPr>
            <a:spLocks noGrp="1" noChangeArrowheads="1"/>
          </p:cNvSpPr>
          <p:nvPr>
            <p:ph type="dt" idx="1"/>
          </p:nvPr>
        </p:nvSpPr>
        <p:spPr>
          <a:ln/>
        </p:spPr>
        <p:txBody>
          <a:bodyPr/>
          <a:lstStyle/>
          <a:p>
            <a:r>
              <a:rPr lang="en-US"/>
              <a:t>Radiation protection in nuclear medicine</a:t>
            </a:r>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4154886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4.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Picture 5" descr="ICRP Logo.gif"/>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cxnSp>
        <p:nvCxnSpPr>
          <p:cNvPr id="6" name="Straight Connector 6"/>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533400" y="1371600"/>
            <a:ext cx="7851648" cy="1828800"/>
          </a:xfrm>
          <a:ln>
            <a:noFill/>
          </a:ln>
        </p:spPr>
        <p:txBody>
          <a:bodyPr tIns="0" rIns="18288" anchor="b">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lang="en-US" dirty="0"/>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32" name="Text Placeholder 31"/>
          <p:cNvSpPr>
            <a:spLocks noGrp="1"/>
          </p:cNvSpPr>
          <p:nvPr>
            <p:ph type="body" sz="quarter" idx="10"/>
          </p:nvPr>
        </p:nvSpPr>
        <p:spPr>
          <a:xfrm>
            <a:off x="533400" y="5257800"/>
            <a:ext cx="7848600" cy="838200"/>
          </a:xfrm>
        </p:spPr>
        <p:txBody>
          <a:bodyPr>
            <a:normAutofit/>
          </a:bodyPr>
          <a:lstStyle>
            <a:lvl1pPr algn="r">
              <a:buNone/>
              <a:defRPr sz="1600"/>
            </a:lvl1pPr>
          </a:lstStyle>
          <a:p>
            <a:pPr lvl="0"/>
            <a:r>
              <a:rPr lang="en-US"/>
              <a:t>Click to edit Master text styles</a:t>
            </a:r>
          </a:p>
        </p:txBody>
      </p:sp>
    </p:spTree>
    <p:extLst>
      <p:ext uri="{BB962C8B-B14F-4D97-AF65-F5344CB8AC3E}">
        <p14:creationId xmlns:p14="http://schemas.microsoft.com/office/powerpoint/2010/main" val="1148007628"/>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solidFill>
                  <a:srgbClr val="D1EAEE"/>
                </a:solidFill>
              </a:defRPr>
            </a:lvl1pPr>
          </a:lstStyle>
          <a:p>
            <a:fld id="{ADDA8E04-A32D-41B4-9849-9C8B91CE7A6D}" type="slidenum">
              <a:rPr lang="en-US" altLang="en-US"/>
              <a:pPr/>
              <a:t>‹#›</a:t>
            </a:fld>
            <a:endParaRPr lang="en-US" altLang="en-US"/>
          </a:p>
        </p:txBody>
      </p:sp>
    </p:spTree>
    <p:extLst>
      <p:ext uri="{BB962C8B-B14F-4D97-AF65-F5344CB8AC3E}">
        <p14:creationId xmlns:p14="http://schemas.microsoft.com/office/powerpoint/2010/main" val="1126573845"/>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fld id="{D26E0FDB-EEA0-421B-BD02-F5A3002AFD3B}" type="slidenum">
              <a:rPr lang="en-US" altLang="en-US"/>
              <a:pPr/>
              <a:t>‹#›</a:t>
            </a:fld>
            <a:endParaRPr lang="en-US" altLang="en-US"/>
          </a:p>
        </p:txBody>
      </p:sp>
    </p:spTree>
    <p:extLst>
      <p:ext uri="{BB962C8B-B14F-4D97-AF65-F5344CB8AC3E}">
        <p14:creationId xmlns:p14="http://schemas.microsoft.com/office/powerpoint/2010/main" val="289247755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7"/>
          <p:cNvSpPr>
            <a:spLocks noGrp="1"/>
          </p:cNvSpPr>
          <p:nvPr>
            <p:ph type="sldNum" sz="quarter" idx="10"/>
          </p:nvPr>
        </p:nvSpPr>
        <p:spPr/>
        <p:txBody>
          <a:bodyPr/>
          <a:lstStyle>
            <a:lvl1pPr>
              <a:defRPr/>
            </a:lvl1pPr>
          </a:lstStyle>
          <a:p>
            <a:fld id="{26C6B592-06A0-412C-A97C-035803B9C3E1}" type="slidenum">
              <a:rPr lang="en-CA" altLang="en-US"/>
              <a:pPr/>
              <a:t>‹#›</a:t>
            </a:fld>
            <a:endParaRPr lang="en-CA" altLang="en-US"/>
          </a:p>
        </p:txBody>
      </p:sp>
    </p:spTree>
    <p:extLst>
      <p:ext uri="{BB962C8B-B14F-4D97-AF65-F5344CB8AC3E}">
        <p14:creationId xmlns:p14="http://schemas.microsoft.com/office/powerpoint/2010/main" val="397841987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6"/>
          <p:cNvCxnSpPr/>
          <p:nvPr userDrawn="1"/>
        </p:nvCxnSpPr>
        <p:spPr>
          <a:xfrm rot="5400000">
            <a:off x="-266700" y="3162300"/>
            <a:ext cx="6326188"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514352"/>
            <a:ext cx="2286000" cy="1162050"/>
          </a:xfrm>
        </p:spPr>
        <p:txBody>
          <a:bodyPr anchor="b">
            <a:noAutofit/>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lang="en-US" dirty="0"/>
              <a:t>Click to edit Master title style</a:t>
            </a:r>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a:r>
              <a:rPr lang="en-US" dirty="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a:lvl1pPr>
          </a:lstStyle>
          <a:p>
            <a:fld id="{B1766B98-1A21-4936-B15E-578E8F9E25DF}" type="slidenum">
              <a:rPr lang="en-CA" altLang="en-US"/>
              <a:pPr/>
              <a:t>‹#›</a:t>
            </a:fld>
            <a:endParaRPr lang="en-CA" altLang="en-US"/>
          </a:p>
        </p:txBody>
      </p:sp>
    </p:spTree>
    <p:extLst>
      <p:ext uri="{BB962C8B-B14F-4D97-AF65-F5344CB8AC3E}">
        <p14:creationId xmlns:p14="http://schemas.microsoft.com/office/powerpoint/2010/main" val="199049062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347BD319-C441-4740-BDB2-35E25C52CCE7}" type="datetimeFigureOut">
              <a:rPr lang="sv-SE" smtClean="0"/>
              <a:pPr/>
              <a:t>2017-05-04</a:t>
            </a:fld>
            <a:endParaRPr lang="sv-SE"/>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sv-SE"/>
          </a:p>
        </p:txBody>
      </p:sp>
      <p:sp>
        <p:nvSpPr>
          <p:cNvPr id="4" name="Rectangle 6"/>
          <p:cNvSpPr>
            <a:spLocks noGrp="1" noChangeArrowheads="1"/>
          </p:cNvSpPr>
          <p:nvPr>
            <p:ph type="sldNum" sz="quarter" idx="12"/>
          </p:nvPr>
        </p:nvSpPr>
        <p:spPr>
          <a:ln/>
        </p:spPr>
        <p:txBody>
          <a:bodyPr/>
          <a:lstStyle>
            <a:lvl1pPr>
              <a:defRPr/>
            </a:lvl1pPr>
          </a:lstStyle>
          <a:p>
            <a:fld id="{227F0B53-9592-4779-891F-997228E46E01}" type="slidenum">
              <a:rPr lang="sv-SE" smtClean="0"/>
              <a:pPr/>
              <a:t>‹#›</a:t>
            </a:fld>
            <a:endParaRPr lang="sv-SE"/>
          </a:p>
        </p:txBody>
      </p:sp>
    </p:spTree>
    <p:extLst>
      <p:ext uri="{BB962C8B-B14F-4D97-AF65-F5344CB8AC3E}">
        <p14:creationId xmlns:p14="http://schemas.microsoft.com/office/powerpoint/2010/main" val="2059131669"/>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347BD319-C441-4740-BDB2-35E25C52CCE7}" type="datetimeFigureOut">
              <a:rPr lang="sv-SE" smtClean="0"/>
              <a:pPr/>
              <a:t>2017-05-04</a:t>
            </a:fld>
            <a:endParaRPr lang="sv-SE"/>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sv-SE"/>
          </a:p>
        </p:txBody>
      </p:sp>
      <p:sp>
        <p:nvSpPr>
          <p:cNvPr id="5" name="Rectangle 6"/>
          <p:cNvSpPr>
            <a:spLocks noGrp="1" noChangeArrowheads="1"/>
          </p:cNvSpPr>
          <p:nvPr>
            <p:ph type="sldNum" sz="quarter" idx="12"/>
          </p:nvPr>
        </p:nvSpPr>
        <p:spPr>
          <a:ln/>
        </p:spPr>
        <p:txBody>
          <a:bodyPr/>
          <a:lstStyle>
            <a:lvl1pPr>
              <a:defRPr/>
            </a:lvl1pPr>
          </a:lstStyle>
          <a:p>
            <a:fld id="{227F0B53-9592-4779-891F-997228E46E01}" type="slidenum">
              <a:rPr lang="sv-SE" smtClean="0"/>
              <a:pPr/>
              <a:t>‹#›</a:t>
            </a:fld>
            <a:endParaRPr lang="sv-SE"/>
          </a:p>
        </p:txBody>
      </p:sp>
    </p:spTree>
    <p:extLst>
      <p:ext uri="{BB962C8B-B14F-4D97-AF65-F5344CB8AC3E}">
        <p14:creationId xmlns:p14="http://schemas.microsoft.com/office/powerpoint/2010/main" val="3251172964"/>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1C6F7"/>
            </a:gs>
            <a:gs pos="39999">
              <a:srgbClr val="F1F5FC"/>
            </a:gs>
            <a:gs pos="100000">
              <a:srgbClr val="FFFFFF"/>
            </a:gs>
          </a:gsLst>
          <a:lin ang="540000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lang="en-US" dirty="0"/>
              <a:t>Click to edit Master title style</a:t>
            </a:r>
          </a:p>
        </p:txBody>
      </p:sp>
      <p:sp>
        <p:nvSpPr>
          <p:cNvPr id="1027" name="Text Placeholder 29"/>
          <p:cNvSpPr>
            <a:spLocks noGrp="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wrap="square" lIns="0" tIns="0" rIns="0" bIns="0" numCol="1" anchor="b" anchorCtr="0" compatLnSpc="1">
            <a:prstTxWarp prst="textNoShape">
              <a:avLst/>
            </a:prstTxWarp>
          </a:bodyPr>
          <a:lstStyle>
            <a:lvl1pPr algn="ctr">
              <a:defRPr sz="1200">
                <a:solidFill>
                  <a:srgbClr val="045C75"/>
                </a:solidFill>
              </a:defRPr>
            </a:lvl1pPr>
          </a:lstStyle>
          <a:p>
            <a:fld id="{E4C745B6-37B3-4614-8D68-98A096FA55BF}" type="slidenum">
              <a:rPr lang="en-CA" altLang="en-US"/>
              <a:pPr/>
              <a:t>‹#›</a:t>
            </a:fld>
            <a:endParaRPr lang="en-CA" altLang="en-US"/>
          </a:p>
        </p:txBody>
      </p:sp>
      <p:pic>
        <p:nvPicPr>
          <p:cNvPr id="1029" name="Picture 13" descr="ICRP Logo and Title.gif"/>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013" y="6418263"/>
            <a:ext cx="38115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89" r:id="rId4"/>
    <p:sldLayoutId id="2147484093" r:id="rId5"/>
    <p:sldLayoutId id="2147484095" r:id="rId6"/>
    <p:sldLayoutId id="2147484096" r:id="rId7"/>
  </p:sldLayoutIdLst>
  <p:transition spd="med">
    <p:fade/>
  </p:transition>
  <p:hf hdr="0" ftr="0" dt="0"/>
  <p:txStyles>
    <p:titleStyle>
      <a:lvl1pPr algn="ctr" rtl="0" fontAlgn="base">
        <a:spcBef>
          <a:spcPct val="0"/>
        </a:spcBef>
        <a:spcAft>
          <a:spcPct val="0"/>
        </a:spcAft>
        <a:defRPr sz="5000" kern="1200">
          <a:solidFill>
            <a:schemeClr val="tx2"/>
          </a:solidFill>
          <a:latin typeface="Arial" pitchFamily="34" charset="0"/>
          <a:ea typeface="+mj-ea"/>
          <a:cs typeface="Arial" pitchFamily="34" charset="0"/>
        </a:defRPr>
      </a:lvl1pPr>
      <a:lvl2pPr algn="ctr" rtl="0" fontAlgn="base">
        <a:spcBef>
          <a:spcPct val="0"/>
        </a:spcBef>
        <a:spcAft>
          <a:spcPct val="0"/>
        </a:spcAft>
        <a:defRPr sz="50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50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50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50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50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50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50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5000">
          <a:solidFill>
            <a:schemeClr val="tx2"/>
          </a:solidFill>
          <a:latin typeface="Arial" panose="020B0604020202020204" pitchFamily="34" charset="0"/>
          <a:cs typeface="Arial" panose="020B0604020202020204" pitchFamily="34" charset="0"/>
        </a:defRPr>
      </a:lvl9pPr>
    </p:titleStyle>
    <p:bodyStyle>
      <a:lvl1pPr marL="273050" indent="-273050" algn="l" rtl="0" fontAlgn="base">
        <a:spcBef>
          <a:spcPct val="20000"/>
        </a:spcBef>
        <a:spcAft>
          <a:spcPct val="0"/>
        </a:spcAft>
        <a:buClr>
          <a:srgbClr val="083763"/>
        </a:buClr>
        <a:buSzPct val="95000"/>
        <a:buFont typeface="Wingdings 2" panose="05020102010507070707" pitchFamily="18" charset="2"/>
        <a:buChar char=""/>
        <a:defRPr sz="2600" kern="1200">
          <a:solidFill>
            <a:schemeClr val="tx1"/>
          </a:solidFill>
          <a:latin typeface="Arial" pitchFamily="34" charset="0"/>
          <a:ea typeface="+mn-ea"/>
          <a:cs typeface="Arial" pitchFamily="34" charset="0"/>
        </a:defRPr>
      </a:lvl1pPr>
      <a:lvl2pPr marL="639763" indent="-246063" algn="l" rtl="0" fontAlgn="base">
        <a:spcBef>
          <a:spcPct val="20000"/>
        </a:spcBef>
        <a:spcAft>
          <a:spcPct val="0"/>
        </a:spcAft>
        <a:buClr>
          <a:srgbClr val="083763"/>
        </a:buClr>
        <a:buSzPct val="85000"/>
        <a:buFont typeface="Wingdings 2" panose="05020102010507070707" pitchFamily="18" charset="2"/>
        <a:buChar char=""/>
        <a:defRPr sz="2400" kern="1200">
          <a:solidFill>
            <a:schemeClr val="tx1"/>
          </a:solidFill>
          <a:latin typeface="Arial" pitchFamily="34" charset="0"/>
          <a:ea typeface="+mn-ea"/>
          <a:cs typeface="Arial" pitchFamily="34" charset="0"/>
        </a:defRPr>
      </a:lvl2pPr>
      <a:lvl3pPr marL="914400" indent="-246063" algn="l" rtl="0" fontAlgn="base">
        <a:spcBef>
          <a:spcPct val="20000"/>
        </a:spcBef>
        <a:spcAft>
          <a:spcPct val="0"/>
        </a:spcAft>
        <a:buClr>
          <a:srgbClr val="083763"/>
        </a:buClr>
        <a:buSzPct val="70000"/>
        <a:buFont typeface="Wingdings 2" panose="05020102010507070707" pitchFamily="18" charset="2"/>
        <a:buChar char=""/>
        <a:defRPr sz="2100" kern="1200">
          <a:solidFill>
            <a:schemeClr val="tx1"/>
          </a:solidFill>
          <a:latin typeface="Arial" pitchFamily="34" charset="0"/>
          <a:ea typeface="+mn-ea"/>
          <a:cs typeface="Arial" pitchFamily="34" charset="0"/>
        </a:defRPr>
      </a:lvl3pPr>
      <a:lvl4pPr marL="1187450" indent="-209550" algn="l" rtl="0" fontAlgn="base">
        <a:spcBef>
          <a:spcPct val="20000"/>
        </a:spcBef>
        <a:spcAft>
          <a:spcPct val="0"/>
        </a:spcAft>
        <a:buClr>
          <a:srgbClr val="083763"/>
        </a:buClr>
        <a:buSzPct val="65000"/>
        <a:buFont typeface="Wingdings 2" panose="05020102010507070707" pitchFamily="18" charset="2"/>
        <a:buChar char=""/>
        <a:defRPr sz="2000" kern="1200">
          <a:solidFill>
            <a:schemeClr val="tx1"/>
          </a:solidFill>
          <a:latin typeface="Arial" pitchFamily="34" charset="0"/>
          <a:ea typeface="+mn-ea"/>
          <a:cs typeface="Arial" pitchFamily="34" charset="0"/>
        </a:defRPr>
      </a:lvl4pPr>
      <a:lvl5pPr marL="1462088" indent="-209550" algn="l" rtl="0" fontAlgn="base">
        <a:spcBef>
          <a:spcPct val="20000"/>
        </a:spcBef>
        <a:spcAft>
          <a:spcPct val="0"/>
        </a:spcAft>
        <a:buClr>
          <a:srgbClr val="083763"/>
        </a:buClr>
        <a:buSzPct val="65000"/>
        <a:buFont typeface="Wingdings 2" panose="05020102010507070707" pitchFamily="18" charset="2"/>
        <a:buChar char=""/>
        <a:defRPr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352" y="1371600"/>
            <a:ext cx="7851648" cy="1828800"/>
          </a:xfrm>
        </p:spPr>
        <p:txBody>
          <a:bodyPr>
            <a:normAutofit/>
          </a:bodyPr>
          <a:lstStyle/>
          <a:p>
            <a:pPr fontAlgn="auto">
              <a:spcAft>
                <a:spcPts val="0"/>
              </a:spcAft>
              <a:defRPr/>
            </a:pPr>
            <a:r>
              <a:rPr lang="en-GB" sz="3600" dirty="0">
                <a:effectLst>
                  <a:outerShdw blurRad="38100" dist="38100" dir="2700000" algn="tl">
                    <a:srgbClr val="000000">
                      <a:alpha val="43137"/>
                    </a:srgbClr>
                  </a:outerShdw>
                </a:effectLst>
              </a:rPr>
              <a:t>HOW TO PROTECT YOUR HANDS IN NUCLEAR MEDICINE WORK</a:t>
            </a:r>
            <a:endParaRPr lang="en-GB" sz="3600" dirty="0"/>
          </a:p>
        </p:txBody>
      </p:sp>
      <p:sp>
        <p:nvSpPr>
          <p:cNvPr id="6147" name="Subtitle 2"/>
          <p:cNvSpPr>
            <a:spLocks noGrp="1"/>
          </p:cNvSpPr>
          <p:nvPr>
            <p:ph type="subTitle" idx="1"/>
          </p:nvPr>
        </p:nvSpPr>
        <p:spPr>
          <a:xfrm>
            <a:off x="230251" y="3228975"/>
            <a:ext cx="8451850" cy="1752600"/>
          </a:xfrm>
        </p:spPr>
        <p:txBody>
          <a:bodyPr/>
          <a:lstStyle/>
          <a:p>
            <a:pPr marR="0"/>
            <a:r>
              <a:rPr lang="en-GB" altLang="en-US" dirty="0"/>
              <a:t>ICRP Publication 106 Annex E</a:t>
            </a:r>
          </a:p>
        </p:txBody>
      </p:sp>
      <p:sp>
        <p:nvSpPr>
          <p:cNvPr id="5" name="Text Placeholder 3"/>
          <p:cNvSpPr>
            <a:spLocks noGrp="1"/>
          </p:cNvSpPr>
          <p:nvPr/>
        </p:nvSpPr>
        <p:spPr bwMode="auto">
          <a:xfrm>
            <a:off x="32657" y="4343400"/>
            <a:ext cx="8915400" cy="167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73050" indent="-273050" algn="r" rtl="0" eaLnBrk="0" fontAlgn="base" hangingPunct="0">
              <a:spcBef>
                <a:spcPct val="20000"/>
              </a:spcBef>
              <a:spcAft>
                <a:spcPct val="0"/>
              </a:spcAft>
              <a:buClr>
                <a:srgbClr val="083763"/>
              </a:buClr>
              <a:buSzPct val="95000"/>
              <a:buFont typeface="Wingdings 2" panose="05020102010507070707" pitchFamily="18" charset="2"/>
              <a:buNone/>
              <a:defRPr sz="1600" kern="1200">
                <a:solidFill>
                  <a:schemeClr val="tx1"/>
                </a:solidFill>
                <a:latin typeface="Arial" pitchFamily="34" charset="0"/>
                <a:ea typeface="ＭＳ Ｐゴシック" charset="0"/>
                <a:cs typeface="Arial" pitchFamily="34" charset="0"/>
              </a:defRPr>
            </a:lvl1pPr>
            <a:lvl2pPr marL="639763" indent="-246063" algn="l" rtl="0" eaLnBrk="0" fontAlgn="base" hangingPunct="0">
              <a:spcBef>
                <a:spcPct val="20000"/>
              </a:spcBef>
              <a:spcAft>
                <a:spcPct val="0"/>
              </a:spcAft>
              <a:buClr>
                <a:srgbClr val="083763"/>
              </a:buClr>
              <a:buSzPct val="85000"/>
              <a:buFont typeface="Wingdings 2" panose="05020102010507070707" pitchFamily="18" charset="2"/>
              <a:buChar char=""/>
              <a:defRPr sz="2400" kern="1200">
                <a:solidFill>
                  <a:schemeClr val="tx1"/>
                </a:solidFill>
                <a:latin typeface="Arial" pitchFamily="34" charset="0"/>
                <a:ea typeface="Arial" charset="0"/>
                <a:cs typeface="Arial" pitchFamily="34" charset="0"/>
              </a:defRPr>
            </a:lvl2pPr>
            <a:lvl3pPr marL="914400" indent="-246063" algn="l" rtl="0" eaLnBrk="0" fontAlgn="base" hangingPunct="0">
              <a:spcBef>
                <a:spcPct val="20000"/>
              </a:spcBef>
              <a:spcAft>
                <a:spcPct val="0"/>
              </a:spcAft>
              <a:buClr>
                <a:srgbClr val="083763"/>
              </a:buClr>
              <a:buSzPct val="70000"/>
              <a:buFont typeface="Wingdings 2" panose="05020102010507070707" pitchFamily="18" charset="2"/>
              <a:buChar char=""/>
              <a:defRPr sz="2100" kern="1200">
                <a:solidFill>
                  <a:schemeClr val="tx1"/>
                </a:solidFill>
                <a:latin typeface="Arial" pitchFamily="34" charset="0"/>
                <a:ea typeface="Arial" charset="0"/>
                <a:cs typeface="Arial" pitchFamily="34" charset="0"/>
              </a:defRPr>
            </a:lvl3pPr>
            <a:lvl4pPr marL="1187450" indent="-209550" algn="l" rtl="0" eaLnBrk="0" fontAlgn="base" hangingPunct="0">
              <a:spcBef>
                <a:spcPct val="20000"/>
              </a:spcBef>
              <a:spcAft>
                <a:spcPct val="0"/>
              </a:spcAft>
              <a:buClr>
                <a:srgbClr val="083763"/>
              </a:buClr>
              <a:buSzPct val="65000"/>
              <a:buFont typeface="Wingdings 2" panose="05020102010507070707" pitchFamily="18" charset="2"/>
              <a:buChar char=""/>
              <a:defRPr sz="2000" kern="1200">
                <a:solidFill>
                  <a:schemeClr val="tx1"/>
                </a:solidFill>
                <a:latin typeface="Arial" pitchFamily="34" charset="0"/>
                <a:ea typeface="Arial" charset="0"/>
                <a:cs typeface="Arial" pitchFamily="34" charset="0"/>
              </a:defRPr>
            </a:lvl4pPr>
            <a:lvl5pPr marL="1462088" indent="-209550" algn="l" rtl="0" eaLnBrk="0" fontAlgn="base" hangingPunct="0">
              <a:spcBef>
                <a:spcPct val="20000"/>
              </a:spcBef>
              <a:spcAft>
                <a:spcPct val="0"/>
              </a:spcAft>
              <a:buClr>
                <a:srgbClr val="083763"/>
              </a:buClr>
              <a:buSzPct val="65000"/>
              <a:buFont typeface="Wingdings 2" panose="05020102010507070707" pitchFamily="18" charset="2"/>
              <a:buChar char=""/>
              <a:defRPr sz="2000" kern="1200">
                <a:solidFill>
                  <a:schemeClr val="tx1"/>
                </a:solidFill>
                <a:latin typeface="Arial" pitchFamily="34" charset="0"/>
                <a:ea typeface="Arial" charset="0"/>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r>
              <a:rPr lang="en-GB" dirty="0"/>
              <a:t>The membership of the Working Party that prepared Annex E of ICRP Publication 106 was:</a:t>
            </a:r>
          </a:p>
          <a:p>
            <a:pPr algn="ctr"/>
            <a:r>
              <a:rPr lang="en-GB" dirty="0"/>
              <a:t>J. </a:t>
            </a:r>
            <a:r>
              <a:rPr lang="en-GB" dirty="0" err="1"/>
              <a:t>Liniecki</a:t>
            </a:r>
            <a:r>
              <a:rPr lang="en-GB" dirty="0"/>
              <a:t> (Chair) J. Jankowski C. Martin S. </a:t>
            </a:r>
            <a:r>
              <a:rPr lang="en-GB" dirty="0" err="1"/>
              <a:t>Mattsson</a:t>
            </a:r>
            <a:endParaRPr lang="en-GB" dirty="0"/>
          </a:p>
          <a:p>
            <a:pPr algn="ctr" eaLnBrk="1" hangingPunct="1"/>
            <a:endParaRPr lang="en-GB" altLang="en-US" dirty="0">
              <a:ea typeface="ＭＳ Ｐゴシック" panose="020B0600070205080204" pitchFamily="34" charset="-128"/>
            </a:endParaRPr>
          </a:p>
          <a:p>
            <a:pPr algn="ctr" eaLnBrk="1" hangingPunct="1"/>
            <a:r>
              <a:rPr lang="en-GB" altLang="en-US" dirty="0">
                <a:ea typeface="ＭＳ Ｐゴシック" panose="020B0600070205080204" pitchFamily="34" charset="-128"/>
              </a:rPr>
              <a:t>Author for </a:t>
            </a:r>
            <a:r>
              <a:rPr lang="en-GB" altLang="en-US" kern="0" dirty="0"/>
              <a:t>e</a:t>
            </a:r>
            <a:r>
              <a:rPr lang="en-GB" kern="0" dirty="0"/>
              <a:t>ducational slides </a:t>
            </a:r>
            <a:r>
              <a:rPr lang="en-GB" altLang="en-US" dirty="0">
                <a:ea typeface="ＭＳ Ｐゴシック" panose="020B0600070205080204" pitchFamily="34" charset="-128"/>
              </a:rPr>
              <a:t>on behalf of ICRP</a:t>
            </a:r>
          </a:p>
          <a:p>
            <a:pPr algn="ctr" eaLnBrk="1" hangingPunct="1"/>
            <a:r>
              <a:rPr lang="en-GB" altLang="en-US" dirty="0">
                <a:ea typeface="ＭＳ Ｐゴシック" panose="020B0600070205080204" pitchFamily="34" charset="-128"/>
              </a:rPr>
              <a:t>S. </a:t>
            </a:r>
            <a:r>
              <a:rPr lang="en-GB" altLang="en-US" dirty="0" err="1">
                <a:ea typeface="ＭＳ Ｐゴシック" panose="020B0600070205080204" pitchFamily="34" charset="-128"/>
              </a:rPr>
              <a:t>Carlsson</a:t>
            </a:r>
            <a:r>
              <a:rPr lang="en-GB" altLang="en-US" dirty="0">
                <a:ea typeface="ＭＳ Ｐゴシック" panose="020B0600070205080204" pitchFamily="34" charset="-128"/>
              </a:rPr>
              <a:t>, M. </a:t>
            </a:r>
            <a:r>
              <a:rPr lang="en-GB" altLang="en-US" dirty="0" err="1">
                <a:ea typeface="ＭＳ Ｐゴシック" panose="020B0600070205080204" pitchFamily="34" charset="-128"/>
              </a:rPr>
              <a:t>Andersson</a:t>
            </a:r>
            <a:endParaRPr lang="en-GB" altLang="en-US" dirty="0">
              <a:ea typeface="ＭＳ Ｐゴシック" panose="020B0600070205080204" pitchFamily="34" charset="-128"/>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idx="4294967295"/>
          </p:nvPr>
        </p:nvSpPr>
        <p:spPr>
          <a:xfrm>
            <a:off x="0" y="71526"/>
            <a:ext cx="9144000" cy="1143000"/>
          </a:xfrm>
        </p:spPr>
        <p:txBody>
          <a:bodyPr>
            <a:normAutofit/>
          </a:bodyPr>
          <a:lstStyle/>
          <a:p>
            <a:r>
              <a:rPr lang="en-GB" dirty="0"/>
              <a:t>Time</a:t>
            </a:r>
          </a:p>
        </p:txBody>
      </p:sp>
      <p:graphicFrame>
        <p:nvGraphicFramePr>
          <p:cNvPr id="391171" name="Object 3"/>
          <p:cNvGraphicFramePr>
            <a:graphicFrameLocks noChangeAspect="1"/>
          </p:cNvGraphicFramePr>
          <p:nvPr>
            <p:extLst>
              <p:ext uri="{D42A27DB-BD31-4B8C-83A1-F6EECF244321}">
                <p14:modId xmlns:p14="http://schemas.microsoft.com/office/powerpoint/2010/main" val="1850168179"/>
              </p:ext>
            </p:extLst>
          </p:nvPr>
        </p:nvGraphicFramePr>
        <p:xfrm>
          <a:off x="304799" y="2996952"/>
          <a:ext cx="2772639" cy="2088232"/>
        </p:xfrm>
        <a:graphic>
          <a:graphicData uri="http://schemas.openxmlformats.org/presentationml/2006/ole">
            <mc:AlternateContent xmlns:mc="http://schemas.openxmlformats.org/markup-compatibility/2006">
              <mc:Choice xmlns:v="urn:schemas-microsoft-com:vml" Requires="v">
                <p:oleObj spid="_x0000_s2124" name="Drawplus Drawing" r:id="rId3" imgW="1053360" imgH="792360" progId="">
                  <p:embed/>
                </p:oleObj>
              </mc:Choice>
              <mc:Fallback>
                <p:oleObj name="Drawplus Drawing" r:id="rId3" imgW="1053360" imgH="792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2996952"/>
                        <a:ext cx="2772639" cy="2088232"/>
                      </a:xfrm>
                      <a:prstGeom prst="rect">
                        <a:avLst/>
                      </a:prstGeom>
                      <a:noFill/>
                      <a:ln>
                        <a:noFill/>
                      </a:ln>
                      <a:effectLst/>
                      <a:extLst/>
                    </p:spPr>
                  </p:pic>
                </p:oleObj>
              </mc:Fallback>
            </mc:AlternateContent>
          </a:graphicData>
        </a:graphic>
      </p:graphicFrame>
      <p:sp>
        <p:nvSpPr>
          <p:cNvPr id="391172" name="Text Box 4"/>
          <p:cNvSpPr txBox="1">
            <a:spLocks noChangeArrowheads="1"/>
          </p:cNvSpPr>
          <p:nvPr/>
        </p:nvSpPr>
        <p:spPr bwMode="auto">
          <a:xfrm>
            <a:off x="2195736" y="1484784"/>
            <a:ext cx="4782078" cy="1323439"/>
          </a:xfrm>
          <a:prstGeom prst="rect">
            <a:avLst/>
          </a:prstGeom>
          <a:solidFill>
            <a:srgbClr val="CCECFF"/>
          </a:solidFill>
          <a:ln w="57150" cmpd="thinThick">
            <a:solidFill>
              <a:schemeClr val="tx1"/>
            </a:solidFill>
            <a:miter lim="800000"/>
            <a:headEnd/>
            <a:tailEnd/>
          </a:ln>
          <a:effectLst/>
        </p:spPr>
        <p:txBody>
          <a:bodyPr wrap="none">
            <a:spAutoFit/>
          </a:bodyPr>
          <a:lstStyle/>
          <a:p>
            <a:pPr algn="ctr">
              <a:spcBef>
                <a:spcPct val="50000"/>
              </a:spcBef>
            </a:pPr>
            <a:r>
              <a:rPr lang="en-GB" sz="3200" b="1" dirty="0"/>
              <a:t>Dose  </a:t>
            </a:r>
            <a:r>
              <a:rPr lang="en-GB" sz="3200" b="1" dirty="0">
                <a:sym typeface="Symbol" pitchFamily="18" charset="2"/>
              </a:rPr>
              <a:t>is proportional to</a:t>
            </a:r>
          </a:p>
          <a:p>
            <a:pPr algn="ctr">
              <a:spcBef>
                <a:spcPct val="50000"/>
              </a:spcBef>
            </a:pPr>
            <a:r>
              <a:rPr lang="en-GB" sz="3200" b="1" dirty="0">
                <a:sym typeface="Symbol" pitchFamily="18" charset="2"/>
              </a:rPr>
              <a:t>the time exposed</a:t>
            </a:r>
            <a:endParaRPr lang="en-GB" sz="3200" b="1" dirty="0"/>
          </a:p>
        </p:txBody>
      </p:sp>
      <p:sp>
        <p:nvSpPr>
          <p:cNvPr id="391173" name="Text Box 5"/>
          <p:cNvSpPr txBox="1">
            <a:spLocks noChangeArrowheads="1"/>
          </p:cNvSpPr>
          <p:nvPr/>
        </p:nvSpPr>
        <p:spPr bwMode="auto">
          <a:xfrm>
            <a:off x="1043608" y="5301208"/>
            <a:ext cx="5677836" cy="646331"/>
          </a:xfrm>
          <a:prstGeom prst="rect">
            <a:avLst/>
          </a:prstGeom>
          <a:solidFill>
            <a:srgbClr val="CCECFF"/>
          </a:solidFill>
          <a:ln w="57150" cmpd="thinThick">
            <a:solidFill>
              <a:schemeClr val="tx1"/>
            </a:solidFill>
            <a:miter lim="800000"/>
            <a:headEnd/>
            <a:tailEnd/>
          </a:ln>
          <a:effectLst/>
        </p:spPr>
        <p:txBody>
          <a:bodyPr wrap="none">
            <a:spAutoFit/>
          </a:bodyPr>
          <a:lstStyle/>
          <a:p>
            <a:pPr>
              <a:spcBef>
                <a:spcPct val="50000"/>
              </a:spcBef>
            </a:pPr>
            <a:r>
              <a:rPr lang="en-GB" sz="3600" b="1" dirty="0"/>
              <a:t>Dose  = Dose-rate x Time</a:t>
            </a:r>
          </a:p>
        </p:txBody>
      </p:sp>
      <p:sp>
        <p:nvSpPr>
          <p:cNvPr id="8" name="Rektangel 7"/>
          <p:cNvSpPr/>
          <p:nvPr/>
        </p:nvSpPr>
        <p:spPr>
          <a:xfrm>
            <a:off x="3276600" y="2996952"/>
            <a:ext cx="5715000"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Experienced workers will generally but not necessarily have lower exposure of the hands.</a:t>
            </a:r>
            <a:br>
              <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rPr>
              <a:t>TRAINING IS ESSENTIAL!!</a:t>
            </a:r>
          </a:p>
        </p:txBody>
      </p:sp>
    </p:spTree>
    <p:extLst>
      <p:ext uri="{BB962C8B-B14F-4D97-AF65-F5344CB8AC3E}">
        <p14:creationId xmlns:p14="http://schemas.microsoft.com/office/powerpoint/2010/main" val="205201663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2" name="Picture 17"/>
          <p:cNvPicPr>
            <a:picLocks noChangeAspect="1" noChangeArrowheads="1"/>
          </p:cNvPicPr>
          <p:nvPr/>
        </p:nvPicPr>
        <p:blipFill>
          <a:blip r:embed="rId3" cstate="print"/>
          <a:srcRect/>
          <a:stretch>
            <a:fillRect/>
          </a:stretch>
        </p:blipFill>
        <p:spPr bwMode="auto">
          <a:xfrm>
            <a:off x="2636168" y="2331740"/>
            <a:ext cx="4276725" cy="3038475"/>
          </a:xfrm>
          <a:prstGeom prst="rect">
            <a:avLst/>
          </a:prstGeom>
          <a:noFill/>
          <a:ln w="9525">
            <a:noFill/>
            <a:miter lim="800000"/>
            <a:headEnd/>
            <a:tailEnd/>
          </a:ln>
        </p:spPr>
      </p:pic>
      <p:sp>
        <p:nvSpPr>
          <p:cNvPr id="109573" name="Rectangle 18"/>
          <p:cNvSpPr>
            <a:spLocks noChangeArrowheads="1"/>
          </p:cNvSpPr>
          <p:nvPr/>
        </p:nvSpPr>
        <p:spPr bwMode="auto">
          <a:xfrm>
            <a:off x="2348136" y="2043708"/>
            <a:ext cx="4032250" cy="336550"/>
          </a:xfrm>
          <a:prstGeom prst="rect">
            <a:avLst/>
          </a:prstGeom>
          <a:noFill/>
          <a:ln w="9525">
            <a:noFill/>
            <a:miter lim="800000"/>
            <a:headEnd/>
            <a:tailEnd/>
          </a:ln>
        </p:spPr>
        <p:txBody>
          <a:bodyPr>
            <a:spAutoFit/>
          </a:bodyPr>
          <a:lstStyle/>
          <a:p>
            <a:pPr algn="ctr"/>
            <a:r>
              <a:rPr lang="en-GB" sz="1600" b="1" dirty="0">
                <a:cs typeface="Times New Roman" pitchFamily="18" charset="0"/>
              </a:rPr>
              <a:t>Time (min) to reach 500 </a:t>
            </a:r>
            <a:r>
              <a:rPr lang="en-GB" sz="1600" b="1" dirty="0" err="1">
                <a:cs typeface="Times New Roman" pitchFamily="18" charset="0"/>
              </a:rPr>
              <a:t>mSv</a:t>
            </a:r>
            <a:endParaRPr lang="en-GB" sz="1600" b="1" dirty="0">
              <a:cs typeface="Times New Roman" pitchFamily="18" charset="0"/>
            </a:endParaRPr>
          </a:p>
        </p:txBody>
      </p:sp>
      <p:sp>
        <p:nvSpPr>
          <p:cNvPr id="109574" name="Rectangle 19"/>
          <p:cNvSpPr>
            <a:spLocks noChangeArrowheads="1"/>
          </p:cNvSpPr>
          <p:nvPr/>
        </p:nvSpPr>
        <p:spPr bwMode="auto">
          <a:xfrm>
            <a:off x="2347913" y="1467991"/>
            <a:ext cx="4506362" cy="369332"/>
          </a:xfrm>
          <a:prstGeom prst="rect">
            <a:avLst/>
          </a:prstGeom>
          <a:noFill/>
          <a:ln w="9525">
            <a:noFill/>
            <a:miter lim="800000"/>
            <a:headEnd/>
            <a:tailEnd/>
          </a:ln>
        </p:spPr>
        <p:txBody>
          <a:bodyPr wrap="none">
            <a:spAutoFit/>
          </a:bodyPr>
          <a:lstStyle/>
          <a:p>
            <a:r>
              <a:rPr lang="en-GB" b="1" dirty="0"/>
              <a:t>Contact of an unshielded (5 ml) syringe</a:t>
            </a:r>
          </a:p>
        </p:txBody>
      </p:sp>
      <p:sp>
        <p:nvSpPr>
          <p:cNvPr id="109576" name="Titre 1"/>
          <p:cNvSpPr txBox="1">
            <a:spLocks/>
          </p:cNvSpPr>
          <p:nvPr/>
        </p:nvSpPr>
        <p:spPr bwMode="auto">
          <a:xfrm>
            <a:off x="381000" y="609600"/>
            <a:ext cx="8229600" cy="714375"/>
          </a:xfrm>
          <a:prstGeom prst="rect">
            <a:avLst/>
          </a:prstGeom>
          <a:noFill/>
          <a:ln w="9525">
            <a:noFill/>
            <a:miter lim="800000"/>
            <a:headEnd/>
            <a:tailEnd/>
          </a:ln>
        </p:spPr>
        <p:txBody>
          <a:bodyPr anchor="ctr"/>
          <a:lstStyle/>
          <a:p>
            <a:pPr algn="ctr"/>
            <a:r>
              <a:rPr lang="en-GB" sz="5000" dirty="0">
                <a:solidFill>
                  <a:schemeClr val="tx2"/>
                </a:solidFill>
                <a:latin typeface="+mj-lt"/>
              </a:rPr>
              <a:t>Dose rate at contact</a:t>
            </a:r>
          </a:p>
        </p:txBody>
      </p:sp>
      <p:sp>
        <p:nvSpPr>
          <p:cNvPr id="7" name="Rektangel 6"/>
          <p:cNvSpPr/>
          <p:nvPr/>
        </p:nvSpPr>
        <p:spPr>
          <a:xfrm>
            <a:off x="1157288" y="6228174"/>
            <a:ext cx="6386512" cy="430887"/>
          </a:xfrm>
          <a:prstGeom prst="rect">
            <a:avLst/>
          </a:prstGeom>
        </p:spPr>
        <p:txBody>
          <a:bodyPr wrap="square">
            <a:spAutoFit/>
          </a:bodyPr>
          <a:lstStyle/>
          <a:p>
            <a:r>
              <a:rPr lang="en-GB" sz="1100" dirty="0"/>
              <a:t>(</a:t>
            </a:r>
            <a:r>
              <a:rPr lang="en-GB" sz="1100" dirty="0" err="1"/>
              <a:t>Carnicer</a:t>
            </a:r>
            <a:r>
              <a:rPr lang="en-GB" sz="1100" dirty="0"/>
              <a:t>, A. et al. Occupational Exposure: With Special Reference  to Skin Doses in Hands and Fingers. In Radiation Protection in Nuclear Medicine (Ed) </a:t>
            </a:r>
            <a:r>
              <a:rPr lang="en-GB" sz="1100" dirty="0" err="1"/>
              <a:t>Mattsson</a:t>
            </a:r>
            <a:r>
              <a:rPr lang="en-GB" sz="1100" dirty="0"/>
              <a:t>, S. </a:t>
            </a:r>
            <a:r>
              <a:rPr lang="en-GB" sz="1100" dirty="0" err="1"/>
              <a:t>Hoeschen,C</a:t>
            </a:r>
            <a:r>
              <a:rPr lang="en-GB" sz="1100" dirty="0"/>
              <a:t>. Springer 2013)</a:t>
            </a:r>
          </a:p>
        </p:txBody>
      </p:sp>
    </p:spTree>
    <p:extLst>
      <p:ext uri="{BB962C8B-B14F-4D97-AF65-F5344CB8AC3E}">
        <p14:creationId xmlns:p14="http://schemas.microsoft.com/office/powerpoint/2010/main" val="1471745408"/>
      </p:ext>
    </p:extLst>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609600"/>
            <a:ext cx="9144000" cy="1143000"/>
          </a:xfrm>
        </p:spPr>
        <p:txBody>
          <a:bodyPr>
            <a:noAutofit/>
          </a:bodyPr>
          <a:lstStyle/>
          <a:p>
            <a:r>
              <a:rPr lang="en-GB" sz="4200" dirty="0"/>
              <a:t>Protection measures to reduce (optimise) external exposure of hands</a:t>
            </a:r>
          </a:p>
        </p:txBody>
      </p:sp>
      <p:sp>
        <p:nvSpPr>
          <p:cNvPr id="3" name="Platshållare för innehåll 2"/>
          <p:cNvSpPr>
            <a:spLocks noGrp="1"/>
          </p:cNvSpPr>
          <p:nvPr>
            <p:ph idx="1"/>
          </p:nvPr>
        </p:nvSpPr>
        <p:spPr>
          <a:xfrm>
            <a:off x="3059832" y="2348880"/>
            <a:ext cx="3744416" cy="2188840"/>
          </a:xfrm>
        </p:spPr>
        <p:txBody>
          <a:bodyPr/>
          <a:lstStyle/>
          <a:p>
            <a:r>
              <a:rPr lang="en-GB" dirty="0"/>
              <a:t>Shielding</a:t>
            </a:r>
          </a:p>
          <a:p>
            <a:r>
              <a:rPr lang="en-GB" dirty="0"/>
              <a:t>Time (training)</a:t>
            </a:r>
          </a:p>
          <a:p>
            <a:r>
              <a:rPr lang="en-GB" dirty="0"/>
              <a:t>Distance</a:t>
            </a:r>
          </a:p>
        </p:txBody>
      </p:sp>
    </p:spTree>
    <p:extLst>
      <p:ext uri="{BB962C8B-B14F-4D97-AF65-F5344CB8AC3E}">
        <p14:creationId xmlns:p14="http://schemas.microsoft.com/office/powerpoint/2010/main" val="266276650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477539095"/>
              </p:ext>
            </p:extLst>
          </p:nvPr>
        </p:nvGraphicFramePr>
        <p:xfrm>
          <a:off x="899592" y="1628799"/>
          <a:ext cx="6192688" cy="4592543"/>
        </p:xfrm>
        <a:graphic>
          <a:graphicData uri="http://schemas.openxmlformats.org/drawingml/2006/chart">
            <c:chart xmlns:c="http://schemas.openxmlformats.org/drawingml/2006/chart" xmlns:r="http://schemas.openxmlformats.org/officeDocument/2006/relationships" r:id="rId2"/>
          </a:graphicData>
        </a:graphic>
      </p:graphicFrame>
      <p:sp>
        <p:nvSpPr>
          <p:cNvPr id="393218" name="Rectangle 2"/>
          <p:cNvSpPr>
            <a:spLocks noGrp="1" noChangeArrowheads="1"/>
          </p:cNvSpPr>
          <p:nvPr>
            <p:ph type="title" idx="4294967295"/>
          </p:nvPr>
        </p:nvSpPr>
        <p:spPr>
          <a:xfrm>
            <a:off x="-9100" y="260648"/>
            <a:ext cx="9153099" cy="1143000"/>
          </a:xfrm>
        </p:spPr>
        <p:txBody>
          <a:bodyPr>
            <a:normAutofit/>
          </a:bodyPr>
          <a:lstStyle/>
          <a:p>
            <a:r>
              <a:rPr lang="en-GB" dirty="0"/>
              <a:t>Distance</a:t>
            </a:r>
          </a:p>
        </p:txBody>
      </p:sp>
      <p:sp>
        <p:nvSpPr>
          <p:cNvPr id="393226" name="Rectangle 10"/>
          <p:cNvSpPr>
            <a:spLocks noGrp="1" noChangeArrowheads="1"/>
          </p:cNvSpPr>
          <p:nvPr>
            <p:ph type="body" idx="4294967295"/>
          </p:nvPr>
        </p:nvSpPr>
        <p:spPr>
          <a:xfrm>
            <a:off x="3707904" y="2852737"/>
            <a:ext cx="4990469" cy="576263"/>
          </a:xfrm>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buFont typeface="Monotype Sorts" pitchFamily="2" charset="2"/>
              <a:buNone/>
            </a:pPr>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rPr>
              <a:t>Inverse square law (ISL):</a:t>
            </a:r>
          </a:p>
        </p:txBody>
      </p:sp>
      <p:sp>
        <p:nvSpPr>
          <p:cNvPr id="393219" name="Rectangle 3"/>
          <p:cNvSpPr>
            <a:spLocks noChangeArrowheads="1"/>
          </p:cNvSpPr>
          <p:nvPr/>
        </p:nvSpPr>
        <p:spPr bwMode="auto">
          <a:xfrm>
            <a:off x="2438400" y="4996934"/>
            <a:ext cx="184731" cy="369332"/>
          </a:xfrm>
          <a:prstGeom prst="rect">
            <a:avLst/>
          </a:prstGeom>
          <a:noFill/>
          <a:ln w="12700">
            <a:noFill/>
            <a:miter lim="800000"/>
            <a:headEnd/>
            <a:tailEnd/>
          </a:ln>
          <a:effectLst/>
        </p:spPr>
        <p:txBody>
          <a:bodyPr wrap="none" anchor="ctr">
            <a:spAutoFit/>
          </a:bodyPr>
          <a:lstStyle/>
          <a:p>
            <a:endParaRPr lang="en-GB" dirty="0"/>
          </a:p>
        </p:txBody>
      </p:sp>
      <mc:AlternateContent xmlns:mc="http://schemas.openxmlformats.org/markup-compatibility/2006" xmlns:a14="http://schemas.microsoft.com/office/drawing/2010/main">
        <mc:Choice Requires="a14">
          <p:sp>
            <p:nvSpPr>
              <p:cNvPr id="393225" name="Text Box 9"/>
              <p:cNvSpPr txBox="1">
                <a:spLocks noChangeArrowheads="1"/>
              </p:cNvSpPr>
              <p:nvPr/>
            </p:nvSpPr>
            <p:spPr bwMode="auto">
              <a:xfrm>
                <a:off x="3707904" y="3429000"/>
                <a:ext cx="5019323" cy="584775"/>
              </a:xfrm>
              <a:prstGeom prst="rect">
                <a:avLst/>
              </a:prstGeom>
              <a:solidFill>
                <a:schemeClr val="bg1">
                  <a:lumMod val="75000"/>
                </a:schemeClr>
              </a:solidFill>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spcBef>
                    <a:spcPct val="50000"/>
                  </a:spcBef>
                </a:pPr>
                <a:r>
                  <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rPr>
                  <a:t>Dose-rate  </a:t>
                </a:r>
                <a14:m>
                  <m:oMath xmlns:m="http://schemas.openxmlformats.org/officeDocument/2006/math">
                    <m:r>
                      <a:rPr lang="en-GB" sz="3200"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panose="02040503050406030204" pitchFamily="18" charset="0"/>
                        <a:ea typeface="Cambria Math" panose="02040503050406030204" pitchFamily="18" charset="0"/>
                      </a:rPr>
                      <m:t>∝</m:t>
                    </m:r>
                  </m:oMath>
                </a14:m>
                <a:r>
                  <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sym typeface="Symbol" pitchFamily="18" charset="2"/>
                  </a:rPr>
                  <a:t>  1/(distance)</a:t>
                </a:r>
                <a:r>
                  <a:rPr lang="en-GB" sz="32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sym typeface="Symbol" pitchFamily="18" charset="2"/>
                  </a:rPr>
                  <a:t>2</a:t>
                </a:r>
                <a:endPar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mc:Choice>
        <mc:Fallback xmlns="">
          <p:sp>
            <p:nvSpPr>
              <p:cNvPr id="393225" name="Text Box 9"/>
              <p:cNvSpPr txBox="1">
                <a:spLocks noRot="1" noChangeAspect="1" noMove="1" noResize="1" noEditPoints="1" noAdjustHandles="1" noChangeArrowheads="1" noChangeShapeType="1" noTextEdit="1"/>
              </p:cNvSpPr>
              <p:nvPr/>
            </p:nvSpPr>
            <p:spPr bwMode="auto">
              <a:xfrm>
                <a:off x="3707904" y="3429000"/>
                <a:ext cx="5019323" cy="584775"/>
              </a:xfrm>
              <a:prstGeom prst="rect">
                <a:avLst/>
              </a:prstGeom>
              <a:blipFill rotWithShape="0">
                <a:blip r:embed="rId3"/>
                <a:stretch>
                  <a:fillRect/>
                </a:stretch>
              </a:blipFill>
              <a:ln>
                <a:headEnd/>
                <a:tailEnd/>
              </a:ln>
            </p:spPr>
            <p:txBody>
              <a:bodyPr/>
              <a:lstStyle/>
              <a:p>
                <a:r>
                  <a:rPr lang="en-GB">
                    <a:noFill/>
                  </a:rPr>
                  <a:t> </a:t>
                </a:r>
              </a:p>
            </p:txBody>
          </p:sp>
        </mc:Fallback>
      </mc:AlternateContent>
      <p:sp>
        <p:nvSpPr>
          <p:cNvPr id="12" name="textruta 11"/>
          <p:cNvSpPr txBox="1"/>
          <p:nvPr/>
        </p:nvSpPr>
        <p:spPr>
          <a:xfrm>
            <a:off x="2267744" y="5837202"/>
            <a:ext cx="2278188" cy="400110"/>
          </a:xfrm>
          <a:prstGeom prst="rect">
            <a:avLst/>
          </a:prstGeom>
          <a:noFill/>
        </p:spPr>
        <p:txBody>
          <a:bodyPr wrap="none" rtlCol="0">
            <a:spAutoFit/>
          </a:bodyPr>
          <a:lstStyle/>
          <a:p>
            <a:r>
              <a:rPr lang="en-GB" sz="2000" b="1" dirty="0"/>
              <a:t>Relative distance</a:t>
            </a:r>
          </a:p>
        </p:txBody>
      </p:sp>
      <p:sp>
        <p:nvSpPr>
          <p:cNvPr id="8" name="Text Box 9"/>
          <p:cNvSpPr txBox="1">
            <a:spLocks noChangeArrowheads="1"/>
          </p:cNvSpPr>
          <p:nvPr/>
        </p:nvSpPr>
        <p:spPr bwMode="auto">
          <a:xfrm>
            <a:off x="4419600" y="3994174"/>
            <a:ext cx="4278773" cy="646331"/>
          </a:xfrm>
          <a:prstGeom prst="rect">
            <a:avLst/>
          </a:prstGeom>
          <a:solidFill>
            <a:schemeClr val="bg1">
              <a:lumMod val="75000"/>
            </a:schemeClr>
          </a:solidFill>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rPr>
              <a:t>Meaning that if the distance doubles will the dose rate is reduced to one quarter.</a:t>
            </a:r>
          </a:p>
        </p:txBody>
      </p:sp>
    </p:spTree>
    <p:extLst>
      <p:ext uri="{BB962C8B-B14F-4D97-AF65-F5344CB8AC3E}">
        <p14:creationId xmlns:p14="http://schemas.microsoft.com/office/powerpoint/2010/main" val="2665243218"/>
      </p:ext>
    </p:extLst>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ChangeArrowheads="1"/>
          </p:cNvSpPr>
          <p:nvPr/>
        </p:nvSpPr>
        <p:spPr bwMode="auto">
          <a:xfrm>
            <a:off x="4495800" y="1828800"/>
            <a:ext cx="212725" cy="2193925"/>
          </a:xfrm>
          <a:prstGeom prst="rect">
            <a:avLst/>
          </a:prstGeom>
          <a:noFill/>
          <a:ln w="12700">
            <a:solidFill>
              <a:schemeClr val="tx1"/>
            </a:solidFill>
            <a:miter lim="800000"/>
            <a:headEnd/>
            <a:tailEnd/>
          </a:ln>
          <a:effectLst/>
        </p:spPr>
        <p:txBody>
          <a:bodyPr wrap="none" anchor="ctr"/>
          <a:lstStyle/>
          <a:p>
            <a:endParaRPr lang="en-GB" dirty="0"/>
          </a:p>
        </p:txBody>
      </p:sp>
      <p:sp>
        <p:nvSpPr>
          <p:cNvPr id="425987" name="Rectangle 3"/>
          <p:cNvSpPr>
            <a:spLocks noGrp="1" noChangeArrowheads="1"/>
          </p:cNvSpPr>
          <p:nvPr>
            <p:ph type="title"/>
          </p:nvPr>
        </p:nvSpPr>
        <p:spPr>
          <a:xfrm>
            <a:off x="685800" y="381000"/>
            <a:ext cx="7772400" cy="1073150"/>
          </a:xfrm>
          <a:noFill/>
          <a:ln/>
        </p:spPr>
        <p:txBody>
          <a:bodyPr lIns="76200" tIns="38100" rIns="76200" bIns="38100"/>
          <a:lstStyle/>
          <a:p>
            <a:pPr algn="ctr"/>
            <a:r>
              <a:rPr lang="en-GB" dirty="0"/>
              <a:t>Syringe shield</a:t>
            </a:r>
          </a:p>
        </p:txBody>
      </p:sp>
      <p:sp>
        <p:nvSpPr>
          <p:cNvPr id="425988" name="Rectangle 4"/>
          <p:cNvSpPr>
            <a:spLocks noChangeArrowheads="1"/>
          </p:cNvSpPr>
          <p:nvPr/>
        </p:nvSpPr>
        <p:spPr bwMode="auto">
          <a:xfrm>
            <a:off x="4343400" y="2514600"/>
            <a:ext cx="517525" cy="2346325"/>
          </a:xfrm>
          <a:prstGeom prst="rect">
            <a:avLst/>
          </a:prstGeom>
          <a:noFill/>
          <a:ln w="12700">
            <a:solidFill>
              <a:schemeClr val="tx1"/>
            </a:solidFill>
            <a:miter lim="800000"/>
            <a:headEnd/>
            <a:tailEnd/>
          </a:ln>
          <a:effectLst/>
        </p:spPr>
        <p:txBody>
          <a:bodyPr wrap="none" anchor="ctr"/>
          <a:lstStyle/>
          <a:p>
            <a:endParaRPr lang="en-GB" dirty="0"/>
          </a:p>
        </p:txBody>
      </p:sp>
      <p:sp>
        <p:nvSpPr>
          <p:cNvPr id="425989" name="Rectangle 5"/>
          <p:cNvSpPr>
            <a:spLocks noChangeArrowheads="1"/>
          </p:cNvSpPr>
          <p:nvPr/>
        </p:nvSpPr>
        <p:spPr bwMode="auto">
          <a:xfrm>
            <a:off x="4343400" y="4038600"/>
            <a:ext cx="517525" cy="822325"/>
          </a:xfrm>
          <a:prstGeom prst="rect">
            <a:avLst/>
          </a:prstGeom>
          <a:solidFill>
            <a:srgbClr val="FFFF00"/>
          </a:solidFill>
          <a:ln w="12700">
            <a:solidFill>
              <a:schemeClr val="tx1"/>
            </a:solidFill>
            <a:miter lim="800000"/>
            <a:headEnd/>
            <a:tailEnd/>
          </a:ln>
          <a:effectLst/>
        </p:spPr>
        <p:txBody>
          <a:bodyPr wrap="none" anchor="ctr"/>
          <a:lstStyle/>
          <a:p>
            <a:endParaRPr lang="en-GB" dirty="0"/>
          </a:p>
        </p:txBody>
      </p:sp>
      <p:sp>
        <p:nvSpPr>
          <p:cNvPr id="425990" name="Rectangle 6"/>
          <p:cNvSpPr>
            <a:spLocks noChangeArrowheads="1"/>
          </p:cNvSpPr>
          <p:nvPr/>
        </p:nvSpPr>
        <p:spPr bwMode="auto">
          <a:xfrm>
            <a:off x="4191000" y="2438400"/>
            <a:ext cx="822325" cy="60325"/>
          </a:xfrm>
          <a:prstGeom prst="rect">
            <a:avLst/>
          </a:prstGeom>
          <a:noFill/>
          <a:ln w="12700">
            <a:solidFill>
              <a:schemeClr val="tx1"/>
            </a:solidFill>
            <a:miter lim="800000"/>
            <a:headEnd/>
            <a:tailEnd/>
          </a:ln>
          <a:effectLst/>
        </p:spPr>
        <p:txBody>
          <a:bodyPr wrap="none" anchor="ctr"/>
          <a:lstStyle/>
          <a:p>
            <a:endParaRPr lang="en-GB" dirty="0"/>
          </a:p>
        </p:txBody>
      </p:sp>
      <p:sp>
        <p:nvSpPr>
          <p:cNvPr id="425991" name="Rectangle 7"/>
          <p:cNvSpPr>
            <a:spLocks noChangeArrowheads="1"/>
          </p:cNvSpPr>
          <p:nvPr/>
        </p:nvSpPr>
        <p:spPr bwMode="auto">
          <a:xfrm>
            <a:off x="4495800" y="5257800"/>
            <a:ext cx="212725" cy="212725"/>
          </a:xfrm>
          <a:prstGeom prst="rect">
            <a:avLst/>
          </a:prstGeom>
          <a:noFill/>
          <a:ln w="12700">
            <a:solidFill>
              <a:schemeClr val="tx1"/>
            </a:solidFill>
            <a:miter lim="800000"/>
            <a:headEnd/>
            <a:tailEnd/>
          </a:ln>
          <a:effectLst/>
        </p:spPr>
        <p:txBody>
          <a:bodyPr wrap="none" anchor="ctr"/>
          <a:lstStyle/>
          <a:p>
            <a:endParaRPr lang="en-GB" dirty="0"/>
          </a:p>
        </p:txBody>
      </p:sp>
      <p:sp>
        <p:nvSpPr>
          <p:cNvPr id="425992" name="Line 8"/>
          <p:cNvSpPr>
            <a:spLocks noChangeShapeType="1"/>
          </p:cNvSpPr>
          <p:nvPr/>
        </p:nvSpPr>
        <p:spPr bwMode="auto">
          <a:xfrm flipV="1">
            <a:off x="4716463" y="4868863"/>
            <a:ext cx="152400" cy="381000"/>
          </a:xfrm>
          <a:prstGeom prst="line">
            <a:avLst/>
          </a:prstGeom>
          <a:noFill/>
          <a:ln w="12700">
            <a:solidFill>
              <a:schemeClr val="tx1"/>
            </a:solidFill>
            <a:round/>
            <a:headEnd type="none" w="sm" len="sm"/>
            <a:tailEnd type="none" w="sm" len="sm"/>
          </a:ln>
          <a:effectLst/>
        </p:spPr>
        <p:txBody>
          <a:bodyPr wrap="none" anchor="ctr"/>
          <a:lstStyle/>
          <a:p>
            <a:endParaRPr lang="en-GB" dirty="0"/>
          </a:p>
        </p:txBody>
      </p:sp>
      <p:sp>
        <p:nvSpPr>
          <p:cNvPr id="425993" name="Line 9"/>
          <p:cNvSpPr>
            <a:spLocks noChangeShapeType="1"/>
          </p:cNvSpPr>
          <p:nvPr/>
        </p:nvSpPr>
        <p:spPr bwMode="auto">
          <a:xfrm flipH="1" flipV="1">
            <a:off x="4335463" y="4868863"/>
            <a:ext cx="152400" cy="381000"/>
          </a:xfrm>
          <a:prstGeom prst="line">
            <a:avLst/>
          </a:prstGeom>
          <a:noFill/>
          <a:ln w="12700">
            <a:solidFill>
              <a:schemeClr val="tx1"/>
            </a:solidFill>
            <a:round/>
            <a:headEnd type="none" w="sm" len="sm"/>
            <a:tailEnd type="none" w="sm" len="sm"/>
          </a:ln>
          <a:effectLst/>
        </p:spPr>
        <p:txBody>
          <a:bodyPr wrap="none" anchor="ctr"/>
          <a:lstStyle/>
          <a:p>
            <a:endParaRPr lang="en-GB" dirty="0"/>
          </a:p>
        </p:txBody>
      </p:sp>
      <p:sp>
        <p:nvSpPr>
          <p:cNvPr id="425994" name="Rectangle 10"/>
          <p:cNvSpPr>
            <a:spLocks noChangeArrowheads="1"/>
          </p:cNvSpPr>
          <p:nvPr/>
        </p:nvSpPr>
        <p:spPr bwMode="auto">
          <a:xfrm>
            <a:off x="4191000" y="1752600"/>
            <a:ext cx="822325" cy="60325"/>
          </a:xfrm>
          <a:prstGeom prst="rect">
            <a:avLst/>
          </a:prstGeom>
          <a:noFill/>
          <a:ln w="12700">
            <a:solidFill>
              <a:schemeClr val="tx1"/>
            </a:solidFill>
            <a:miter lim="800000"/>
            <a:headEnd/>
            <a:tailEnd/>
          </a:ln>
          <a:effectLst/>
        </p:spPr>
        <p:txBody>
          <a:bodyPr wrap="none" anchor="ctr"/>
          <a:lstStyle/>
          <a:p>
            <a:endParaRPr lang="en-GB" dirty="0"/>
          </a:p>
        </p:txBody>
      </p:sp>
      <p:sp>
        <p:nvSpPr>
          <p:cNvPr id="425995" name="Rectangle 11"/>
          <p:cNvSpPr>
            <a:spLocks noChangeArrowheads="1"/>
          </p:cNvSpPr>
          <p:nvPr/>
        </p:nvSpPr>
        <p:spPr bwMode="auto">
          <a:xfrm>
            <a:off x="4638765" y="5872624"/>
            <a:ext cx="2668423" cy="369332"/>
          </a:xfrm>
          <a:prstGeom prst="rect">
            <a:avLst/>
          </a:prstGeom>
          <a:noFill/>
          <a:ln w="9525">
            <a:noFill/>
            <a:miter lim="800000"/>
            <a:headEnd/>
            <a:tailEnd/>
          </a:ln>
          <a:effectLst/>
        </p:spPr>
        <p:txBody>
          <a:bodyPr wrap="none">
            <a:spAutoFit/>
          </a:bodyPr>
          <a:lstStyle/>
          <a:p>
            <a:pPr algn="ctr" defTabSz="635000" eaLnBrk="0" hangingPunct="0"/>
            <a:r>
              <a:rPr lang="en-GB" dirty="0"/>
              <a:t>400 </a:t>
            </a:r>
            <a:r>
              <a:rPr lang="en-GB" dirty="0" err="1"/>
              <a:t>MBq</a:t>
            </a:r>
            <a:r>
              <a:rPr lang="en-GB" dirty="0"/>
              <a:t> Tc-99m in 1 ml</a:t>
            </a:r>
          </a:p>
        </p:txBody>
      </p:sp>
      <p:sp>
        <p:nvSpPr>
          <p:cNvPr id="425996" name="Rectangle 12"/>
          <p:cNvSpPr>
            <a:spLocks noChangeArrowheads="1"/>
          </p:cNvSpPr>
          <p:nvPr/>
        </p:nvSpPr>
        <p:spPr bwMode="auto">
          <a:xfrm>
            <a:off x="2339751" y="1812967"/>
            <a:ext cx="1723549" cy="3477875"/>
          </a:xfrm>
          <a:prstGeom prst="rect">
            <a:avLst/>
          </a:prstGeom>
          <a:noFill/>
          <a:ln w="9525">
            <a:noFill/>
            <a:miter lim="800000"/>
            <a:headEnd/>
            <a:tailEnd/>
          </a:ln>
          <a:effectLst/>
        </p:spPr>
        <p:txBody>
          <a:bodyPr wrap="none">
            <a:spAutoFit/>
          </a:bodyPr>
          <a:lstStyle/>
          <a:p>
            <a:pPr defTabSz="635000" eaLnBrk="0" hangingPunct="0"/>
            <a:r>
              <a:rPr lang="en-GB" sz="2000" b="1" dirty="0"/>
              <a:t>Not shielded</a:t>
            </a:r>
          </a:p>
          <a:p>
            <a:pPr defTabSz="635000" eaLnBrk="0" hangingPunct="0"/>
            <a:endParaRPr lang="en-GB" sz="2000" dirty="0"/>
          </a:p>
          <a:p>
            <a:pPr defTabSz="635000" eaLnBrk="0" hangingPunct="0"/>
            <a:r>
              <a:rPr lang="en-GB" sz="2000" dirty="0"/>
              <a:t>0.4 </a:t>
            </a:r>
            <a:r>
              <a:rPr lang="en-GB" sz="2000" dirty="0" err="1"/>
              <a:t>mSv</a:t>
            </a:r>
            <a:r>
              <a:rPr lang="en-GB" sz="2000" dirty="0"/>
              <a:t>/h</a:t>
            </a:r>
          </a:p>
          <a:p>
            <a:pPr defTabSz="635000" eaLnBrk="0" hangingPunct="0"/>
            <a:endParaRPr lang="en-GB" sz="2000" dirty="0"/>
          </a:p>
          <a:p>
            <a:pPr defTabSz="635000" eaLnBrk="0" hangingPunct="0"/>
            <a:r>
              <a:rPr lang="en-GB" sz="2000" dirty="0"/>
              <a:t>0.8 </a:t>
            </a:r>
            <a:r>
              <a:rPr lang="en-GB" sz="2000" dirty="0" err="1"/>
              <a:t>mSv</a:t>
            </a:r>
            <a:r>
              <a:rPr lang="en-GB" sz="2000" dirty="0"/>
              <a:t>/h</a:t>
            </a:r>
          </a:p>
          <a:p>
            <a:pPr defTabSz="635000" eaLnBrk="0" hangingPunct="0"/>
            <a:endParaRPr lang="en-GB" sz="2000" dirty="0"/>
          </a:p>
          <a:p>
            <a:pPr defTabSz="635000" eaLnBrk="0" hangingPunct="0"/>
            <a:r>
              <a:rPr lang="en-GB" sz="2000" dirty="0"/>
              <a:t>4.2 </a:t>
            </a:r>
            <a:r>
              <a:rPr lang="en-GB" sz="2000" dirty="0" err="1"/>
              <a:t>mSv</a:t>
            </a:r>
            <a:r>
              <a:rPr lang="en-GB" sz="2000" dirty="0"/>
              <a:t>/h</a:t>
            </a:r>
          </a:p>
          <a:p>
            <a:pPr defTabSz="635000" eaLnBrk="0" hangingPunct="0"/>
            <a:endParaRPr lang="en-GB" sz="2000" dirty="0"/>
          </a:p>
          <a:p>
            <a:pPr defTabSz="635000" eaLnBrk="0" hangingPunct="0"/>
            <a:r>
              <a:rPr lang="en-GB" sz="2000" dirty="0"/>
              <a:t>22 </a:t>
            </a:r>
            <a:r>
              <a:rPr lang="en-GB" sz="2000" dirty="0" err="1"/>
              <a:t>mSv</a:t>
            </a:r>
            <a:r>
              <a:rPr lang="en-GB" sz="2000" dirty="0"/>
              <a:t>/h</a:t>
            </a:r>
          </a:p>
          <a:p>
            <a:pPr defTabSz="635000" eaLnBrk="0" hangingPunct="0"/>
            <a:endParaRPr lang="en-GB" sz="2000" dirty="0"/>
          </a:p>
          <a:p>
            <a:pPr defTabSz="635000" eaLnBrk="0" hangingPunct="0"/>
            <a:r>
              <a:rPr lang="en-GB" sz="2000" dirty="0"/>
              <a:t>8  </a:t>
            </a:r>
            <a:r>
              <a:rPr lang="en-GB" sz="2000" dirty="0" err="1"/>
              <a:t>mSv</a:t>
            </a:r>
            <a:r>
              <a:rPr lang="en-GB" sz="2000" dirty="0"/>
              <a:t>/h</a:t>
            </a:r>
          </a:p>
        </p:txBody>
      </p:sp>
      <p:sp>
        <p:nvSpPr>
          <p:cNvPr id="425997" name="Rectangle 13"/>
          <p:cNvSpPr>
            <a:spLocks noChangeArrowheads="1"/>
          </p:cNvSpPr>
          <p:nvPr/>
        </p:nvSpPr>
        <p:spPr bwMode="auto">
          <a:xfrm>
            <a:off x="5364088" y="1886323"/>
            <a:ext cx="2475358" cy="3477875"/>
          </a:xfrm>
          <a:prstGeom prst="rect">
            <a:avLst/>
          </a:prstGeom>
          <a:noFill/>
          <a:ln w="9525">
            <a:noFill/>
            <a:miter lim="800000"/>
            <a:headEnd/>
            <a:tailEnd/>
          </a:ln>
          <a:effectLst/>
        </p:spPr>
        <p:txBody>
          <a:bodyPr wrap="none">
            <a:spAutoFit/>
          </a:bodyPr>
          <a:lstStyle/>
          <a:p>
            <a:pPr defTabSz="635000" eaLnBrk="0" hangingPunct="0"/>
            <a:r>
              <a:rPr lang="en-GB" sz="2000" b="1" dirty="0"/>
              <a:t>Shielded (2 mm W)</a:t>
            </a:r>
          </a:p>
          <a:p>
            <a:pPr defTabSz="635000" eaLnBrk="0" hangingPunct="0"/>
            <a:endParaRPr lang="en-GB" sz="2000" dirty="0"/>
          </a:p>
          <a:p>
            <a:pPr defTabSz="635000" eaLnBrk="0" hangingPunct="0"/>
            <a:r>
              <a:rPr lang="en-GB" sz="2000" dirty="0"/>
              <a:t>0.004 </a:t>
            </a:r>
            <a:r>
              <a:rPr lang="en-GB" sz="2000" dirty="0" err="1"/>
              <a:t>mSv</a:t>
            </a:r>
            <a:r>
              <a:rPr lang="en-GB" sz="2000" dirty="0"/>
              <a:t>/h</a:t>
            </a:r>
          </a:p>
          <a:p>
            <a:pPr defTabSz="635000" eaLnBrk="0" hangingPunct="0"/>
            <a:endParaRPr lang="en-GB" sz="2000" dirty="0"/>
          </a:p>
          <a:p>
            <a:pPr defTabSz="635000" eaLnBrk="0" hangingPunct="0"/>
            <a:r>
              <a:rPr lang="en-GB" sz="2000" dirty="0"/>
              <a:t>0.01  </a:t>
            </a:r>
            <a:r>
              <a:rPr lang="en-GB" sz="2000" dirty="0" err="1"/>
              <a:t>mSv</a:t>
            </a:r>
            <a:r>
              <a:rPr lang="en-GB" sz="2000" dirty="0"/>
              <a:t>/h</a:t>
            </a:r>
          </a:p>
          <a:p>
            <a:pPr defTabSz="635000" eaLnBrk="0" hangingPunct="0"/>
            <a:endParaRPr lang="en-GB" sz="2000" dirty="0"/>
          </a:p>
          <a:p>
            <a:pPr defTabSz="635000" eaLnBrk="0" hangingPunct="0"/>
            <a:r>
              <a:rPr lang="en-GB" sz="2000" dirty="0"/>
              <a:t>0.04  </a:t>
            </a:r>
            <a:r>
              <a:rPr lang="en-GB" sz="2000" dirty="0" err="1"/>
              <a:t>mSv</a:t>
            </a:r>
            <a:r>
              <a:rPr lang="en-GB" sz="2000" dirty="0"/>
              <a:t>/h</a:t>
            </a:r>
          </a:p>
          <a:p>
            <a:pPr defTabSz="635000" eaLnBrk="0" hangingPunct="0"/>
            <a:endParaRPr lang="en-GB" sz="2000" dirty="0"/>
          </a:p>
          <a:p>
            <a:pPr defTabSz="635000" eaLnBrk="0" hangingPunct="0"/>
            <a:r>
              <a:rPr lang="en-GB" sz="2000" dirty="0"/>
              <a:t>0.16  </a:t>
            </a:r>
            <a:r>
              <a:rPr lang="en-GB" sz="2000" dirty="0" err="1"/>
              <a:t>mSv</a:t>
            </a:r>
            <a:r>
              <a:rPr lang="en-GB" sz="2000" dirty="0"/>
              <a:t>/h</a:t>
            </a:r>
          </a:p>
          <a:p>
            <a:pPr defTabSz="635000" eaLnBrk="0" hangingPunct="0"/>
            <a:endParaRPr lang="en-GB" sz="2000" dirty="0"/>
          </a:p>
          <a:p>
            <a:pPr defTabSz="635000" eaLnBrk="0" hangingPunct="0"/>
            <a:r>
              <a:rPr lang="en-GB" sz="2000" dirty="0"/>
              <a:t>6       </a:t>
            </a:r>
            <a:r>
              <a:rPr lang="en-GB" sz="2000" dirty="0" err="1"/>
              <a:t>mSv</a:t>
            </a:r>
            <a:r>
              <a:rPr lang="en-GB" sz="2000" dirty="0"/>
              <a:t>/h</a:t>
            </a:r>
          </a:p>
        </p:txBody>
      </p:sp>
      <p:cxnSp>
        <p:nvCxnSpPr>
          <p:cNvPr id="3" name="Rak pil 2"/>
          <p:cNvCxnSpPr>
            <a:stCxn id="425995" idx="0"/>
          </p:cNvCxnSpPr>
          <p:nvPr/>
        </p:nvCxnSpPr>
        <p:spPr>
          <a:xfrm flipH="1" flipV="1">
            <a:off x="4724400" y="4648201"/>
            <a:ext cx="1248577" cy="12244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ctangle 3"/>
          <p:cNvSpPr txBox="1">
            <a:spLocks noChangeArrowheads="1"/>
          </p:cNvSpPr>
          <p:nvPr/>
        </p:nvSpPr>
        <p:spPr bwMode="auto">
          <a:xfrm>
            <a:off x="5972977" y="6552983"/>
            <a:ext cx="3171023" cy="25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rgbClr val="CCCCFF"/>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r" eaLnBrk="1" hangingPunct="1">
              <a:spcBef>
                <a:spcPts val="0"/>
              </a:spcBef>
              <a:buNone/>
              <a:defRPr/>
            </a:pPr>
            <a:r>
              <a:rPr lang="en-GB" sz="1400" dirty="0">
                <a:solidFill>
                  <a:schemeClr val="tx1"/>
                </a:solidFill>
              </a:rPr>
              <a:t>Slides 14-23 refer to chapter E.5</a:t>
            </a:r>
            <a:endParaRPr lang="en-GB" dirty="0">
              <a:solidFill>
                <a:schemeClr val="tx1"/>
              </a:solidFill>
            </a:endParaRPr>
          </a:p>
        </p:txBody>
      </p:sp>
    </p:spTree>
    <p:extLst>
      <p:ext uri="{BB962C8B-B14F-4D97-AF65-F5344CB8AC3E}">
        <p14:creationId xmlns:p14="http://schemas.microsoft.com/office/powerpoint/2010/main" val="2840872975"/>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685800" y="152400"/>
            <a:ext cx="7772400" cy="1143000"/>
          </a:xfrm>
          <a:noFill/>
          <a:ln/>
        </p:spPr>
        <p:txBody>
          <a:bodyPr lIns="91440" tIns="45720" rIns="91440" bIns="45720" anchor="b"/>
          <a:lstStyle/>
          <a:p>
            <a:pPr algn="ctr" defTabSz="635000"/>
            <a:r>
              <a:rPr lang="en-GB" dirty="0"/>
              <a:t>Vial shield</a:t>
            </a:r>
          </a:p>
        </p:txBody>
      </p:sp>
      <p:pic>
        <p:nvPicPr>
          <p:cNvPr id="428035" name="Picture 3" descr="C:\WINDOWS\Profiles\sten\Skrivbord\tmp.jpg"/>
          <p:cNvPicPr>
            <a:picLocks noChangeAspect="1" noChangeArrowheads="1"/>
          </p:cNvPicPr>
          <p:nvPr/>
        </p:nvPicPr>
        <p:blipFill>
          <a:blip r:embed="rId3" cstate="print"/>
          <a:srcRect/>
          <a:stretch>
            <a:fillRect/>
          </a:stretch>
        </p:blipFill>
        <p:spPr bwMode="auto">
          <a:xfrm>
            <a:off x="2286000" y="1676400"/>
            <a:ext cx="5257800" cy="4465638"/>
          </a:xfrm>
          <a:prstGeom prst="rect">
            <a:avLst/>
          </a:prstGeom>
          <a:ln>
            <a:noFill/>
          </a:ln>
          <a:effectLst>
            <a:softEdge rad="112500"/>
          </a:effectLst>
        </p:spPr>
      </p:pic>
      <p:sp>
        <p:nvSpPr>
          <p:cNvPr id="428036" name="Text Box 4"/>
          <p:cNvSpPr txBox="1">
            <a:spLocks noChangeArrowheads="1"/>
          </p:cNvSpPr>
          <p:nvPr/>
        </p:nvSpPr>
        <p:spPr bwMode="auto">
          <a:xfrm>
            <a:off x="5165725" y="2708275"/>
            <a:ext cx="1229824" cy="369332"/>
          </a:xfrm>
          <a:prstGeom prst="rect">
            <a:avLst/>
          </a:prstGeom>
          <a:noFill/>
          <a:ln w="12700">
            <a:noFill/>
            <a:miter lim="800000"/>
            <a:headEnd type="none" w="sm" len="sm"/>
            <a:tailEnd type="none" w="sm" len="sm"/>
          </a:ln>
          <a:effectLst/>
        </p:spPr>
        <p:txBody>
          <a:bodyPr wrap="none">
            <a:spAutoFit/>
          </a:bodyPr>
          <a:lstStyle/>
          <a:p>
            <a:r>
              <a:rPr lang="en-GB" dirty="0">
                <a:solidFill>
                  <a:srgbClr val="FF0000"/>
                </a:solidFill>
                <a:latin typeface="Times New Roman" pitchFamily="18" charset="0"/>
              </a:rPr>
              <a:t>560 </a:t>
            </a:r>
            <a:r>
              <a:rPr lang="en-GB" dirty="0" err="1">
                <a:solidFill>
                  <a:srgbClr val="FF0000"/>
                </a:solidFill>
                <a:latin typeface="Times New Roman" pitchFamily="18" charset="0"/>
              </a:rPr>
              <a:t>mGy</a:t>
            </a:r>
            <a:r>
              <a:rPr lang="en-GB" dirty="0">
                <a:solidFill>
                  <a:srgbClr val="FF0000"/>
                </a:solidFill>
                <a:latin typeface="Times New Roman" pitchFamily="18" charset="0"/>
              </a:rPr>
              <a:t>/h</a:t>
            </a:r>
          </a:p>
        </p:txBody>
      </p:sp>
      <p:sp>
        <p:nvSpPr>
          <p:cNvPr id="428037" name="Text Box 5"/>
          <p:cNvSpPr txBox="1">
            <a:spLocks noChangeArrowheads="1"/>
          </p:cNvSpPr>
          <p:nvPr/>
        </p:nvSpPr>
        <p:spPr bwMode="auto">
          <a:xfrm>
            <a:off x="5318125" y="3927475"/>
            <a:ext cx="998991" cy="369332"/>
          </a:xfrm>
          <a:prstGeom prst="rect">
            <a:avLst/>
          </a:prstGeom>
          <a:noFill/>
          <a:ln w="12700">
            <a:noFill/>
            <a:miter lim="800000"/>
            <a:headEnd type="none" w="sm" len="sm"/>
            <a:tailEnd type="none" w="sm" len="sm"/>
          </a:ln>
          <a:effectLst/>
        </p:spPr>
        <p:txBody>
          <a:bodyPr wrap="none">
            <a:spAutoFit/>
          </a:bodyPr>
          <a:lstStyle/>
          <a:p>
            <a:r>
              <a:rPr lang="en-GB" dirty="0">
                <a:solidFill>
                  <a:srgbClr val="FF0000"/>
                </a:solidFill>
                <a:latin typeface="Times New Roman" pitchFamily="18" charset="0"/>
              </a:rPr>
              <a:t>1 </a:t>
            </a:r>
            <a:r>
              <a:rPr lang="en-GB" dirty="0" err="1">
                <a:solidFill>
                  <a:srgbClr val="FF0000"/>
                </a:solidFill>
                <a:latin typeface="Times New Roman" pitchFamily="18" charset="0"/>
              </a:rPr>
              <a:t>mGy</a:t>
            </a:r>
            <a:r>
              <a:rPr lang="en-GB" dirty="0">
                <a:solidFill>
                  <a:srgbClr val="FF0000"/>
                </a:solidFill>
                <a:latin typeface="Times New Roman" pitchFamily="18" charset="0"/>
              </a:rPr>
              <a:t>/h</a:t>
            </a:r>
          </a:p>
        </p:txBody>
      </p:sp>
      <p:sp>
        <p:nvSpPr>
          <p:cNvPr id="428038" name="Text Box 6"/>
          <p:cNvSpPr txBox="1">
            <a:spLocks noChangeArrowheads="1"/>
          </p:cNvSpPr>
          <p:nvPr/>
        </p:nvSpPr>
        <p:spPr bwMode="auto">
          <a:xfrm>
            <a:off x="2651125" y="2098675"/>
            <a:ext cx="909223" cy="923330"/>
          </a:xfrm>
          <a:prstGeom prst="rect">
            <a:avLst/>
          </a:prstGeom>
          <a:noFill/>
          <a:ln w="12700">
            <a:noFill/>
            <a:miter lim="800000"/>
            <a:headEnd type="none" w="sm" len="sm"/>
            <a:tailEnd type="none" w="sm" len="sm"/>
          </a:ln>
          <a:effectLst/>
        </p:spPr>
        <p:txBody>
          <a:bodyPr wrap="none">
            <a:spAutoFit/>
          </a:bodyPr>
          <a:lstStyle/>
          <a:p>
            <a:r>
              <a:rPr lang="en-GB" baseline="30000" dirty="0">
                <a:latin typeface="Times New Roman" pitchFamily="18" charset="0"/>
              </a:rPr>
              <a:t>99m</a:t>
            </a:r>
            <a:r>
              <a:rPr lang="en-GB" dirty="0">
                <a:latin typeface="Times New Roman" pitchFamily="18" charset="0"/>
              </a:rPr>
              <a:t>Tc</a:t>
            </a:r>
          </a:p>
          <a:p>
            <a:r>
              <a:rPr lang="en-GB" dirty="0">
                <a:latin typeface="Times New Roman" pitchFamily="18" charset="0"/>
              </a:rPr>
              <a:t>10 </a:t>
            </a:r>
            <a:r>
              <a:rPr lang="en-GB" dirty="0" err="1">
                <a:latin typeface="Times New Roman" pitchFamily="18" charset="0"/>
              </a:rPr>
              <a:t>GBq</a:t>
            </a:r>
            <a:endParaRPr lang="en-GB" dirty="0">
              <a:latin typeface="Times New Roman" pitchFamily="18" charset="0"/>
            </a:endParaRPr>
          </a:p>
          <a:p>
            <a:r>
              <a:rPr lang="en-GB" dirty="0">
                <a:latin typeface="Times New Roman" pitchFamily="18" charset="0"/>
              </a:rPr>
              <a:t>10 ml</a:t>
            </a:r>
          </a:p>
        </p:txBody>
      </p:sp>
      <p:sp>
        <p:nvSpPr>
          <p:cNvPr id="428039" name="Text Box 7"/>
          <p:cNvSpPr txBox="1">
            <a:spLocks noChangeArrowheads="1"/>
          </p:cNvSpPr>
          <p:nvPr/>
        </p:nvSpPr>
        <p:spPr bwMode="auto">
          <a:xfrm>
            <a:off x="4114800" y="5257800"/>
            <a:ext cx="1159292" cy="369332"/>
          </a:xfrm>
          <a:prstGeom prst="rect">
            <a:avLst/>
          </a:prstGeom>
          <a:noFill/>
          <a:ln w="12700">
            <a:noFill/>
            <a:miter lim="800000"/>
            <a:headEnd type="none" w="sm" len="sm"/>
            <a:tailEnd type="none" w="sm" len="sm"/>
          </a:ln>
          <a:effectLst/>
        </p:spPr>
        <p:txBody>
          <a:bodyPr wrap="none">
            <a:spAutoFit/>
          </a:bodyPr>
          <a:lstStyle/>
          <a:p>
            <a:r>
              <a:rPr lang="en-GB" dirty="0">
                <a:latin typeface="Times New Roman" pitchFamily="18" charset="0"/>
              </a:rPr>
              <a:t>2 mm lead</a:t>
            </a:r>
          </a:p>
        </p:txBody>
      </p:sp>
    </p:spTree>
    <p:extLst>
      <p:ext uri="{BB962C8B-B14F-4D97-AF65-F5344CB8AC3E}">
        <p14:creationId xmlns:p14="http://schemas.microsoft.com/office/powerpoint/2010/main" val="1029295300"/>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683568" y="260648"/>
            <a:ext cx="7772400" cy="1143000"/>
          </a:xfrm>
        </p:spPr>
        <p:txBody>
          <a:bodyPr/>
          <a:lstStyle/>
          <a:p>
            <a:r>
              <a:rPr lang="en-GB" dirty="0"/>
              <a:t>RECOMMENDATION</a:t>
            </a:r>
          </a:p>
        </p:txBody>
      </p:sp>
      <p:sp>
        <p:nvSpPr>
          <p:cNvPr id="398339" name="Rectangle 3"/>
          <p:cNvSpPr>
            <a:spLocks noGrp="1" noChangeArrowheads="1"/>
          </p:cNvSpPr>
          <p:nvPr>
            <p:ph idx="1"/>
          </p:nvPr>
        </p:nvSpPr>
        <p:spPr>
          <a:xfrm>
            <a:off x="755576" y="1700808"/>
            <a:ext cx="7772400" cy="4114800"/>
          </a:xfrm>
        </p:spPr>
        <p:txBody>
          <a:bodyPr/>
          <a:lstStyle/>
          <a:p>
            <a:r>
              <a:rPr lang="en-GB" dirty="0"/>
              <a:t>Never touch an unshielded source with your hands</a:t>
            </a:r>
          </a:p>
          <a:p>
            <a:r>
              <a:rPr lang="en-GB" dirty="0"/>
              <a:t>Use long tweezers for handling of sources</a:t>
            </a:r>
          </a:p>
        </p:txBody>
      </p:sp>
      <p:pic>
        <p:nvPicPr>
          <p:cNvPr id="398342" name="Picture 6"/>
          <p:cNvPicPr>
            <a:picLocks noChangeAspect="1" noChangeArrowheads="1"/>
          </p:cNvPicPr>
          <p:nvPr/>
        </p:nvPicPr>
        <p:blipFill>
          <a:blip r:embed="rId2" cstate="print"/>
          <a:srcRect/>
          <a:stretch>
            <a:fillRect/>
          </a:stretch>
        </p:blipFill>
        <p:spPr bwMode="auto">
          <a:xfrm>
            <a:off x="3418136" y="3886200"/>
            <a:ext cx="2447279" cy="2016224"/>
          </a:xfrm>
          <a:prstGeom prst="rect">
            <a:avLst/>
          </a:prstGeom>
          <a:ln>
            <a:noFill/>
          </a:ln>
          <a:effectLst>
            <a:softEdge rad="112500"/>
          </a:effectLst>
        </p:spPr>
      </p:pic>
    </p:spTree>
    <p:extLst>
      <p:ext uri="{BB962C8B-B14F-4D97-AF65-F5344CB8AC3E}">
        <p14:creationId xmlns:p14="http://schemas.microsoft.com/office/powerpoint/2010/main" val="20534062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0" y="373891"/>
            <a:ext cx="9144000" cy="1143000"/>
          </a:xfrm>
        </p:spPr>
        <p:txBody>
          <a:bodyPr>
            <a:noAutofit/>
          </a:bodyPr>
          <a:lstStyle/>
          <a:p>
            <a:pPr algn="ctr"/>
            <a:r>
              <a:rPr lang="en-GB" dirty="0"/>
              <a:t>SHIELDING OF SOURCES</a:t>
            </a:r>
          </a:p>
        </p:txBody>
      </p:sp>
      <p:sp>
        <p:nvSpPr>
          <p:cNvPr id="423939" name="Text Box 3"/>
          <p:cNvSpPr txBox="1">
            <a:spLocks noChangeArrowheads="1"/>
          </p:cNvSpPr>
          <p:nvPr/>
        </p:nvSpPr>
        <p:spPr bwMode="auto">
          <a:xfrm>
            <a:off x="2362200" y="1429953"/>
            <a:ext cx="5257799" cy="2246769"/>
          </a:xfrm>
          <a:prstGeom prst="rect">
            <a:avLst/>
          </a:prstGeom>
          <a:noFill/>
          <a:ln w="12700">
            <a:noFill/>
            <a:miter lim="800000"/>
            <a:headEnd type="none" w="sm" len="sm"/>
            <a:tailEnd type="none" w="sm" len="sm"/>
          </a:ln>
          <a:effectLst/>
        </p:spPr>
        <p:txBody>
          <a:bodyPr wrap="square">
            <a:spAutoFit/>
          </a:bodyPr>
          <a:lstStyle/>
          <a:p>
            <a:pPr defTabSz="762000" eaLnBrk="0" hangingPunct="0"/>
            <a:r>
              <a:rPr lang="en-GB" sz="2800" dirty="0"/>
              <a:t>Factors affecting the design:</a:t>
            </a:r>
          </a:p>
          <a:p>
            <a:pPr defTabSz="762000" eaLnBrk="0" hangingPunct="0">
              <a:buFontTx/>
              <a:buChar char="•"/>
            </a:pPr>
            <a:r>
              <a:rPr lang="en-GB" sz="2800" dirty="0"/>
              <a:t>Radionuclide (type and energy</a:t>
            </a:r>
            <a:br>
              <a:rPr lang="en-GB" sz="2800" dirty="0"/>
            </a:br>
            <a:r>
              <a:rPr lang="en-GB" sz="2800" dirty="0"/>
              <a:t> of emitted radiation)</a:t>
            </a:r>
          </a:p>
          <a:p>
            <a:pPr defTabSz="762000" eaLnBrk="0" hangingPunct="0">
              <a:buFontTx/>
              <a:buChar char="•"/>
            </a:pPr>
            <a:r>
              <a:rPr lang="en-GB" sz="2800" dirty="0"/>
              <a:t>activity</a:t>
            </a:r>
          </a:p>
          <a:p>
            <a:pPr defTabSz="762000" eaLnBrk="0" hangingPunct="0">
              <a:buFontTx/>
              <a:buChar char="•"/>
            </a:pPr>
            <a:r>
              <a:rPr lang="en-GB" sz="2800" dirty="0"/>
              <a:t>shielding material</a:t>
            </a:r>
          </a:p>
        </p:txBody>
      </p:sp>
      <p:pic>
        <p:nvPicPr>
          <p:cNvPr id="423942" name="Picture 6"/>
          <p:cNvPicPr>
            <a:picLocks noChangeAspect="1" noChangeArrowheads="1"/>
          </p:cNvPicPr>
          <p:nvPr/>
        </p:nvPicPr>
        <p:blipFill>
          <a:blip r:embed="rId3" cstate="print"/>
          <a:srcRect/>
          <a:stretch>
            <a:fillRect/>
          </a:stretch>
        </p:blipFill>
        <p:spPr bwMode="auto">
          <a:xfrm>
            <a:off x="1200150" y="3581400"/>
            <a:ext cx="3371850" cy="2552700"/>
          </a:xfrm>
          <a:prstGeom prst="rect">
            <a:avLst/>
          </a:prstGeom>
          <a:ln>
            <a:noFill/>
          </a:ln>
          <a:effectLst>
            <a:softEdge rad="112500"/>
          </a:effectLst>
        </p:spPr>
      </p:pic>
      <p:pic>
        <p:nvPicPr>
          <p:cNvPr id="423943" name="Picture 7"/>
          <p:cNvPicPr>
            <a:picLocks noChangeAspect="1" noChangeArrowheads="1"/>
          </p:cNvPicPr>
          <p:nvPr/>
        </p:nvPicPr>
        <p:blipFill>
          <a:blip r:embed="rId4" cstate="print"/>
          <a:srcRect/>
          <a:stretch>
            <a:fillRect/>
          </a:stretch>
        </p:blipFill>
        <p:spPr bwMode="auto">
          <a:xfrm>
            <a:off x="4800600" y="3573016"/>
            <a:ext cx="3238500" cy="2571750"/>
          </a:xfrm>
          <a:prstGeom prst="rect">
            <a:avLst/>
          </a:prstGeom>
          <a:ln>
            <a:noFill/>
          </a:ln>
          <a:effectLst>
            <a:softEdge rad="112500"/>
          </a:effectLst>
        </p:spPr>
      </p:pic>
    </p:spTree>
    <p:extLst>
      <p:ext uri="{BB962C8B-B14F-4D97-AF65-F5344CB8AC3E}">
        <p14:creationId xmlns:p14="http://schemas.microsoft.com/office/powerpoint/2010/main" val="4015214200"/>
      </p:ext>
    </p:extLst>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en-GB" dirty="0"/>
              <a:t>Shielding</a:t>
            </a:r>
          </a:p>
        </p:txBody>
      </p:sp>
      <p:sp>
        <p:nvSpPr>
          <p:cNvPr id="43012" name="Text Box 4"/>
          <p:cNvSpPr txBox="1">
            <a:spLocks noChangeArrowheads="1"/>
          </p:cNvSpPr>
          <p:nvPr/>
        </p:nvSpPr>
        <p:spPr bwMode="auto">
          <a:xfrm>
            <a:off x="3505200" y="4720402"/>
            <a:ext cx="2462534" cy="1200329"/>
          </a:xfrm>
          <a:prstGeom prst="rect">
            <a:avLst/>
          </a:prstGeom>
          <a:noFill/>
          <a:ln w="9525">
            <a:noFill/>
            <a:miter lim="800000"/>
            <a:headEnd/>
            <a:tailEnd/>
          </a:ln>
          <a:effectLst/>
        </p:spPr>
        <p:txBody>
          <a:bodyPr wrap="none">
            <a:spAutoFit/>
          </a:bodyPr>
          <a:lstStyle/>
          <a:p>
            <a:pPr eaLnBrk="0" hangingPunct="0"/>
            <a:r>
              <a:rPr lang="en-GB" sz="2400" dirty="0"/>
              <a:t>Bench top shield</a:t>
            </a:r>
          </a:p>
          <a:p>
            <a:pPr eaLnBrk="0" hangingPunct="0"/>
            <a:r>
              <a:rPr lang="en-GB" sz="2400" dirty="0"/>
              <a:t>Vial shields</a:t>
            </a:r>
          </a:p>
          <a:p>
            <a:pPr eaLnBrk="0" hangingPunct="0"/>
            <a:r>
              <a:rPr lang="en-GB" sz="2400" dirty="0"/>
              <a:t>Syringe shields</a:t>
            </a:r>
          </a:p>
        </p:txBody>
      </p:sp>
      <p:pic>
        <p:nvPicPr>
          <p:cNvPr id="43013" name="Picture 5"/>
          <p:cNvPicPr>
            <a:picLocks noChangeAspect="1" noChangeArrowheads="1"/>
          </p:cNvPicPr>
          <p:nvPr/>
        </p:nvPicPr>
        <p:blipFill>
          <a:blip r:embed="rId3" cstate="print"/>
          <a:srcRect/>
          <a:stretch>
            <a:fillRect/>
          </a:stretch>
        </p:blipFill>
        <p:spPr bwMode="auto">
          <a:xfrm>
            <a:off x="2552700" y="1772816"/>
            <a:ext cx="4038600" cy="2962275"/>
          </a:xfrm>
          <a:prstGeom prst="rect">
            <a:avLst/>
          </a:prstGeom>
          <a:ln>
            <a:noFill/>
          </a:ln>
          <a:effectLst>
            <a:softEdge rad="112500"/>
          </a:effectLst>
        </p:spPr>
      </p:pic>
      <p:sp>
        <p:nvSpPr>
          <p:cNvPr id="5" name="Platshållare för innehåll 2"/>
          <p:cNvSpPr txBox="1">
            <a:spLocks/>
          </p:cNvSpPr>
          <p:nvPr/>
        </p:nvSpPr>
        <p:spPr>
          <a:xfrm>
            <a:off x="5105400" y="6019800"/>
            <a:ext cx="4038600" cy="906630"/>
          </a:xfrm>
          <a:prstGeom prst="rect">
            <a:avLst/>
          </a:prstGeom>
        </p:spPr>
        <p:txBody>
          <a:bodyPr/>
          <a:lstStyle>
            <a:lvl1pPr marL="273050" indent="-273050" algn="l" rtl="0" fontAlgn="base">
              <a:spcBef>
                <a:spcPct val="20000"/>
              </a:spcBef>
              <a:spcAft>
                <a:spcPct val="0"/>
              </a:spcAft>
              <a:buClr>
                <a:srgbClr val="083763"/>
              </a:buClr>
              <a:buSzPct val="95000"/>
              <a:buFont typeface="Wingdings 2" panose="05020102010507070707" pitchFamily="18" charset="2"/>
              <a:buChar char=""/>
              <a:defRPr sz="2600" kern="1200">
                <a:solidFill>
                  <a:schemeClr val="tx1"/>
                </a:solidFill>
                <a:latin typeface="Arial" pitchFamily="34" charset="0"/>
                <a:ea typeface="+mn-ea"/>
                <a:cs typeface="Arial" pitchFamily="34" charset="0"/>
              </a:defRPr>
            </a:lvl1pPr>
            <a:lvl2pPr marL="639763" indent="-246063" algn="l" rtl="0" fontAlgn="base">
              <a:spcBef>
                <a:spcPct val="20000"/>
              </a:spcBef>
              <a:spcAft>
                <a:spcPct val="0"/>
              </a:spcAft>
              <a:buClr>
                <a:srgbClr val="083763"/>
              </a:buClr>
              <a:buSzPct val="85000"/>
              <a:buFont typeface="Wingdings 2" panose="05020102010507070707" pitchFamily="18" charset="2"/>
              <a:buChar char=""/>
              <a:defRPr sz="2400" kern="1200">
                <a:solidFill>
                  <a:schemeClr val="tx1"/>
                </a:solidFill>
                <a:latin typeface="Arial" pitchFamily="34" charset="0"/>
                <a:ea typeface="+mn-ea"/>
                <a:cs typeface="Arial" pitchFamily="34" charset="0"/>
              </a:defRPr>
            </a:lvl2pPr>
            <a:lvl3pPr marL="914400" indent="-246063" algn="l" rtl="0" fontAlgn="base">
              <a:spcBef>
                <a:spcPct val="20000"/>
              </a:spcBef>
              <a:spcAft>
                <a:spcPct val="0"/>
              </a:spcAft>
              <a:buClr>
                <a:srgbClr val="083763"/>
              </a:buClr>
              <a:buSzPct val="70000"/>
              <a:buFont typeface="Wingdings 2" panose="05020102010507070707" pitchFamily="18" charset="2"/>
              <a:buChar char=""/>
              <a:defRPr sz="2100" kern="1200">
                <a:solidFill>
                  <a:schemeClr val="tx1"/>
                </a:solidFill>
                <a:latin typeface="Arial" pitchFamily="34" charset="0"/>
                <a:ea typeface="+mn-ea"/>
                <a:cs typeface="Arial" pitchFamily="34" charset="0"/>
              </a:defRPr>
            </a:lvl3pPr>
            <a:lvl4pPr marL="1187450" indent="-209550" algn="l" rtl="0" fontAlgn="base">
              <a:spcBef>
                <a:spcPct val="20000"/>
              </a:spcBef>
              <a:spcAft>
                <a:spcPct val="0"/>
              </a:spcAft>
              <a:buClr>
                <a:srgbClr val="083763"/>
              </a:buClr>
              <a:buSzPct val="65000"/>
              <a:buFont typeface="Wingdings 2" panose="05020102010507070707" pitchFamily="18" charset="2"/>
              <a:buChar char=""/>
              <a:defRPr sz="2000" kern="1200">
                <a:solidFill>
                  <a:schemeClr val="tx1"/>
                </a:solidFill>
                <a:latin typeface="Arial" pitchFamily="34" charset="0"/>
                <a:ea typeface="+mn-ea"/>
                <a:cs typeface="Arial" pitchFamily="34" charset="0"/>
              </a:defRPr>
            </a:lvl4pPr>
            <a:lvl5pPr marL="1462088" indent="-209550" algn="l" rtl="0" fontAlgn="base">
              <a:spcBef>
                <a:spcPct val="20000"/>
              </a:spcBef>
              <a:spcAft>
                <a:spcPct val="0"/>
              </a:spcAft>
              <a:buClr>
                <a:srgbClr val="083763"/>
              </a:buClr>
              <a:buSzPct val="65000"/>
              <a:buFont typeface="Wingdings 2" panose="05020102010507070707" pitchFamily="18" charset="2"/>
              <a:buChar char=""/>
              <a:defRPr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1600" dirty="0">
                <a:solidFill>
                  <a:schemeClr val="tx2">
                    <a:lumMod val="60000"/>
                    <a:lumOff val="40000"/>
                  </a:schemeClr>
                </a:solidFill>
              </a:rPr>
              <a:t>Note:</a:t>
            </a:r>
            <a:r>
              <a:rPr lang="en-US" sz="1600" dirty="0">
                <a:solidFill>
                  <a:schemeClr val="tx2">
                    <a:lumMod val="60000"/>
                    <a:lumOff val="40000"/>
                  </a:schemeClr>
                </a:solidFill>
              </a:rPr>
              <a:t>The full garment in the photo is for aseptic or good manufacturing purposes and not necessarily for radiation protection</a:t>
            </a:r>
            <a:endParaRPr lang="en-GB" sz="1600" dirty="0">
              <a:solidFill>
                <a:schemeClr val="tx2">
                  <a:lumMod val="60000"/>
                  <a:lumOff val="40000"/>
                </a:schemeClr>
              </a:solidFill>
            </a:endParaRPr>
          </a:p>
        </p:txBody>
      </p:sp>
    </p:spTree>
    <p:extLst>
      <p:ext uri="{BB962C8B-B14F-4D97-AF65-F5344CB8AC3E}">
        <p14:creationId xmlns:p14="http://schemas.microsoft.com/office/powerpoint/2010/main" val="1121073953"/>
      </p:ext>
    </p:extLst>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algn="ctr"/>
            <a:r>
              <a:rPr lang="en-GB" dirty="0"/>
              <a:t>DEFINITIONS</a:t>
            </a:r>
          </a:p>
        </p:txBody>
      </p:sp>
      <p:sp>
        <p:nvSpPr>
          <p:cNvPr id="403459" name="Text Box 3"/>
          <p:cNvSpPr txBox="1">
            <a:spLocks noChangeArrowheads="1"/>
          </p:cNvSpPr>
          <p:nvPr/>
        </p:nvSpPr>
        <p:spPr bwMode="auto">
          <a:xfrm>
            <a:off x="1066800" y="1981200"/>
            <a:ext cx="7162800" cy="2492990"/>
          </a:xfrm>
          <a:prstGeom prst="rect">
            <a:avLst/>
          </a:prstGeom>
          <a:noFill/>
          <a:ln w="12700">
            <a:noFill/>
            <a:miter lim="800000"/>
            <a:headEnd type="none" w="sm" len="sm"/>
            <a:tailEnd type="none" w="sm" len="sm"/>
          </a:ln>
          <a:effectLst/>
        </p:spPr>
        <p:txBody>
          <a:bodyPr>
            <a:spAutoFit/>
          </a:bodyPr>
          <a:lstStyle/>
          <a:p>
            <a:r>
              <a:rPr lang="en-GB" sz="3200" b="1" dirty="0"/>
              <a:t>Dose rate constant</a:t>
            </a:r>
          </a:p>
          <a:p>
            <a:r>
              <a:rPr lang="en-GB" sz="2000" dirty="0"/>
              <a:t>The dose rate ,</a:t>
            </a:r>
            <a:r>
              <a:rPr lang="en-GB" sz="2000" dirty="0">
                <a:solidFill>
                  <a:srgbClr val="000000"/>
                </a:solidFill>
              </a:rPr>
              <a:t> Γ</a:t>
            </a:r>
            <a:r>
              <a:rPr lang="en-GB" sz="2000" dirty="0"/>
              <a:t>(</a:t>
            </a:r>
            <a:r>
              <a:rPr lang="en-GB" sz="2000" dirty="0" err="1">
                <a:cs typeface="Times New Roman" pitchFamily="18" charset="0"/>
              </a:rPr>
              <a:t>μSv</a:t>
            </a:r>
            <a:r>
              <a:rPr lang="en-GB" sz="2000" dirty="0">
                <a:cs typeface="Times New Roman" pitchFamily="18" charset="0"/>
              </a:rPr>
              <a:t>/h), at 1 m from a point source of  1 </a:t>
            </a:r>
            <a:r>
              <a:rPr lang="en-GB" sz="2000" dirty="0" err="1">
                <a:cs typeface="Times New Roman" pitchFamily="18" charset="0"/>
              </a:rPr>
              <a:t>MBq</a:t>
            </a:r>
            <a:endParaRPr lang="en-GB" sz="2000" dirty="0">
              <a:cs typeface="Times New Roman" pitchFamily="18" charset="0"/>
            </a:endParaRPr>
          </a:p>
          <a:p>
            <a:endParaRPr lang="en-GB" sz="3200" dirty="0">
              <a:cs typeface="Times New Roman" pitchFamily="18" charset="0"/>
            </a:endParaRPr>
          </a:p>
          <a:p>
            <a:r>
              <a:rPr lang="en-GB" sz="3200" b="1" dirty="0">
                <a:cs typeface="Times New Roman" pitchFamily="18" charset="0"/>
              </a:rPr>
              <a:t>TVL</a:t>
            </a:r>
          </a:p>
          <a:p>
            <a:r>
              <a:rPr lang="en-GB" sz="2000" dirty="0">
                <a:cs typeface="Times New Roman" pitchFamily="18" charset="0"/>
              </a:rPr>
              <a:t>Tenth value layer, which is the thickness of a material that reduces the number of incident photons by a factor of 10.</a:t>
            </a:r>
            <a:endParaRPr lang="en-GB" sz="2000" dirty="0"/>
          </a:p>
        </p:txBody>
      </p:sp>
    </p:spTree>
    <p:extLst>
      <p:ext uri="{BB962C8B-B14F-4D97-AF65-F5344CB8AC3E}">
        <p14:creationId xmlns:p14="http://schemas.microsoft.com/office/powerpoint/2010/main" val="1281751126"/>
      </p:ext>
    </p:extLst>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Sources of exposure</a:t>
            </a:r>
          </a:p>
        </p:txBody>
      </p:sp>
      <p:sp>
        <p:nvSpPr>
          <p:cNvPr id="3" name="Platshållare för innehåll 2"/>
          <p:cNvSpPr>
            <a:spLocks noGrp="1"/>
          </p:cNvSpPr>
          <p:nvPr>
            <p:ph idx="1"/>
          </p:nvPr>
        </p:nvSpPr>
        <p:spPr>
          <a:xfrm>
            <a:off x="613792" y="1844824"/>
            <a:ext cx="7772400" cy="4114800"/>
          </a:xfrm>
        </p:spPr>
        <p:txBody>
          <a:bodyPr/>
          <a:lstStyle/>
          <a:p>
            <a:r>
              <a:rPr lang="en-GB" sz="2400" dirty="0"/>
              <a:t>Exposure from external sources (vials, syringes)</a:t>
            </a:r>
          </a:p>
          <a:p>
            <a:r>
              <a:rPr lang="en-GB" sz="2400" dirty="0"/>
              <a:t>Contamination (dispensing, administration)</a:t>
            </a:r>
          </a:p>
        </p:txBody>
      </p:sp>
      <p:graphicFrame>
        <p:nvGraphicFramePr>
          <p:cNvPr id="13315" name="Object 3"/>
          <p:cNvGraphicFramePr>
            <a:graphicFrameLocks/>
          </p:cNvGraphicFramePr>
          <p:nvPr>
            <p:extLst>
              <p:ext uri="{D42A27DB-BD31-4B8C-83A1-F6EECF244321}">
                <p14:modId xmlns:p14="http://schemas.microsoft.com/office/powerpoint/2010/main" val="2037113020"/>
              </p:ext>
            </p:extLst>
          </p:nvPr>
        </p:nvGraphicFramePr>
        <p:xfrm>
          <a:off x="2915816" y="4797152"/>
          <a:ext cx="2438400" cy="1295400"/>
        </p:xfrm>
        <a:graphic>
          <a:graphicData uri="http://schemas.openxmlformats.org/presentationml/2006/ole">
            <mc:AlternateContent xmlns:mc="http://schemas.openxmlformats.org/markup-compatibility/2006">
              <mc:Choice xmlns:v="urn:schemas-microsoft-com:vml" Requires="v">
                <p:oleObj spid="_x0000_s1100" name="ClipArt" r:id="rId3" imgW="2287440" imgH="1052280" progId="">
                  <p:embed/>
                </p:oleObj>
              </mc:Choice>
              <mc:Fallback>
                <p:oleObj name="ClipArt" r:id="rId3" imgW="2287440" imgH="105228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797152"/>
                        <a:ext cx="2438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18"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499992" y="4725144"/>
            <a:ext cx="475377" cy="1023516"/>
          </a:xfrm>
          <a:prstGeom prst="rect">
            <a:avLst/>
          </a:prstGeom>
          <a:noFill/>
          <a:ln w="9525">
            <a:noFill/>
            <a:miter lim="800000"/>
            <a:headEnd/>
            <a:tailEnd/>
          </a:ln>
        </p:spPr>
      </p:pic>
      <p:pic>
        <p:nvPicPr>
          <p:cNvPr id="6" name="Picture 5" descr="cont"/>
          <p:cNvPicPr>
            <a:picLocks noChangeAspect="1" noChangeArrowheads="1" noCrop="1"/>
          </p:cNvPicPr>
          <p:nvPr/>
        </p:nvPicPr>
        <p:blipFill>
          <a:blip r:embed="rId6" cstate="print">
            <a:clrChange>
              <a:clrFrom>
                <a:srgbClr val="FFFFFF"/>
              </a:clrFrom>
              <a:clrTo>
                <a:srgbClr val="FFFFFF">
                  <a:alpha val="0"/>
                </a:srgbClr>
              </a:clrTo>
            </a:clrChange>
          </a:blip>
          <a:srcRect/>
          <a:stretch>
            <a:fillRect/>
          </a:stretch>
        </p:blipFill>
        <p:spPr>
          <a:xfrm>
            <a:off x="2771800" y="3140968"/>
            <a:ext cx="2818656" cy="2818656"/>
          </a:xfrm>
          <a:prstGeom prst="rect">
            <a:avLst/>
          </a:prstGeom>
          <a:noFill/>
          <a:ln/>
        </p:spPr>
      </p:pic>
      <p:sp>
        <p:nvSpPr>
          <p:cNvPr id="7" name="Rectangle 3"/>
          <p:cNvSpPr txBox="1">
            <a:spLocks noChangeArrowheads="1"/>
          </p:cNvSpPr>
          <p:nvPr/>
        </p:nvSpPr>
        <p:spPr bwMode="auto">
          <a:xfrm>
            <a:off x="6172200" y="6552983"/>
            <a:ext cx="2971800" cy="25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rgbClr val="CCCCFF"/>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r" eaLnBrk="1" hangingPunct="1">
              <a:spcBef>
                <a:spcPts val="0"/>
              </a:spcBef>
              <a:buNone/>
              <a:defRPr/>
            </a:pPr>
            <a:r>
              <a:rPr lang="en-GB" sz="1400" dirty="0">
                <a:solidFill>
                  <a:schemeClr val="tx1"/>
                </a:solidFill>
              </a:rPr>
              <a:t>Slides 2-5 refer to chapter E.1</a:t>
            </a:r>
            <a:endParaRPr lang="en-GB" dirty="0">
              <a:solidFill>
                <a:schemeClr val="tx1"/>
              </a:solidFill>
            </a:endParaRPr>
          </a:p>
        </p:txBody>
      </p:sp>
    </p:spTree>
    <p:extLst>
      <p:ext uri="{BB962C8B-B14F-4D97-AF65-F5344CB8AC3E}">
        <p14:creationId xmlns:p14="http://schemas.microsoft.com/office/powerpoint/2010/main" val="42168095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1628800"/>
            <a:ext cx="8229600" cy="1143000"/>
          </a:xfrm>
        </p:spPr>
        <p:txBody>
          <a:bodyPr>
            <a:noAutofit/>
          </a:bodyPr>
          <a:lstStyle/>
          <a:p>
            <a:r>
              <a:rPr lang="en-GB" altLang="ja-JP" sz="2000" dirty="0">
                <a:latin typeface="Arial" pitchFamily="34" charset="0"/>
                <a:ea typeface="MS Mincho" pitchFamily="49" charset="-128"/>
                <a:cs typeface="Arial" pitchFamily="34" charset="0"/>
              </a:rPr>
              <a:t>SPECIFIC DOSE-RATE CONSTANT (Γ) FOR SOME RADIONUCLIDES AND THE TENTH VALUE LAYER OF LEAD. </a:t>
            </a:r>
            <a:br>
              <a:rPr lang="en-GB" altLang="ja-JP" sz="2000" dirty="0">
                <a:latin typeface="Arial" pitchFamily="34" charset="0"/>
                <a:ea typeface="MS Mincho" pitchFamily="49" charset="-128"/>
                <a:cs typeface="Arial" pitchFamily="34" charset="0"/>
              </a:rPr>
            </a:br>
            <a:r>
              <a:rPr lang="en-GB" altLang="ja-JP" sz="1100" dirty="0">
                <a:latin typeface="Arial" pitchFamily="34" charset="0"/>
                <a:ea typeface="MS Mincho" pitchFamily="49" charset="-128"/>
                <a:cs typeface="Arial" pitchFamily="34" charset="0"/>
              </a:rPr>
              <a:t>DATA FROM LM UNGER &amp; DK TRUBEY, SPECIFIC GAMMA-RAY DOSE CONSTANTS FOR NUCLIDES IMPORTANT TO DOSIMETRY AND RADIOLOGICAL ASSESSMENT, OAK RIDGE NATIONAL LABORATORY, ORNL/RSIC-45/R1 (1982)</a:t>
            </a:r>
            <a:endParaRPr lang="en-GB" sz="2000" dirty="0">
              <a:latin typeface="Arial" pitchFamily="34" charset="0"/>
              <a:cs typeface="Arial" pitchFamily="34" charset="0"/>
            </a:endParaRPr>
          </a:p>
        </p:txBody>
      </p:sp>
      <p:graphicFrame>
        <p:nvGraphicFramePr>
          <p:cNvPr id="3" name="Tabell 2"/>
          <p:cNvGraphicFramePr>
            <a:graphicFrameLocks noGrp="1"/>
          </p:cNvGraphicFramePr>
          <p:nvPr>
            <p:extLst>
              <p:ext uri="{D42A27DB-BD31-4B8C-83A1-F6EECF244321}">
                <p14:modId xmlns:p14="http://schemas.microsoft.com/office/powerpoint/2010/main" val="1381664358"/>
              </p:ext>
            </p:extLst>
          </p:nvPr>
        </p:nvGraphicFramePr>
        <p:xfrm>
          <a:off x="2339752" y="3068960"/>
          <a:ext cx="4824536" cy="256032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545430">
                  <a:extLst>
                    <a:ext uri="{9D8B030D-6E8A-4147-A177-3AD203B41FA5}">
                      <a16:colId xmlns:a16="http://schemas.microsoft.com/office/drawing/2014/main" val="20000"/>
                    </a:ext>
                  </a:extLst>
                </a:gridCol>
                <a:gridCol w="1639553">
                  <a:extLst>
                    <a:ext uri="{9D8B030D-6E8A-4147-A177-3AD203B41FA5}">
                      <a16:colId xmlns:a16="http://schemas.microsoft.com/office/drawing/2014/main" val="20001"/>
                    </a:ext>
                  </a:extLst>
                </a:gridCol>
                <a:gridCol w="1639553">
                  <a:extLst>
                    <a:ext uri="{9D8B030D-6E8A-4147-A177-3AD203B41FA5}">
                      <a16:colId xmlns:a16="http://schemas.microsoft.com/office/drawing/2014/main" val="20002"/>
                    </a:ext>
                  </a:extLst>
                </a:gridCol>
              </a:tblGrid>
              <a:tr h="0">
                <a:tc>
                  <a:txBody>
                    <a:bodyPr/>
                    <a:lstStyle/>
                    <a:p>
                      <a:pPr indent="342900">
                        <a:spcAft>
                          <a:spcPts val="0"/>
                        </a:spcAft>
                      </a:pPr>
                      <a:r>
                        <a:rPr lang="en-GB" sz="1200" dirty="0">
                          <a:solidFill>
                            <a:srgbClr val="000000"/>
                          </a:solidFill>
                        </a:rPr>
                        <a:t>Radionuclide</a:t>
                      </a:r>
                      <a:endParaRPr lang="sv-SE" sz="900" dirty="0">
                        <a:solidFill>
                          <a:srgbClr val="000000"/>
                        </a:solidFill>
                        <a:latin typeface="Times New Roman"/>
                        <a:ea typeface="MS Mincho"/>
                      </a:endParaRPr>
                    </a:p>
                  </a:txBody>
                  <a:tcPr marL="68580" marR="68580" marT="0" marB="0"/>
                </a:tc>
                <a:tc>
                  <a:txBody>
                    <a:bodyPr/>
                    <a:lstStyle/>
                    <a:p>
                      <a:pPr indent="342900">
                        <a:spcAft>
                          <a:spcPts val="0"/>
                        </a:spcAft>
                      </a:pPr>
                      <a:r>
                        <a:rPr lang="en-GB" sz="1200" dirty="0">
                          <a:solidFill>
                            <a:srgbClr val="000000"/>
                          </a:solidFill>
                        </a:rPr>
                        <a:t>Γ  (μSvh</a:t>
                      </a:r>
                      <a:r>
                        <a:rPr lang="en-GB" sz="1200" baseline="30000" dirty="0">
                          <a:solidFill>
                            <a:srgbClr val="000000"/>
                          </a:solidFill>
                        </a:rPr>
                        <a:t>-1</a:t>
                      </a:r>
                      <a:r>
                        <a:rPr lang="en-GB" sz="1200" dirty="0">
                          <a:solidFill>
                            <a:srgbClr val="000000"/>
                          </a:solidFill>
                        </a:rPr>
                        <a:t>MBq</a:t>
                      </a:r>
                      <a:r>
                        <a:rPr lang="en-GB" sz="1200" baseline="30000" dirty="0">
                          <a:solidFill>
                            <a:srgbClr val="000000"/>
                          </a:solidFill>
                        </a:rPr>
                        <a:t>-1</a:t>
                      </a:r>
                      <a:r>
                        <a:rPr lang="en-GB" sz="1200" dirty="0">
                          <a:solidFill>
                            <a:srgbClr val="000000"/>
                          </a:solidFill>
                        </a:rPr>
                        <a:t>)</a:t>
                      </a:r>
                      <a:endParaRPr lang="sv-SE" sz="900" dirty="0">
                        <a:solidFill>
                          <a:srgbClr val="000000"/>
                        </a:solidFill>
                        <a:latin typeface="Times New Roman"/>
                        <a:ea typeface="MS Mincho"/>
                      </a:endParaRPr>
                    </a:p>
                  </a:txBody>
                  <a:tcPr marL="68580" marR="68580" marT="0" marB="0"/>
                </a:tc>
                <a:tc>
                  <a:txBody>
                    <a:bodyPr/>
                    <a:lstStyle/>
                    <a:p>
                      <a:pPr indent="342900">
                        <a:spcAft>
                          <a:spcPts val="0"/>
                        </a:spcAft>
                      </a:pPr>
                      <a:r>
                        <a:rPr lang="en-GB" sz="1200">
                          <a:solidFill>
                            <a:srgbClr val="000000"/>
                          </a:solidFill>
                        </a:rPr>
                        <a:t>TVL (mm lead)</a:t>
                      </a:r>
                      <a:endParaRPr lang="sv-SE" sz="900">
                        <a:solidFill>
                          <a:srgbClr val="000000"/>
                        </a:solidFill>
                        <a:latin typeface="Times New Roman"/>
                        <a:ea typeface="MS Mincho"/>
                      </a:endParaRPr>
                    </a:p>
                  </a:txBody>
                  <a:tcPr marL="68580" marR="68580" marT="0" marB="0"/>
                </a:tc>
                <a:extLst>
                  <a:ext uri="{0D108BD9-81ED-4DB2-BD59-A6C34878D82A}">
                    <a16:rowId xmlns:a16="http://schemas.microsoft.com/office/drawing/2014/main" val="10000"/>
                  </a:ext>
                </a:extLst>
              </a:tr>
              <a:tr h="0">
                <a:tc>
                  <a:txBody>
                    <a:bodyPr/>
                    <a:lstStyle/>
                    <a:p>
                      <a:pPr indent="342900">
                        <a:spcAft>
                          <a:spcPts val="0"/>
                        </a:spcAft>
                      </a:pPr>
                      <a:r>
                        <a:rPr lang="en-GB" sz="1200" dirty="0">
                          <a:solidFill>
                            <a:srgbClr val="000000"/>
                          </a:solidFill>
                        </a:rPr>
                        <a:t>F-18</a:t>
                      </a:r>
                      <a:endParaRPr lang="sv-SE" sz="900" dirty="0">
                        <a:solidFill>
                          <a:srgbClr val="000000"/>
                        </a:solidFill>
                        <a:latin typeface="Times New Roman"/>
                        <a:ea typeface="MS Mincho"/>
                      </a:endParaRPr>
                    </a:p>
                  </a:txBody>
                  <a:tcPr marL="68580" marR="68580" marT="0" marB="0"/>
                </a:tc>
                <a:tc>
                  <a:txBody>
                    <a:bodyPr/>
                    <a:lstStyle/>
                    <a:p>
                      <a:pPr indent="342900">
                        <a:spcAft>
                          <a:spcPts val="0"/>
                        </a:spcAft>
                      </a:pPr>
                      <a:r>
                        <a:rPr lang="en-GB" sz="1200" dirty="0">
                          <a:solidFill>
                            <a:srgbClr val="000000"/>
                          </a:solidFill>
                        </a:rPr>
                        <a:t>0,1851</a:t>
                      </a:r>
                      <a:endParaRPr lang="sv-SE" sz="900" dirty="0">
                        <a:solidFill>
                          <a:srgbClr val="000000"/>
                        </a:solidFill>
                        <a:latin typeface="Times New Roman"/>
                        <a:ea typeface="MS Mincho"/>
                      </a:endParaRPr>
                    </a:p>
                  </a:txBody>
                  <a:tcPr marL="68580" marR="68580" marT="0" marB="0"/>
                </a:tc>
                <a:tc>
                  <a:txBody>
                    <a:bodyPr/>
                    <a:lstStyle/>
                    <a:p>
                      <a:pPr indent="342900">
                        <a:spcAft>
                          <a:spcPts val="0"/>
                        </a:spcAft>
                      </a:pPr>
                      <a:r>
                        <a:rPr lang="en-GB" sz="1200">
                          <a:solidFill>
                            <a:srgbClr val="000000"/>
                          </a:solidFill>
                        </a:rPr>
                        <a:t>13.5</a:t>
                      </a:r>
                      <a:endParaRPr lang="sv-SE" sz="900">
                        <a:solidFill>
                          <a:srgbClr val="000000"/>
                        </a:solidFill>
                        <a:latin typeface="Times New Roman"/>
                        <a:ea typeface="MS Mincho"/>
                      </a:endParaRPr>
                    </a:p>
                  </a:txBody>
                  <a:tcPr marL="68580" marR="68580" marT="0" marB="0"/>
                </a:tc>
                <a:extLst>
                  <a:ext uri="{0D108BD9-81ED-4DB2-BD59-A6C34878D82A}">
                    <a16:rowId xmlns:a16="http://schemas.microsoft.com/office/drawing/2014/main" val="10001"/>
                  </a:ext>
                </a:extLst>
              </a:tr>
              <a:tr h="146680">
                <a:tc>
                  <a:txBody>
                    <a:bodyPr/>
                    <a:lstStyle/>
                    <a:p>
                      <a:pPr indent="342900">
                        <a:spcAft>
                          <a:spcPts val="0"/>
                        </a:spcAft>
                      </a:pPr>
                      <a:r>
                        <a:rPr lang="en-GB" sz="1200">
                          <a:solidFill>
                            <a:srgbClr val="000000"/>
                          </a:solidFill>
                        </a:rPr>
                        <a:t>Cr-51</a:t>
                      </a:r>
                      <a:endParaRPr lang="sv-SE" sz="900">
                        <a:solidFill>
                          <a:srgbClr val="000000"/>
                        </a:solidFill>
                        <a:latin typeface="Times New Roman"/>
                        <a:ea typeface="MS Mincho"/>
                      </a:endParaRPr>
                    </a:p>
                  </a:txBody>
                  <a:tcPr marL="68580" marR="68580" marT="0" marB="0"/>
                </a:tc>
                <a:tc>
                  <a:txBody>
                    <a:bodyPr/>
                    <a:lstStyle/>
                    <a:p>
                      <a:pPr indent="342900">
                        <a:spcAft>
                          <a:spcPts val="0"/>
                        </a:spcAft>
                      </a:pPr>
                      <a:r>
                        <a:rPr lang="en-GB" sz="1200" dirty="0">
                          <a:solidFill>
                            <a:srgbClr val="000000"/>
                          </a:solidFill>
                        </a:rPr>
                        <a:t>0,0063</a:t>
                      </a:r>
                      <a:endParaRPr lang="sv-SE" sz="900" dirty="0">
                        <a:solidFill>
                          <a:srgbClr val="000000"/>
                        </a:solidFill>
                        <a:latin typeface="Times New Roman"/>
                        <a:ea typeface="MS Mincho"/>
                      </a:endParaRPr>
                    </a:p>
                  </a:txBody>
                  <a:tcPr marL="68580" marR="68580" marT="0" marB="0"/>
                </a:tc>
                <a:tc>
                  <a:txBody>
                    <a:bodyPr/>
                    <a:lstStyle/>
                    <a:p>
                      <a:pPr indent="342900">
                        <a:spcAft>
                          <a:spcPts val="0"/>
                        </a:spcAft>
                      </a:pPr>
                      <a:r>
                        <a:rPr lang="en-GB" sz="1200">
                          <a:solidFill>
                            <a:srgbClr val="000000"/>
                          </a:solidFill>
                        </a:rPr>
                        <a:t>6.0</a:t>
                      </a:r>
                      <a:endParaRPr lang="sv-SE" sz="900">
                        <a:solidFill>
                          <a:srgbClr val="000000"/>
                        </a:solidFill>
                        <a:latin typeface="Times New Roman"/>
                        <a:ea typeface="MS Mincho"/>
                      </a:endParaRPr>
                    </a:p>
                  </a:txBody>
                  <a:tcPr marL="68580" marR="68580" marT="0" marB="0"/>
                </a:tc>
                <a:extLst>
                  <a:ext uri="{0D108BD9-81ED-4DB2-BD59-A6C34878D82A}">
                    <a16:rowId xmlns:a16="http://schemas.microsoft.com/office/drawing/2014/main" val="10002"/>
                  </a:ext>
                </a:extLst>
              </a:tr>
              <a:tr h="0">
                <a:tc>
                  <a:txBody>
                    <a:bodyPr/>
                    <a:lstStyle/>
                    <a:p>
                      <a:pPr indent="342900">
                        <a:spcAft>
                          <a:spcPts val="0"/>
                        </a:spcAft>
                      </a:pPr>
                      <a:r>
                        <a:rPr lang="en-GB" sz="1200">
                          <a:solidFill>
                            <a:srgbClr val="000000"/>
                          </a:solidFill>
                        </a:rPr>
                        <a:t>Co-57</a:t>
                      </a:r>
                      <a:endParaRPr lang="sv-SE" sz="900">
                        <a:solidFill>
                          <a:srgbClr val="000000"/>
                        </a:solidFill>
                        <a:latin typeface="Times New Roman"/>
                        <a:ea typeface="MS Mincho"/>
                      </a:endParaRPr>
                    </a:p>
                  </a:txBody>
                  <a:tcPr marL="68580" marR="68580" marT="0" marB="0"/>
                </a:tc>
                <a:tc>
                  <a:txBody>
                    <a:bodyPr/>
                    <a:lstStyle/>
                    <a:p>
                      <a:pPr indent="342900">
                        <a:spcAft>
                          <a:spcPts val="0"/>
                        </a:spcAft>
                      </a:pPr>
                      <a:r>
                        <a:rPr lang="en-GB" sz="1200" dirty="0">
                          <a:solidFill>
                            <a:srgbClr val="000000"/>
                          </a:solidFill>
                        </a:rPr>
                        <a:t>0.0409</a:t>
                      </a:r>
                      <a:endParaRPr lang="sv-SE" sz="900" dirty="0">
                        <a:solidFill>
                          <a:srgbClr val="000000"/>
                        </a:solidFill>
                        <a:latin typeface="Times New Roman"/>
                        <a:ea typeface="MS Mincho"/>
                      </a:endParaRPr>
                    </a:p>
                  </a:txBody>
                  <a:tcPr marL="68580" marR="68580" marT="0" marB="0"/>
                </a:tc>
                <a:tc>
                  <a:txBody>
                    <a:bodyPr/>
                    <a:lstStyle/>
                    <a:p>
                      <a:pPr indent="342900">
                        <a:spcAft>
                          <a:spcPts val="0"/>
                        </a:spcAft>
                      </a:pPr>
                      <a:r>
                        <a:rPr lang="en-GB" sz="1200">
                          <a:solidFill>
                            <a:srgbClr val="000000"/>
                          </a:solidFill>
                        </a:rPr>
                        <a:t>0.57</a:t>
                      </a:r>
                      <a:endParaRPr lang="sv-SE" sz="900">
                        <a:solidFill>
                          <a:srgbClr val="000000"/>
                        </a:solidFill>
                        <a:latin typeface="Times New Roman"/>
                        <a:ea typeface="MS Mincho"/>
                      </a:endParaRPr>
                    </a:p>
                  </a:txBody>
                  <a:tcPr marL="68580" marR="68580" marT="0" marB="0"/>
                </a:tc>
                <a:extLst>
                  <a:ext uri="{0D108BD9-81ED-4DB2-BD59-A6C34878D82A}">
                    <a16:rowId xmlns:a16="http://schemas.microsoft.com/office/drawing/2014/main" val="10003"/>
                  </a:ext>
                </a:extLst>
              </a:tr>
              <a:tr h="0">
                <a:tc>
                  <a:txBody>
                    <a:bodyPr/>
                    <a:lstStyle/>
                    <a:p>
                      <a:pPr indent="342900">
                        <a:spcAft>
                          <a:spcPts val="0"/>
                        </a:spcAft>
                      </a:pPr>
                      <a:r>
                        <a:rPr lang="en-GB" sz="1200">
                          <a:solidFill>
                            <a:srgbClr val="000000"/>
                          </a:solidFill>
                        </a:rPr>
                        <a:t>Ga-67</a:t>
                      </a:r>
                      <a:endParaRPr lang="sv-SE" sz="900">
                        <a:solidFill>
                          <a:srgbClr val="000000"/>
                        </a:solidFill>
                        <a:latin typeface="Times New Roman"/>
                        <a:ea typeface="MS Mincho"/>
                      </a:endParaRPr>
                    </a:p>
                  </a:txBody>
                  <a:tcPr marL="68580" marR="68580" marT="0" marB="0"/>
                </a:tc>
                <a:tc>
                  <a:txBody>
                    <a:bodyPr/>
                    <a:lstStyle/>
                    <a:p>
                      <a:pPr indent="342900">
                        <a:spcAft>
                          <a:spcPts val="0"/>
                        </a:spcAft>
                      </a:pPr>
                      <a:r>
                        <a:rPr lang="en-GB" sz="1200" dirty="0">
                          <a:solidFill>
                            <a:srgbClr val="000000"/>
                          </a:solidFill>
                        </a:rPr>
                        <a:t>0,0300</a:t>
                      </a:r>
                      <a:endParaRPr lang="sv-SE" sz="900" dirty="0">
                        <a:solidFill>
                          <a:srgbClr val="000000"/>
                        </a:solidFill>
                        <a:latin typeface="Times New Roman"/>
                        <a:ea typeface="MS Mincho"/>
                      </a:endParaRPr>
                    </a:p>
                  </a:txBody>
                  <a:tcPr marL="68580" marR="68580" marT="0" marB="0"/>
                </a:tc>
                <a:tc>
                  <a:txBody>
                    <a:bodyPr/>
                    <a:lstStyle/>
                    <a:p>
                      <a:pPr indent="342900">
                        <a:spcAft>
                          <a:spcPts val="0"/>
                        </a:spcAft>
                      </a:pPr>
                      <a:r>
                        <a:rPr lang="en-GB" sz="1200">
                          <a:solidFill>
                            <a:srgbClr val="000000"/>
                          </a:solidFill>
                        </a:rPr>
                        <a:t>4.8</a:t>
                      </a:r>
                      <a:endParaRPr lang="sv-SE" sz="900">
                        <a:solidFill>
                          <a:srgbClr val="000000"/>
                        </a:solidFill>
                        <a:latin typeface="Times New Roman"/>
                        <a:ea typeface="MS Mincho"/>
                      </a:endParaRPr>
                    </a:p>
                  </a:txBody>
                  <a:tcPr marL="68580" marR="68580" marT="0" marB="0"/>
                </a:tc>
                <a:extLst>
                  <a:ext uri="{0D108BD9-81ED-4DB2-BD59-A6C34878D82A}">
                    <a16:rowId xmlns:a16="http://schemas.microsoft.com/office/drawing/2014/main" val="10004"/>
                  </a:ext>
                </a:extLst>
              </a:tr>
              <a:tr h="0">
                <a:tc>
                  <a:txBody>
                    <a:bodyPr/>
                    <a:lstStyle/>
                    <a:p>
                      <a:pPr indent="342900">
                        <a:spcAft>
                          <a:spcPts val="0"/>
                        </a:spcAft>
                      </a:pPr>
                      <a:r>
                        <a:rPr lang="en-GB" sz="1200">
                          <a:solidFill>
                            <a:srgbClr val="000000"/>
                          </a:solidFill>
                        </a:rPr>
                        <a:t>Se-75</a:t>
                      </a:r>
                      <a:endParaRPr lang="sv-SE" sz="900">
                        <a:solidFill>
                          <a:srgbClr val="000000"/>
                        </a:solidFill>
                        <a:latin typeface="Times New Roman"/>
                        <a:ea typeface="MS Mincho"/>
                      </a:endParaRPr>
                    </a:p>
                  </a:txBody>
                  <a:tcPr marL="68580" marR="68580" marT="0" marB="0"/>
                </a:tc>
                <a:tc>
                  <a:txBody>
                    <a:bodyPr/>
                    <a:lstStyle/>
                    <a:p>
                      <a:pPr indent="342900">
                        <a:spcAft>
                          <a:spcPts val="0"/>
                        </a:spcAft>
                      </a:pPr>
                      <a:r>
                        <a:rPr lang="en-GB" sz="1200" dirty="0">
                          <a:solidFill>
                            <a:srgbClr val="000000"/>
                          </a:solidFill>
                        </a:rPr>
                        <a:t>0,2323</a:t>
                      </a:r>
                      <a:endParaRPr lang="sv-SE" sz="900" dirty="0">
                        <a:solidFill>
                          <a:srgbClr val="000000"/>
                        </a:solidFill>
                        <a:latin typeface="Times New Roman"/>
                        <a:ea typeface="MS Mincho"/>
                      </a:endParaRPr>
                    </a:p>
                  </a:txBody>
                  <a:tcPr marL="68580" marR="68580" marT="0" marB="0"/>
                </a:tc>
                <a:tc>
                  <a:txBody>
                    <a:bodyPr/>
                    <a:lstStyle/>
                    <a:p>
                      <a:pPr indent="342900">
                        <a:spcAft>
                          <a:spcPts val="0"/>
                        </a:spcAft>
                      </a:pPr>
                      <a:r>
                        <a:rPr lang="en-GB" sz="1200" dirty="0">
                          <a:solidFill>
                            <a:srgbClr val="000000"/>
                          </a:solidFill>
                        </a:rPr>
                        <a:t>2.5</a:t>
                      </a:r>
                      <a:endParaRPr lang="sv-SE" sz="900" dirty="0">
                        <a:solidFill>
                          <a:srgbClr val="000000"/>
                        </a:solidFill>
                        <a:latin typeface="Times New Roman"/>
                        <a:ea typeface="MS Mincho"/>
                      </a:endParaRPr>
                    </a:p>
                  </a:txBody>
                  <a:tcPr marL="68580" marR="68580" marT="0" marB="0"/>
                </a:tc>
                <a:extLst>
                  <a:ext uri="{0D108BD9-81ED-4DB2-BD59-A6C34878D82A}">
                    <a16:rowId xmlns:a16="http://schemas.microsoft.com/office/drawing/2014/main" val="10005"/>
                  </a:ext>
                </a:extLst>
              </a:tr>
              <a:tr h="0">
                <a:tc>
                  <a:txBody>
                    <a:bodyPr/>
                    <a:lstStyle/>
                    <a:p>
                      <a:pPr indent="342900">
                        <a:spcAft>
                          <a:spcPts val="0"/>
                        </a:spcAft>
                      </a:pPr>
                      <a:r>
                        <a:rPr lang="en-GB" sz="1200">
                          <a:solidFill>
                            <a:srgbClr val="000000"/>
                          </a:solidFill>
                        </a:rPr>
                        <a:t>Mo-99</a:t>
                      </a:r>
                      <a:endParaRPr lang="sv-SE" sz="900">
                        <a:solidFill>
                          <a:srgbClr val="000000"/>
                        </a:solidFill>
                        <a:latin typeface="Times New Roman"/>
                        <a:ea typeface="MS Mincho"/>
                      </a:endParaRPr>
                    </a:p>
                  </a:txBody>
                  <a:tcPr marL="68580" marR="68580" marT="0" marB="0"/>
                </a:tc>
                <a:tc>
                  <a:txBody>
                    <a:bodyPr/>
                    <a:lstStyle/>
                    <a:p>
                      <a:pPr indent="342900">
                        <a:spcAft>
                          <a:spcPts val="0"/>
                        </a:spcAft>
                      </a:pPr>
                      <a:r>
                        <a:rPr lang="en-GB" sz="1200">
                          <a:solidFill>
                            <a:srgbClr val="000000"/>
                          </a:solidFill>
                        </a:rPr>
                        <a:t>0,0305</a:t>
                      </a:r>
                      <a:endParaRPr lang="sv-SE" sz="900">
                        <a:solidFill>
                          <a:srgbClr val="000000"/>
                        </a:solidFill>
                        <a:latin typeface="Times New Roman"/>
                        <a:ea typeface="MS Mincho"/>
                      </a:endParaRPr>
                    </a:p>
                  </a:txBody>
                  <a:tcPr marL="68580" marR="68580" marT="0" marB="0"/>
                </a:tc>
                <a:tc>
                  <a:txBody>
                    <a:bodyPr/>
                    <a:lstStyle/>
                    <a:p>
                      <a:pPr indent="342900">
                        <a:spcAft>
                          <a:spcPts val="0"/>
                        </a:spcAft>
                      </a:pPr>
                      <a:r>
                        <a:rPr lang="en-GB" sz="1200" dirty="0">
                          <a:solidFill>
                            <a:srgbClr val="000000"/>
                          </a:solidFill>
                        </a:rPr>
                        <a:t>19.7</a:t>
                      </a:r>
                      <a:endParaRPr lang="sv-SE" sz="900" dirty="0">
                        <a:solidFill>
                          <a:srgbClr val="000000"/>
                        </a:solidFill>
                        <a:latin typeface="Times New Roman"/>
                        <a:ea typeface="MS Mincho"/>
                      </a:endParaRPr>
                    </a:p>
                  </a:txBody>
                  <a:tcPr marL="68580" marR="68580" marT="0" marB="0"/>
                </a:tc>
                <a:extLst>
                  <a:ext uri="{0D108BD9-81ED-4DB2-BD59-A6C34878D82A}">
                    <a16:rowId xmlns:a16="http://schemas.microsoft.com/office/drawing/2014/main" val="10006"/>
                  </a:ext>
                </a:extLst>
              </a:tr>
              <a:tr h="0">
                <a:tc>
                  <a:txBody>
                    <a:bodyPr/>
                    <a:lstStyle/>
                    <a:p>
                      <a:pPr indent="342900">
                        <a:spcAft>
                          <a:spcPts val="0"/>
                        </a:spcAft>
                      </a:pPr>
                      <a:r>
                        <a:rPr lang="en-GB" sz="1200" dirty="0">
                          <a:solidFill>
                            <a:srgbClr val="000000"/>
                          </a:solidFill>
                        </a:rPr>
                        <a:t>Tc-99m</a:t>
                      </a:r>
                      <a:endParaRPr lang="sv-SE" sz="900" dirty="0">
                        <a:solidFill>
                          <a:srgbClr val="000000"/>
                        </a:solidFill>
                        <a:latin typeface="Times New Roman"/>
                        <a:ea typeface="MS Mincho"/>
                      </a:endParaRPr>
                    </a:p>
                  </a:txBody>
                  <a:tcPr marL="68580" marR="68580" marT="0" marB="0"/>
                </a:tc>
                <a:tc>
                  <a:txBody>
                    <a:bodyPr/>
                    <a:lstStyle/>
                    <a:p>
                      <a:pPr indent="342900">
                        <a:spcAft>
                          <a:spcPts val="0"/>
                        </a:spcAft>
                      </a:pPr>
                      <a:r>
                        <a:rPr lang="en-GB" sz="1200" dirty="0">
                          <a:solidFill>
                            <a:srgbClr val="000000"/>
                          </a:solidFill>
                        </a:rPr>
                        <a:t>0,0332</a:t>
                      </a:r>
                      <a:endParaRPr lang="sv-SE" sz="900" dirty="0">
                        <a:solidFill>
                          <a:srgbClr val="000000"/>
                        </a:solidFill>
                        <a:latin typeface="Times New Roman"/>
                        <a:ea typeface="MS Mincho"/>
                      </a:endParaRPr>
                    </a:p>
                  </a:txBody>
                  <a:tcPr marL="68580" marR="68580" marT="0" marB="0"/>
                </a:tc>
                <a:tc>
                  <a:txBody>
                    <a:bodyPr/>
                    <a:lstStyle/>
                    <a:p>
                      <a:pPr indent="342900">
                        <a:spcAft>
                          <a:spcPts val="0"/>
                        </a:spcAft>
                      </a:pPr>
                      <a:r>
                        <a:rPr lang="en-GB" sz="1200" dirty="0">
                          <a:solidFill>
                            <a:srgbClr val="000000"/>
                          </a:solidFill>
                        </a:rPr>
                        <a:t>0.83</a:t>
                      </a:r>
                      <a:endParaRPr lang="sv-SE" sz="900" dirty="0">
                        <a:solidFill>
                          <a:srgbClr val="000000"/>
                        </a:solidFill>
                        <a:latin typeface="Times New Roman"/>
                        <a:ea typeface="MS Mincho"/>
                      </a:endParaRPr>
                    </a:p>
                  </a:txBody>
                  <a:tcPr marL="68580" marR="68580" marT="0" marB="0"/>
                </a:tc>
                <a:extLst>
                  <a:ext uri="{0D108BD9-81ED-4DB2-BD59-A6C34878D82A}">
                    <a16:rowId xmlns:a16="http://schemas.microsoft.com/office/drawing/2014/main" val="10007"/>
                  </a:ext>
                </a:extLst>
              </a:tr>
              <a:tr h="0">
                <a:tc>
                  <a:txBody>
                    <a:bodyPr/>
                    <a:lstStyle/>
                    <a:p>
                      <a:pPr indent="342900">
                        <a:spcAft>
                          <a:spcPts val="0"/>
                        </a:spcAft>
                      </a:pPr>
                      <a:r>
                        <a:rPr lang="en-GB" sz="1200" dirty="0">
                          <a:solidFill>
                            <a:srgbClr val="000000"/>
                          </a:solidFill>
                        </a:rPr>
                        <a:t>In-111</a:t>
                      </a:r>
                      <a:endParaRPr lang="sv-SE" sz="900" dirty="0">
                        <a:solidFill>
                          <a:srgbClr val="000000"/>
                        </a:solidFill>
                        <a:latin typeface="Times New Roman"/>
                        <a:ea typeface="MS Mincho"/>
                      </a:endParaRPr>
                    </a:p>
                  </a:txBody>
                  <a:tcPr marL="68580" marR="68580" marT="0" marB="0"/>
                </a:tc>
                <a:tc>
                  <a:txBody>
                    <a:bodyPr/>
                    <a:lstStyle/>
                    <a:p>
                      <a:pPr indent="342900">
                        <a:spcAft>
                          <a:spcPts val="0"/>
                        </a:spcAft>
                      </a:pPr>
                      <a:r>
                        <a:rPr lang="en-GB" sz="1200">
                          <a:solidFill>
                            <a:srgbClr val="000000"/>
                          </a:solidFill>
                        </a:rPr>
                        <a:t>0,1356</a:t>
                      </a:r>
                      <a:endParaRPr lang="sv-SE" sz="900">
                        <a:solidFill>
                          <a:srgbClr val="000000"/>
                        </a:solidFill>
                        <a:latin typeface="Times New Roman"/>
                        <a:ea typeface="MS Mincho"/>
                      </a:endParaRPr>
                    </a:p>
                  </a:txBody>
                  <a:tcPr marL="68580" marR="68580" marT="0" marB="0"/>
                </a:tc>
                <a:tc>
                  <a:txBody>
                    <a:bodyPr/>
                    <a:lstStyle/>
                    <a:p>
                      <a:pPr indent="342900">
                        <a:spcAft>
                          <a:spcPts val="0"/>
                        </a:spcAft>
                      </a:pPr>
                      <a:r>
                        <a:rPr lang="en-GB" sz="1200" dirty="0">
                          <a:solidFill>
                            <a:srgbClr val="000000"/>
                          </a:solidFill>
                        </a:rPr>
                        <a:t>2.23</a:t>
                      </a:r>
                      <a:endParaRPr lang="sv-SE" sz="900" dirty="0">
                        <a:solidFill>
                          <a:srgbClr val="000000"/>
                        </a:solidFill>
                        <a:latin typeface="Times New Roman"/>
                        <a:ea typeface="MS Mincho"/>
                      </a:endParaRPr>
                    </a:p>
                  </a:txBody>
                  <a:tcPr marL="68580" marR="68580" marT="0" marB="0"/>
                </a:tc>
                <a:extLst>
                  <a:ext uri="{0D108BD9-81ED-4DB2-BD59-A6C34878D82A}">
                    <a16:rowId xmlns:a16="http://schemas.microsoft.com/office/drawing/2014/main" val="10008"/>
                  </a:ext>
                </a:extLst>
              </a:tr>
              <a:tr h="0">
                <a:tc>
                  <a:txBody>
                    <a:bodyPr/>
                    <a:lstStyle/>
                    <a:p>
                      <a:pPr indent="342900">
                        <a:spcAft>
                          <a:spcPts val="0"/>
                        </a:spcAft>
                      </a:pPr>
                      <a:r>
                        <a:rPr lang="en-GB" sz="1200">
                          <a:solidFill>
                            <a:srgbClr val="000000"/>
                          </a:solidFill>
                        </a:rPr>
                        <a:t>I-123</a:t>
                      </a:r>
                      <a:endParaRPr lang="sv-SE" sz="900">
                        <a:solidFill>
                          <a:srgbClr val="000000"/>
                        </a:solidFill>
                        <a:latin typeface="Times New Roman"/>
                        <a:ea typeface="MS Mincho"/>
                      </a:endParaRPr>
                    </a:p>
                  </a:txBody>
                  <a:tcPr marL="68580" marR="68580" marT="0" marB="0"/>
                </a:tc>
                <a:tc>
                  <a:txBody>
                    <a:bodyPr/>
                    <a:lstStyle/>
                    <a:p>
                      <a:pPr indent="342900">
                        <a:spcAft>
                          <a:spcPts val="0"/>
                        </a:spcAft>
                      </a:pPr>
                      <a:r>
                        <a:rPr lang="en-GB" sz="1200">
                          <a:solidFill>
                            <a:srgbClr val="000000"/>
                          </a:solidFill>
                        </a:rPr>
                        <a:t>0,0748</a:t>
                      </a:r>
                      <a:endParaRPr lang="sv-SE" sz="900">
                        <a:solidFill>
                          <a:srgbClr val="000000"/>
                        </a:solidFill>
                        <a:latin typeface="Times New Roman"/>
                        <a:ea typeface="MS Mincho"/>
                      </a:endParaRPr>
                    </a:p>
                  </a:txBody>
                  <a:tcPr marL="68580" marR="68580" marT="0" marB="0"/>
                </a:tc>
                <a:tc>
                  <a:txBody>
                    <a:bodyPr/>
                    <a:lstStyle/>
                    <a:p>
                      <a:pPr indent="342900">
                        <a:spcAft>
                          <a:spcPts val="0"/>
                        </a:spcAft>
                      </a:pPr>
                      <a:r>
                        <a:rPr lang="en-GB" sz="1200" dirty="0">
                          <a:solidFill>
                            <a:srgbClr val="000000"/>
                          </a:solidFill>
                        </a:rPr>
                        <a:t>1.19</a:t>
                      </a:r>
                      <a:endParaRPr lang="sv-SE" sz="900" dirty="0">
                        <a:solidFill>
                          <a:srgbClr val="000000"/>
                        </a:solidFill>
                        <a:latin typeface="Times New Roman"/>
                        <a:ea typeface="MS Mincho"/>
                      </a:endParaRPr>
                    </a:p>
                  </a:txBody>
                  <a:tcPr marL="68580" marR="68580" marT="0" marB="0"/>
                </a:tc>
                <a:extLst>
                  <a:ext uri="{0D108BD9-81ED-4DB2-BD59-A6C34878D82A}">
                    <a16:rowId xmlns:a16="http://schemas.microsoft.com/office/drawing/2014/main" val="10009"/>
                  </a:ext>
                </a:extLst>
              </a:tr>
              <a:tr h="0">
                <a:tc>
                  <a:txBody>
                    <a:bodyPr/>
                    <a:lstStyle/>
                    <a:p>
                      <a:pPr indent="342900">
                        <a:spcAft>
                          <a:spcPts val="0"/>
                        </a:spcAft>
                      </a:pPr>
                      <a:r>
                        <a:rPr lang="en-GB" sz="1200">
                          <a:solidFill>
                            <a:srgbClr val="000000"/>
                          </a:solidFill>
                        </a:rPr>
                        <a:t>I-125</a:t>
                      </a:r>
                      <a:endParaRPr lang="sv-SE" sz="900">
                        <a:solidFill>
                          <a:srgbClr val="000000"/>
                        </a:solidFill>
                        <a:latin typeface="Times New Roman"/>
                        <a:ea typeface="MS Mincho"/>
                      </a:endParaRPr>
                    </a:p>
                  </a:txBody>
                  <a:tcPr marL="68580" marR="68580" marT="0" marB="0"/>
                </a:tc>
                <a:tc>
                  <a:txBody>
                    <a:bodyPr/>
                    <a:lstStyle/>
                    <a:p>
                      <a:pPr indent="342900">
                        <a:spcAft>
                          <a:spcPts val="0"/>
                        </a:spcAft>
                      </a:pPr>
                      <a:r>
                        <a:rPr lang="en-GB" sz="1200">
                          <a:solidFill>
                            <a:srgbClr val="000000"/>
                          </a:solidFill>
                        </a:rPr>
                        <a:t>0,0743</a:t>
                      </a:r>
                      <a:endParaRPr lang="sv-SE" sz="900">
                        <a:solidFill>
                          <a:srgbClr val="000000"/>
                        </a:solidFill>
                        <a:latin typeface="Times New Roman"/>
                        <a:ea typeface="MS Mincho"/>
                      </a:endParaRPr>
                    </a:p>
                  </a:txBody>
                  <a:tcPr marL="68580" marR="68580" marT="0" marB="0"/>
                </a:tc>
                <a:tc>
                  <a:txBody>
                    <a:bodyPr/>
                    <a:lstStyle/>
                    <a:p>
                      <a:pPr indent="342900">
                        <a:spcAft>
                          <a:spcPts val="0"/>
                        </a:spcAft>
                      </a:pPr>
                      <a:r>
                        <a:rPr lang="en-GB" sz="1200" dirty="0">
                          <a:solidFill>
                            <a:srgbClr val="000000"/>
                          </a:solidFill>
                        </a:rPr>
                        <a:t>0.06</a:t>
                      </a:r>
                      <a:endParaRPr lang="sv-SE" sz="900" dirty="0">
                        <a:solidFill>
                          <a:srgbClr val="000000"/>
                        </a:solidFill>
                        <a:latin typeface="Times New Roman"/>
                        <a:ea typeface="MS Mincho"/>
                      </a:endParaRPr>
                    </a:p>
                  </a:txBody>
                  <a:tcPr marL="68580" marR="68580" marT="0" marB="0"/>
                </a:tc>
                <a:extLst>
                  <a:ext uri="{0D108BD9-81ED-4DB2-BD59-A6C34878D82A}">
                    <a16:rowId xmlns:a16="http://schemas.microsoft.com/office/drawing/2014/main" val="10010"/>
                  </a:ext>
                </a:extLst>
              </a:tr>
              <a:tr h="0">
                <a:tc>
                  <a:txBody>
                    <a:bodyPr/>
                    <a:lstStyle/>
                    <a:p>
                      <a:pPr indent="342900">
                        <a:spcAft>
                          <a:spcPts val="0"/>
                        </a:spcAft>
                      </a:pPr>
                      <a:r>
                        <a:rPr lang="en-GB" sz="1200">
                          <a:solidFill>
                            <a:srgbClr val="000000"/>
                          </a:solidFill>
                        </a:rPr>
                        <a:t>I-131</a:t>
                      </a:r>
                      <a:endParaRPr lang="sv-SE" sz="900">
                        <a:solidFill>
                          <a:srgbClr val="000000"/>
                        </a:solidFill>
                        <a:latin typeface="Times New Roman"/>
                        <a:ea typeface="MS Mincho"/>
                      </a:endParaRPr>
                    </a:p>
                  </a:txBody>
                  <a:tcPr marL="68580" marR="68580" marT="0" marB="0"/>
                </a:tc>
                <a:tc>
                  <a:txBody>
                    <a:bodyPr/>
                    <a:lstStyle/>
                    <a:p>
                      <a:pPr indent="342900">
                        <a:spcAft>
                          <a:spcPts val="0"/>
                        </a:spcAft>
                      </a:pPr>
                      <a:r>
                        <a:rPr lang="en-GB" sz="1200">
                          <a:solidFill>
                            <a:srgbClr val="000000"/>
                          </a:solidFill>
                        </a:rPr>
                        <a:t>0,0764</a:t>
                      </a:r>
                      <a:endParaRPr lang="sv-SE" sz="900">
                        <a:solidFill>
                          <a:srgbClr val="000000"/>
                        </a:solidFill>
                        <a:latin typeface="Times New Roman"/>
                        <a:ea typeface="MS Mincho"/>
                      </a:endParaRPr>
                    </a:p>
                  </a:txBody>
                  <a:tcPr marL="68580" marR="68580" marT="0" marB="0"/>
                </a:tc>
                <a:tc>
                  <a:txBody>
                    <a:bodyPr/>
                    <a:lstStyle/>
                    <a:p>
                      <a:pPr indent="342900">
                        <a:spcAft>
                          <a:spcPts val="0"/>
                        </a:spcAft>
                      </a:pPr>
                      <a:r>
                        <a:rPr lang="en-GB" sz="1200" dirty="0">
                          <a:solidFill>
                            <a:srgbClr val="000000"/>
                          </a:solidFill>
                        </a:rPr>
                        <a:t>9.5</a:t>
                      </a:r>
                      <a:endParaRPr lang="sv-SE" sz="900" dirty="0">
                        <a:solidFill>
                          <a:srgbClr val="000000"/>
                        </a:solidFill>
                        <a:latin typeface="Times New Roman"/>
                        <a:ea typeface="MS Mincho"/>
                      </a:endParaRPr>
                    </a:p>
                  </a:txBody>
                  <a:tcPr marL="68580" marR="68580" marT="0" marB="0"/>
                </a:tc>
                <a:extLst>
                  <a:ext uri="{0D108BD9-81ED-4DB2-BD59-A6C34878D82A}">
                    <a16:rowId xmlns:a16="http://schemas.microsoft.com/office/drawing/2014/main" val="10011"/>
                  </a:ext>
                </a:extLst>
              </a:tr>
              <a:tr h="0">
                <a:tc>
                  <a:txBody>
                    <a:bodyPr/>
                    <a:lstStyle/>
                    <a:p>
                      <a:pPr indent="342900">
                        <a:spcAft>
                          <a:spcPts val="0"/>
                        </a:spcAft>
                      </a:pPr>
                      <a:r>
                        <a:rPr lang="en-GB" sz="1200">
                          <a:solidFill>
                            <a:srgbClr val="000000"/>
                          </a:solidFill>
                        </a:rPr>
                        <a:t>Sm-153</a:t>
                      </a:r>
                      <a:endParaRPr lang="sv-SE" sz="900">
                        <a:solidFill>
                          <a:srgbClr val="000000"/>
                        </a:solidFill>
                        <a:latin typeface="Times New Roman"/>
                        <a:ea typeface="MS Mincho"/>
                      </a:endParaRPr>
                    </a:p>
                  </a:txBody>
                  <a:tcPr marL="68580" marR="68580" marT="0" marB="0"/>
                </a:tc>
                <a:tc>
                  <a:txBody>
                    <a:bodyPr/>
                    <a:lstStyle/>
                    <a:p>
                      <a:pPr indent="342900">
                        <a:spcAft>
                          <a:spcPts val="0"/>
                        </a:spcAft>
                      </a:pPr>
                      <a:r>
                        <a:rPr lang="en-GB" sz="1200">
                          <a:solidFill>
                            <a:srgbClr val="000000"/>
                          </a:solidFill>
                        </a:rPr>
                        <a:t>0,0244</a:t>
                      </a:r>
                      <a:endParaRPr lang="sv-SE" sz="900">
                        <a:solidFill>
                          <a:srgbClr val="000000"/>
                        </a:solidFill>
                        <a:latin typeface="Times New Roman"/>
                        <a:ea typeface="MS Mincho"/>
                      </a:endParaRPr>
                    </a:p>
                  </a:txBody>
                  <a:tcPr marL="68580" marR="68580" marT="0" marB="0"/>
                </a:tc>
                <a:tc>
                  <a:txBody>
                    <a:bodyPr/>
                    <a:lstStyle/>
                    <a:p>
                      <a:pPr indent="342900">
                        <a:spcAft>
                          <a:spcPts val="0"/>
                        </a:spcAft>
                      </a:pPr>
                      <a:r>
                        <a:rPr lang="en-GB" sz="1200" dirty="0">
                          <a:solidFill>
                            <a:srgbClr val="000000"/>
                          </a:solidFill>
                        </a:rPr>
                        <a:t>0.32</a:t>
                      </a:r>
                      <a:endParaRPr lang="sv-SE" sz="900" dirty="0">
                        <a:solidFill>
                          <a:srgbClr val="000000"/>
                        </a:solidFill>
                        <a:latin typeface="Times New Roman"/>
                        <a:ea typeface="MS Mincho"/>
                      </a:endParaRPr>
                    </a:p>
                  </a:txBody>
                  <a:tcPr marL="68580" marR="68580" marT="0" marB="0"/>
                </a:tc>
                <a:extLst>
                  <a:ext uri="{0D108BD9-81ED-4DB2-BD59-A6C34878D82A}">
                    <a16:rowId xmlns:a16="http://schemas.microsoft.com/office/drawing/2014/main" val="10012"/>
                  </a:ext>
                </a:extLst>
              </a:tr>
              <a:tr h="0">
                <a:tc>
                  <a:txBody>
                    <a:bodyPr/>
                    <a:lstStyle/>
                    <a:p>
                      <a:pPr indent="342900">
                        <a:spcAft>
                          <a:spcPts val="0"/>
                        </a:spcAft>
                      </a:pPr>
                      <a:r>
                        <a:rPr lang="en-GB" sz="1200">
                          <a:solidFill>
                            <a:srgbClr val="000000"/>
                          </a:solidFill>
                        </a:rPr>
                        <a:t>Tl-201</a:t>
                      </a:r>
                      <a:endParaRPr lang="sv-SE" sz="900">
                        <a:solidFill>
                          <a:srgbClr val="000000"/>
                        </a:solidFill>
                        <a:latin typeface="Times New Roman"/>
                        <a:ea typeface="MS Mincho"/>
                      </a:endParaRPr>
                    </a:p>
                  </a:txBody>
                  <a:tcPr marL="68580" marR="68580" marT="0" marB="0"/>
                </a:tc>
                <a:tc>
                  <a:txBody>
                    <a:bodyPr/>
                    <a:lstStyle/>
                    <a:p>
                      <a:pPr indent="342900">
                        <a:spcAft>
                          <a:spcPts val="0"/>
                        </a:spcAft>
                      </a:pPr>
                      <a:r>
                        <a:rPr lang="en-GB" sz="1200">
                          <a:solidFill>
                            <a:srgbClr val="000000"/>
                          </a:solidFill>
                        </a:rPr>
                        <a:t>0,0236</a:t>
                      </a:r>
                      <a:endParaRPr lang="sv-SE" sz="900">
                        <a:solidFill>
                          <a:srgbClr val="000000"/>
                        </a:solidFill>
                        <a:latin typeface="Times New Roman"/>
                        <a:ea typeface="MS Mincho"/>
                      </a:endParaRPr>
                    </a:p>
                  </a:txBody>
                  <a:tcPr marL="68580" marR="68580" marT="0" marB="0"/>
                </a:tc>
                <a:tc>
                  <a:txBody>
                    <a:bodyPr/>
                    <a:lstStyle/>
                    <a:p>
                      <a:pPr indent="342900">
                        <a:spcAft>
                          <a:spcPts val="0"/>
                        </a:spcAft>
                      </a:pPr>
                      <a:r>
                        <a:rPr lang="en-GB" sz="1200" dirty="0">
                          <a:solidFill>
                            <a:srgbClr val="000000"/>
                          </a:solidFill>
                        </a:rPr>
                        <a:t>0.88</a:t>
                      </a:r>
                      <a:endParaRPr lang="sv-SE" sz="900" dirty="0">
                        <a:solidFill>
                          <a:srgbClr val="000000"/>
                        </a:solidFill>
                        <a:latin typeface="Times New Roman"/>
                        <a:ea typeface="MS Mincho"/>
                      </a:endParaRPr>
                    </a:p>
                  </a:txBody>
                  <a:tcPr marL="68580" marR="68580" marT="0" marB="0"/>
                </a:tc>
                <a:extLst>
                  <a:ext uri="{0D108BD9-81ED-4DB2-BD59-A6C34878D82A}">
                    <a16:rowId xmlns:a16="http://schemas.microsoft.com/office/drawing/2014/main" val="10013"/>
                  </a:ext>
                </a:extLst>
              </a:tr>
            </a:tbl>
          </a:graphicData>
        </a:graphic>
      </p:graphicFrame>
      <p:sp>
        <p:nvSpPr>
          <p:cNvPr id="4" name="textruta 3"/>
          <p:cNvSpPr txBox="1"/>
          <p:nvPr/>
        </p:nvSpPr>
        <p:spPr>
          <a:xfrm>
            <a:off x="0" y="764704"/>
            <a:ext cx="9144000" cy="861774"/>
          </a:xfrm>
          <a:prstGeom prst="rect">
            <a:avLst/>
          </a:prstGeom>
          <a:noFill/>
        </p:spPr>
        <p:txBody>
          <a:bodyPr wrap="square" rtlCol="0">
            <a:spAutoFit/>
          </a:bodyPr>
          <a:lstStyle/>
          <a:p>
            <a:pPr algn="ctr"/>
            <a:r>
              <a:rPr lang="en-GB" sz="5000" dirty="0">
                <a:solidFill>
                  <a:schemeClr val="tx2"/>
                </a:solidFill>
              </a:rPr>
              <a:t>SHIELDING CALCULATIONS</a:t>
            </a:r>
          </a:p>
        </p:txBody>
      </p:sp>
    </p:spTree>
    <p:extLst>
      <p:ext uri="{BB962C8B-B14F-4D97-AF65-F5344CB8AC3E}">
        <p14:creationId xmlns:p14="http://schemas.microsoft.com/office/powerpoint/2010/main" val="3926100366"/>
      </p:ext>
    </p:extLst>
  </p:cSld>
  <p:clrMapOvr>
    <a:masterClrMapping/>
  </p:clrMapOvr>
  <p:transition spd="med">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ChangeArrowheads="1"/>
          </p:cNvSpPr>
          <p:nvPr/>
        </p:nvSpPr>
        <p:spPr bwMode="auto">
          <a:xfrm>
            <a:off x="533400" y="1905000"/>
            <a:ext cx="6400800" cy="3477875"/>
          </a:xfrm>
          <a:prstGeom prst="rect">
            <a:avLst/>
          </a:prstGeom>
          <a:noFill/>
          <a:ln w="9525">
            <a:noFill/>
            <a:miter lim="800000"/>
            <a:headEnd/>
            <a:tailEnd/>
          </a:ln>
          <a:effectLst/>
        </p:spPr>
        <p:txBody>
          <a:bodyPr wrap="square">
            <a:spAutoFit/>
          </a:bodyPr>
          <a:lstStyle/>
          <a:p>
            <a:pPr defTabSz="635000" eaLnBrk="0" hangingPunct="0"/>
            <a:r>
              <a:rPr lang="en-GB" sz="2000" dirty="0"/>
              <a:t>Estimate the thickness of a lead container for 30 </a:t>
            </a:r>
            <a:r>
              <a:rPr lang="en-GB" sz="2000" dirty="0" err="1"/>
              <a:t>GBq</a:t>
            </a:r>
            <a:r>
              <a:rPr lang="en-GB" sz="2000" dirty="0"/>
              <a:t> </a:t>
            </a:r>
          </a:p>
          <a:p>
            <a:pPr defTabSz="635000" eaLnBrk="0" hangingPunct="0"/>
            <a:r>
              <a:rPr lang="en-GB" sz="2000" dirty="0"/>
              <a:t>of </a:t>
            </a:r>
            <a:r>
              <a:rPr lang="en-GB" sz="2000" baseline="30000" dirty="0"/>
              <a:t>99M</a:t>
            </a:r>
            <a:r>
              <a:rPr lang="en-GB" sz="2000" dirty="0"/>
              <a:t>Tc. Dose rate at 1 m should be 2 </a:t>
            </a:r>
            <a:r>
              <a:rPr lang="en-GB" sz="2000" dirty="0" err="1">
                <a:cs typeface="Arial" charset="0"/>
              </a:rPr>
              <a:t>μ</a:t>
            </a:r>
            <a:r>
              <a:rPr lang="en-GB" sz="2000" dirty="0" err="1"/>
              <a:t>Sv</a:t>
            </a:r>
            <a:r>
              <a:rPr lang="en-GB" sz="2000" dirty="0"/>
              <a:t>/h</a:t>
            </a:r>
          </a:p>
          <a:p>
            <a:pPr defTabSz="635000" eaLnBrk="0" hangingPunct="0"/>
            <a:endParaRPr lang="en-GB" sz="2000" dirty="0"/>
          </a:p>
          <a:p>
            <a:pPr defTabSz="635000" eaLnBrk="0" hangingPunct="0"/>
            <a:r>
              <a:rPr lang="en-GB" sz="2000" dirty="0"/>
              <a:t>Dose rate constant: 0.017 </a:t>
            </a:r>
            <a:r>
              <a:rPr lang="en-GB" sz="2000" dirty="0" err="1">
                <a:cs typeface="Arial" charset="0"/>
              </a:rPr>
              <a:t>μSv</a:t>
            </a:r>
            <a:r>
              <a:rPr lang="en-GB" sz="2000" dirty="0">
                <a:cs typeface="Arial" charset="0"/>
              </a:rPr>
              <a:t>/(h*</a:t>
            </a:r>
            <a:r>
              <a:rPr lang="en-GB" sz="2000" dirty="0" err="1">
                <a:cs typeface="Arial" charset="0"/>
              </a:rPr>
              <a:t>MBq</a:t>
            </a:r>
            <a:r>
              <a:rPr lang="en-GB" sz="2000" dirty="0">
                <a:cs typeface="Arial" charset="0"/>
              </a:rPr>
              <a:t>)</a:t>
            </a:r>
          </a:p>
          <a:p>
            <a:pPr defTabSz="635000" eaLnBrk="0" hangingPunct="0"/>
            <a:r>
              <a:rPr lang="en-GB" sz="2000" dirty="0">
                <a:cs typeface="Arial" charset="0"/>
              </a:rPr>
              <a:t>TVL: 0.9 mm lead</a:t>
            </a:r>
            <a:endParaRPr lang="en-GB" sz="2000" dirty="0"/>
          </a:p>
          <a:p>
            <a:pPr defTabSz="635000" eaLnBrk="0" hangingPunct="0"/>
            <a:endParaRPr lang="en-GB" sz="2000" dirty="0"/>
          </a:p>
          <a:p>
            <a:pPr defTabSz="635000" eaLnBrk="0" hangingPunct="0"/>
            <a:r>
              <a:rPr lang="en-GB" sz="2000" dirty="0"/>
              <a:t>Dose rate for unshielded source: 0.017 </a:t>
            </a:r>
            <a:r>
              <a:rPr lang="en-GB" sz="2000" dirty="0" err="1">
                <a:cs typeface="Arial" charset="0"/>
              </a:rPr>
              <a:t>μSv</a:t>
            </a:r>
            <a:r>
              <a:rPr lang="en-GB" sz="2000" dirty="0">
                <a:cs typeface="Arial" charset="0"/>
              </a:rPr>
              <a:t>/(h*</a:t>
            </a:r>
            <a:r>
              <a:rPr lang="en-GB" sz="2000" dirty="0" err="1">
                <a:cs typeface="Arial" charset="0"/>
              </a:rPr>
              <a:t>MBq</a:t>
            </a:r>
            <a:r>
              <a:rPr lang="en-GB" sz="2000" dirty="0">
                <a:cs typeface="Arial" charset="0"/>
              </a:rPr>
              <a:t>) * </a:t>
            </a:r>
            <a:r>
              <a:rPr lang="en-GB" sz="2000" dirty="0"/>
              <a:t> 30000 </a:t>
            </a:r>
            <a:r>
              <a:rPr lang="en-GB" sz="2000" dirty="0" err="1"/>
              <a:t>MBq</a:t>
            </a:r>
            <a:r>
              <a:rPr lang="en-GB" sz="2000" dirty="0"/>
              <a:t> = 510 </a:t>
            </a:r>
            <a:r>
              <a:rPr lang="en-GB" sz="2000" dirty="0" err="1">
                <a:cs typeface="Arial" charset="0"/>
              </a:rPr>
              <a:t>μ</a:t>
            </a:r>
            <a:r>
              <a:rPr lang="en-GB" sz="2000" dirty="0" err="1"/>
              <a:t>Sv</a:t>
            </a:r>
            <a:r>
              <a:rPr lang="en-GB" sz="2000" dirty="0"/>
              <a:t>/h</a:t>
            </a:r>
          </a:p>
          <a:p>
            <a:pPr defTabSz="635000" eaLnBrk="0" hangingPunct="0"/>
            <a:endParaRPr lang="en-GB" sz="2000" dirty="0"/>
          </a:p>
          <a:p>
            <a:pPr defTabSz="635000" eaLnBrk="0" hangingPunct="0"/>
            <a:r>
              <a:rPr lang="en-GB" sz="2000" dirty="0"/>
              <a:t>Reduce exposure 255 times which equals:</a:t>
            </a:r>
            <a:br>
              <a:rPr lang="en-GB" sz="2000" dirty="0"/>
            </a:br>
            <a:r>
              <a:rPr lang="en-GB" sz="2000" dirty="0"/>
              <a:t>ln(255)/ln(10) = 2.4 TVL = 2.2 mm lead.</a:t>
            </a:r>
          </a:p>
        </p:txBody>
      </p:sp>
      <p:sp>
        <p:nvSpPr>
          <p:cNvPr id="405507" name="Rectangle 3"/>
          <p:cNvSpPr>
            <a:spLocks noGrp="1" noChangeArrowheads="1"/>
          </p:cNvSpPr>
          <p:nvPr>
            <p:ph type="title"/>
          </p:nvPr>
        </p:nvSpPr>
        <p:spPr>
          <a:xfrm>
            <a:off x="762000" y="685800"/>
            <a:ext cx="7772400" cy="1143000"/>
          </a:xfrm>
        </p:spPr>
        <p:txBody>
          <a:bodyPr/>
          <a:lstStyle/>
          <a:p>
            <a:r>
              <a:rPr lang="en-GB" dirty="0"/>
              <a:t>EXAMPLE 1</a:t>
            </a:r>
            <a:endParaRPr lang="en-GB" b="1" dirty="0">
              <a:solidFill>
                <a:schemeClr val="tx1"/>
              </a:solidFill>
            </a:endParaRPr>
          </a:p>
        </p:txBody>
      </p:sp>
    </p:spTree>
    <p:extLst>
      <p:ext uri="{BB962C8B-B14F-4D97-AF65-F5344CB8AC3E}">
        <p14:creationId xmlns:p14="http://schemas.microsoft.com/office/powerpoint/2010/main" val="576217246"/>
      </p:ext>
    </p:extLst>
  </p:cSld>
  <p:clrMapOvr>
    <a:masterClrMapping/>
  </p:clrMapOvr>
  <p:transition spd="med">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EXAMPLE 2</a:t>
            </a:r>
          </a:p>
        </p:txBody>
      </p:sp>
      <p:sp>
        <p:nvSpPr>
          <p:cNvPr id="5" name="textruta 4"/>
          <p:cNvSpPr txBox="1"/>
          <p:nvPr/>
        </p:nvSpPr>
        <p:spPr>
          <a:xfrm>
            <a:off x="1187625" y="1916832"/>
            <a:ext cx="7272807" cy="646331"/>
          </a:xfrm>
          <a:prstGeom prst="rect">
            <a:avLst/>
          </a:prstGeom>
          <a:noFill/>
        </p:spPr>
        <p:txBody>
          <a:bodyPr wrap="square" rtlCol="0">
            <a:spAutoFit/>
          </a:bodyPr>
          <a:lstStyle/>
          <a:p>
            <a:r>
              <a:rPr lang="en-GB" dirty="0"/>
              <a:t>What thickness of lead is required to reduce the exposure rate to 20 </a:t>
            </a:r>
            <a:r>
              <a:rPr lang="en-GB" dirty="0" err="1"/>
              <a:t>μSv</a:t>
            </a:r>
            <a:r>
              <a:rPr lang="en-GB" dirty="0"/>
              <a:t>/h at 1 m for a container designed to store 15 </a:t>
            </a:r>
            <a:r>
              <a:rPr lang="en-GB" dirty="0" err="1"/>
              <a:t>GBq</a:t>
            </a:r>
            <a:r>
              <a:rPr lang="en-GB" dirty="0"/>
              <a:t> </a:t>
            </a:r>
            <a:r>
              <a:rPr lang="en-GB" baseline="30000" dirty="0"/>
              <a:t>131</a:t>
            </a:r>
            <a:r>
              <a:rPr lang="en-GB" dirty="0"/>
              <a:t>I? </a:t>
            </a:r>
          </a:p>
        </p:txBody>
      </p:sp>
      <p:sp>
        <p:nvSpPr>
          <p:cNvPr id="6" name="textruta 5"/>
          <p:cNvSpPr txBox="1"/>
          <p:nvPr/>
        </p:nvSpPr>
        <p:spPr>
          <a:xfrm>
            <a:off x="1187625" y="3284984"/>
            <a:ext cx="7128792" cy="2031325"/>
          </a:xfrm>
          <a:prstGeom prst="rect">
            <a:avLst/>
          </a:prstGeom>
          <a:noFill/>
        </p:spPr>
        <p:txBody>
          <a:bodyPr wrap="square" rtlCol="0">
            <a:spAutoFit/>
          </a:bodyPr>
          <a:lstStyle/>
          <a:p>
            <a:r>
              <a:rPr lang="en-GB" dirty="0"/>
              <a:t>According to table  Γ=0.0764 μSvh</a:t>
            </a:r>
            <a:r>
              <a:rPr lang="en-GB" baseline="30000" dirty="0"/>
              <a:t>-1</a:t>
            </a:r>
            <a:r>
              <a:rPr lang="en-GB" dirty="0"/>
              <a:t>MBq</a:t>
            </a:r>
            <a:r>
              <a:rPr lang="en-GB" baseline="30000" dirty="0"/>
              <a:t>-1 </a:t>
            </a:r>
            <a:r>
              <a:rPr lang="en-GB" dirty="0"/>
              <a:t>for </a:t>
            </a:r>
            <a:r>
              <a:rPr lang="en-GB" baseline="30000" dirty="0"/>
              <a:t>131</a:t>
            </a:r>
            <a:r>
              <a:rPr lang="en-GB" dirty="0"/>
              <a:t>I which means that the unshielded dose rate at 1 m will be 15000x0.0764=1146 μSvh</a:t>
            </a:r>
            <a:r>
              <a:rPr lang="en-GB" baseline="30000" dirty="0"/>
              <a:t>-1</a:t>
            </a:r>
            <a:r>
              <a:rPr lang="en-GB" dirty="0"/>
              <a:t> . The shield should then be designed to reduce the dose-rate a factor of 1146/20=57.3. which will be achieved by ln(57.3)/ln(10)=1.76 * TVL From table  we learn that TVL for I-131 is 9.5 mm. Hence, a shield thickness of 1.76*9.5=16.7 mm of lead is required.</a:t>
            </a:r>
          </a:p>
          <a:p>
            <a:endParaRPr lang="en-GB" dirty="0"/>
          </a:p>
        </p:txBody>
      </p:sp>
    </p:spTree>
    <p:extLst>
      <p:ext uri="{BB962C8B-B14F-4D97-AF65-F5344CB8AC3E}">
        <p14:creationId xmlns:p14="http://schemas.microsoft.com/office/powerpoint/2010/main" val="426356220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EXAMPLE 3</a:t>
            </a:r>
          </a:p>
        </p:txBody>
      </p:sp>
      <p:sp>
        <p:nvSpPr>
          <p:cNvPr id="5" name="textruta 4"/>
          <p:cNvSpPr txBox="1"/>
          <p:nvPr/>
        </p:nvSpPr>
        <p:spPr>
          <a:xfrm>
            <a:off x="1187625" y="1916832"/>
            <a:ext cx="7272807" cy="923330"/>
          </a:xfrm>
          <a:prstGeom prst="rect">
            <a:avLst/>
          </a:prstGeom>
          <a:noFill/>
        </p:spPr>
        <p:txBody>
          <a:bodyPr wrap="square" rtlCol="0">
            <a:spAutoFit/>
          </a:bodyPr>
          <a:lstStyle/>
          <a:p>
            <a:r>
              <a:rPr lang="en-GB" dirty="0"/>
              <a:t>A vial containing 2 </a:t>
            </a:r>
            <a:r>
              <a:rPr lang="en-GB" dirty="0" err="1"/>
              <a:t>GBq</a:t>
            </a:r>
            <a:r>
              <a:rPr lang="en-GB" dirty="0"/>
              <a:t> </a:t>
            </a:r>
            <a:r>
              <a:rPr lang="en-GB" baseline="30000" dirty="0"/>
              <a:t>18</a:t>
            </a:r>
            <a:r>
              <a:rPr lang="en-GB" dirty="0"/>
              <a:t>F is put in a 2 mm lead shield generally used for </a:t>
            </a:r>
            <a:r>
              <a:rPr lang="en-GB" baseline="30000" dirty="0"/>
              <a:t>99m</a:t>
            </a:r>
            <a:r>
              <a:rPr lang="en-GB" dirty="0"/>
              <a:t>Tc sources. How much will this shield reduce the dose-rate at the surface? </a:t>
            </a:r>
          </a:p>
        </p:txBody>
      </p:sp>
      <p:sp>
        <p:nvSpPr>
          <p:cNvPr id="6" name="textruta 5"/>
          <p:cNvSpPr txBox="1"/>
          <p:nvPr/>
        </p:nvSpPr>
        <p:spPr>
          <a:xfrm>
            <a:off x="457200" y="3429000"/>
            <a:ext cx="8229600" cy="1477328"/>
          </a:xfrm>
          <a:prstGeom prst="rect">
            <a:avLst/>
          </a:prstGeom>
          <a:noFill/>
        </p:spPr>
        <p:txBody>
          <a:bodyPr wrap="square" rtlCol="0">
            <a:spAutoFit/>
          </a:bodyPr>
          <a:lstStyle/>
          <a:p>
            <a:r>
              <a:rPr lang="en-GB" dirty="0"/>
              <a:t>According to table TVL for </a:t>
            </a:r>
            <a:r>
              <a:rPr lang="en-GB" baseline="30000" dirty="0"/>
              <a:t>18</a:t>
            </a:r>
            <a:r>
              <a:rPr lang="en-GB" dirty="0"/>
              <a:t>F is 13.5 mm lead. Then the attenuation coefficient will be ln(10)/TVL=0.1706 mm</a:t>
            </a:r>
            <a:r>
              <a:rPr lang="en-GB" baseline="30000" dirty="0"/>
              <a:t>-1</a:t>
            </a:r>
            <a:r>
              <a:rPr lang="en-GB" dirty="0"/>
              <a:t>. Assuming </a:t>
            </a:r>
            <a:r>
              <a:rPr lang="en-GB" dirty="0" err="1"/>
              <a:t>monoexponential</a:t>
            </a:r>
            <a:r>
              <a:rPr lang="en-GB" dirty="0"/>
              <a:t> attenuation, the dose-rate (D) will be reduced to: D/D</a:t>
            </a:r>
            <a:r>
              <a:rPr lang="en-GB" baseline="-25000" dirty="0"/>
              <a:t>0</a:t>
            </a:r>
            <a:r>
              <a:rPr lang="en-GB" dirty="0"/>
              <a:t>=</a:t>
            </a:r>
            <a:r>
              <a:rPr lang="en-GB" dirty="0" err="1"/>
              <a:t>exp</a:t>
            </a:r>
            <a:r>
              <a:rPr lang="en-GB" dirty="0"/>
              <a:t>(-0.1706*2)=0.71 of the unshielded dose-rate (D</a:t>
            </a:r>
            <a:r>
              <a:rPr lang="en-GB" baseline="-25000" dirty="0"/>
              <a:t>0</a:t>
            </a:r>
            <a:r>
              <a:rPr lang="en-GB" dirty="0"/>
              <a:t>).</a:t>
            </a:r>
          </a:p>
          <a:p>
            <a:endParaRPr lang="en-GB" dirty="0"/>
          </a:p>
        </p:txBody>
      </p:sp>
      <p:sp>
        <p:nvSpPr>
          <p:cNvPr id="7" name="textruta 6"/>
          <p:cNvSpPr txBox="1"/>
          <p:nvPr/>
        </p:nvSpPr>
        <p:spPr>
          <a:xfrm>
            <a:off x="1259632" y="5013176"/>
            <a:ext cx="7056784" cy="646331"/>
          </a:xfrm>
          <a:prstGeom prst="rect">
            <a:avLst/>
          </a:prstGeom>
          <a:noFill/>
        </p:spPr>
        <p:txBody>
          <a:bodyPr wrap="square" rtlCol="0">
            <a:spAutoFit/>
          </a:bodyPr>
          <a:lstStyle/>
          <a:p>
            <a:r>
              <a:rPr lang="en-GB" b="1" dirty="0">
                <a:solidFill>
                  <a:srgbClr val="FF0000"/>
                </a:solidFill>
              </a:rPr>
              <a:t>This example shows the importance of selecting shields aimed for the source to use.</a:t>
            </a:r>
          </a:p>
        </p:txBody>
      </p:sp>
    </p:spTree>
    <p:extLst>
      <p:ext uri="{BB962C8B-B14F-4D97-AF65-F5344CB8AC3E}">
        <p14:creationId xmlns:p14="http://schemas.microsoft.com/office/powerpoint/2010/main" val="208502251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pPr algn="ctr"/>
            <a:r>
              <a:rPr lang="en-GB" dirty="0"/>
              <a:t>SHIELDING IN PET</a:t>
            </a:r>
          </a:p>
        </p:txBody>
      </p:sp>
      <p:sp>
        <p:nvSpPr>
          <p:cNvPr id="441349" name="Text Box 5"/>
          <p:cNvSpPr txBox="1">
            <a:spLocks noChangeArrowheads="1"/>
          </p:cNvSpPr>
          <p:nvPr/>
        </p:nvSpPr>
        <p:spPr bwMode="auto">
          <a:xfrm>
            <a:off x="746125" y="6078538"/>
            <a:ext cx="1041400" cy="244475"/>
          </a:xfrm>
          <a:prstGeom prst="rect">
            <a:avLst/>
          </a:prstGeom>
          <a:noFill/>
          <a:ln w="12700">
            <a:noFill/>
            <a:miter lim="800000"/>
            <a:headEnd type="none" w="sm" len="sm"/>
            <a:tailEnd type="none" w="sm" len="sm"/>
          </a:ln>
          <a:effectLst/>
        </p:spPr>
        <p:txBody>
          <a:bodyPr wrap="none">
            <a:spAutoFit/>
          </a:bodyPr>
          <a:lstStyle/>
          <a:p>
            <a:r>
              <a:rPr lang="en-GB" sz="1000" dirty="0" err="1"/>
              <a:t>Biodex</a:t>
            </a:r>
            <a:r>
              <a:rPr lang="en-GB" sz="1000" dirty="0"/>
              <a:t> Medical</a:t>
            </a:r>
          </a:p>
        </p:txBody>
      </p:sp>
      <p:sp>
        <p:nvSpPr>
          <p:cNvPr id="441350" name="Text Box 6"/>
          <p:cNvSpPr txBox="1">
            <a:spLocks noChangeArrowheads="1"/>
          </p:cNvSpPr>
          <p:nvPr/>
        </p:nvSpPr>
        <p:spPr bwMode="auto">
          <a:xfrm>
            <a:off x="4503737" y="4724400"/>
            <a:ext cx="4445448" cy="1015663"/>
          </a:xfrm>
          <a:prstGeom prst="rect">
            <a:avLst/>
          </a:prstGeom>
          <a:noFill/>
          <a:ln w="12700">
            <a:noFill/>
            <a:miter lim="800000"/>
            <a:headEnd type="none" w="sm" len="sm"/>
            <a:tailEnd type="none" w="sm" len="sm"/>
          </a:ln>
          <a:effectLst/>
        </p:spPr>
        <p:txBody>
          <a:bodyPr wrap="none">
            <a:spAutoFit/>
          </a:bodyPr>
          <a:lstStyle/>
          <a:p>
            <a:r>
              <a:rPr lang="en-GB" sz="2000" dirty="0"/>
              <a:t>Protection against high energy</a:t>
            </a:r>
            <a:br>
              <a:rPr lang="en-GB" sz="2000" dirty="0"/>
            </a:br>
            <a:r>
              <a:rPr lang="en-GB" sz="2000" dirty="0"/>
              <a:t>photons requires lead and lead glass </a:t>
            </a:r>
            <a:br>
              <a:rPr lang="en-GB" sz="2000" dirty="0"/>
            </a:br>
            <a:r>
              <a:rPr lang="en-GB" sz="2000" dirty="0"/>
              <a:t>shield of significant thickness (cm)</a:t>
            </a:r>
          </a:p>
        </p:txBody>
      </p:sp>
      <p:pic>
        <p:nvPicPr>
          <p:cNvPr id="441351" name="Picture 7"/>
          <p:cNvPicPr>
            <a:picLocks noChangeAspect="1" noChangeArrowheads="1"/>
          </p:cNvPicPr>
          <p:nvPr/>
        </p:nvPicPr>
        <p:blipFill>
          <a:blip r:embed="rId2" cstate="print"/>
          <a:srcRect/>
          <a:stretch>
            <a:fillRect/>
          </a:stretch>
        </p:blipFill>
        <p:spPr bwMode="auto">
          <a:xfrm>
            <a:off x="1676400" y="1905000"/>
            <a:ext cx="2228850" cy="3476625"/>
          </a:xfrm>
          <a:prstGeom prst="rect">
            <a:avLst/>
          </a:prstGeom>
          <a:ln>
            <a:noFill/>
          </a:ln>
          <a:effectLst>
            <a:softEdge rad="112500"/>
          </a:effectLst>
        </p:spPr>
      </p:pic>
      <p:pic>
        <p:nvPicPr>
          <p:cNvPr id="441352" name="Picture 8"/>
          <p:cNvPicPr>
            <a:picLocks noChangeAspect="1" noChangeArrowheads="1"/>
          </p:cNvPicPr>
          <p:nvPr/>
        </p:nvPicPr>
        <p:blipFill>
          <a:blip r:embed="rId3" cstate="print"/>
          <a:srcRect/>
          <a:stretch>
            <a:fillRect/>
          </a:stretch>
        </p:blipFill>
        <p:spPr bwMode="auto">
          <a:xfrm>
            <a:off x="4800600" y="2262188"/>
            <a:ext cx="3048000" cy="2333625"/>
          </a:xfrm>
          <a:prstGeom prst="rect">
            <a:avLst/>
          </a:prstGeom>
          <a:ln>
            <a:noFill/>
          </a:ln>
          <a:effectLst>
            <a:softEdge rad="112500"/>
          </a:effectLst>
        </p:spPr>
      </p:pic>
      <p:sp>
        <p:nvSpPr>
          <p:cNvPr id="7" name="Rectangle 3"/>
          <p:cNvSpPr txBox="1">
            <a:spLocks noChangeArrowheads="1"/>
          </p:cNvSpPr>
          <p:nvPr/>
        </p:nvSpPr>
        <p:spPr bwMode="auto">
          <a:xfrm>
            <a:off x="6553200" y="6552983"/>
            <a:ext cx="2590800" cy="25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rgbClr val="CCCCFF"/>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r" eaLnBrk="1" hangingPunct="1">
              <a:spcBef>
                <a:spcPts val="0"/>
              </a:spcBef>
              <a:buNone/>
              <a:defRPr/>
            </a:pPr>
            <a:r>
              <a:rPr lang="en-GB" sz="1400" dirty="0">
                <a:solidFill>
                  <a:schemeClr val="tx1"/>
                </a:solidFill>
              </a:rPr>
              <a:t>Slide refer to chapter E.8</a:t>
            </a:r>
            <a:endParaRPr lang="en-GB" dirty="0">
              <a:solidFill>
                <a:schemeClr val="tx1"/>
              </a:solidFill>
            </a:endParaRPr>
          </a:p>
        </p:txBody>
      </p:sp>
    </p:spTree>
    <p:extLst>
      <p:ext uri="{BB962C8B-B14F-4D97-AF65-F5344CB8AC3E}">
        <p14:creationId xmlns:p14="http://schemas.microsoft.com/office/powerpoint/2010/main" val="1641679860"/>
      </p:ext>
    </p:extLst>
  </p:cSld>
  <p:clrMapOvr>
    <a:masterClrMapping/>
  </p:clrMapOvr>
  <p:transition spd="med">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107504" y="404664"/>
            <a:ext cx="8906377" cy="1143000"/>
          </a:xfrm>
        </p:spPr>
        <p:txBody>
          <a:bodyPr>
            <a:noAutofit/>
          </a:bodyPr>
          <a:lstStyle/>
          <a:p>
            <a:pPr algn="ctr"/>
            <a:r>
              <a:rPr lang="en-GB" dirty="0"/>
              <a:t>SHIELDING AGAINST HIGH ENERGY β-PARTICLES</a:t>
            </a:r>
          </a:p>
        </p:txBody>
      </p:sp>
      <p:pic>
        <p:nvPicPr>
          <p:cNvPr id="38914" name="Picture 2" descr="http://www.biodex.com/sites/default/files/imagecache/product_zoom/053-607.jpg"/>
          <p:cNvPicPr>
            <a:picLocks noChangeAspect="1" noChangeArrowheads="1"/>
          </p:cNvPicPr>
          <p:nvPr/>
        </p:nvPicPr>
        <p:blipFill>
          <a:blip r:embed="rId2" cstate="print"/>
          <a:srcRect/>
          <a:stretch>
            <a:fillRect/>
          </a:stretch>
        </p:blipFill>
        <p:spPr bwMode="auto">
          <a:xfrm>
            <a:off x="611560" y="4155236"/>
            <a:ext cx="1979240" cy="1485907"/>
          </a:xfrm>
          <a:prstGeom prst="rect">
            <a:avLst/>
          </a:prstGeom>
          <a:ln>
            <a:noFill/>
          </a:ln>
          <a:effectLst>
            <a:softEdge rad="112500"/>
          </a:effectLst>
        </p:spPr>
      </p:pic>
      <p:pic>
        <p:nvPicPr>
          <p:cNvPr id="38916" name="Picture 4" descr="http://www.biodex.com/sites/default/files/imagecache/product_zoom/007-956.jpg"/>
          <p:cNvPicPr>
            <a:picLocks noChangeAspect="1" noChangeArrowheads="1"/>
          </p:cNvPicPr>
          <p:nvPr/>
        </p:nvPicPr>
        <p:blipFill>
          <a:blip r:embed="rId3" cstate="print"/>
          <a:srcRect/>
          <a:stretch>
            <a:fillRect/>
          </a:stretch>
        </p:blipFill>
        <p:spPr bwMode="auto">
          <a:xfrm>
            <a:off x="2661880" y="4155236"/>
            <a:ext cx="2050320" cy="1539270"/>
          </a:xfrm>
          <a:prstGeom prst="rect">
            <a:avLst/>
          </a:prstGeom>
          <a:ln>
            <a:noFill/>
          </a:ln>
          <a:effectLst>
            <a:softEdge rad="112500"/>
          </a:effectLst>
        </p:spPr>
      </p:pic>
      <p:pic>
        <p:nvPicPr>
          <p:cNvPr id="38918" name="Picture 6" descr="http://oregonstate.edu/instruct/dce/ne581/three/images/chart5.gif"/>
          <p:cNvPicPr>
            <a:picLocks noChangeAspect="1" noChangeArrowheads="1"/>
          </p:cNvPicPr>
          <p:nvPr/>
        </p:nvPicPr>
        <p:blipFill>
          <a:blip r:embed="rId4" cstate="print"/>
          <a:srcRect/>
          <a:stretch>
            <a:fillRect/>
          </a:stretch>
        </p:blipFill>
        <p:spPr bwMode="auto">
          <a:xfrm>
            <a:off x="611560" y="1895289"/>
            <a:ext cx="4100640" cy="1893751"/>
          </a:xfrm>
          <a:prstGeom prst="rect">
            <a:avLst/>
          </a:prstGeom>
          <a:noFill/>
        </p:spPr>
      </p:pic>
      <p:cxnSp>
        <p:nvCxnSpPr>
          <p:cNvPr id="11" name="Rak 10"/>
          <p:cNvCxnSpPr/>
          <p:nvPr/>
        </p:nvCxnSpPr>
        <p:spPr>
          <a:xfrm>
            <a:off x="1259632" y="2420888"/>
            <a:ext cx="34563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4716016" y="2420888"/>
            <a:ext cx="0"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4953000" y="1682224"/>
            <a:ext cx="4147864" cy="1200329"/>
          </a:xfrm>
          <a:prstGeom prst="rect">
            <a:avLst/>
          </a:prstGeom>
          <a:noFill/>
        </p:spPr>
        <p:txBody>
          <a:bodyPr wrap="square" rtlCol="0">
            <a:spAutoFit/>
          </a:bodyPr>
          <a:lstStyle/>
          <a:p>
            <a:r>
              <a:rPr lang="en-GB" baseline="30000" dirty="0"/>
              <a:t>90</a:t>
            </a:r>
            <a:r>
              <a:rPr lang="en-GB" dirty="0"/>
              <a:t>Y</a:t>
            </a:r>
          </a:p>
          <a:p>
            <a:r>
              <a:rPr lang="en-GB" dirty="0"/>
              <a:t>Max energy 2.3 MeV</a:t>
            </a:r>
          </a:p>
          <a:p>
            <a:r>
              <a:rPr lang="en-US" dirty="0" err="1"/>
              <a:t>Polymetylmetakrylat</a:t>
            </a:r>
            <a:r>
              <a:rPr lang="en-US" dirty="0"/>
              <a:t> (</a:t>
            </a:r>
            <a:r>
              <a:rPr lang="en-GB" dirty="0"/>
              <a:t>PMMA) density 1188 mg/cm3  Maximum range ≈1 cm</a:t>
            </a:r>
          </a:p>
        </p:txBody>
      </p:sp>
      <p:sp>
        <p:nvSpPr>
          <p:cNvPr id="15" name="textruta 14"/>
          <p:cNvSpPr txBox="1"/>
          <p:nvPr/>
        </p:nvSpPr>
        <p:spPr>
          <a:xfrm>
            <a:off x="4975155" y="3532686"/>
            <a:ext cx="4178160" cy="1200329"/>
          </a:xfrm>
          <a:prstGeom prst="rect">
            <a:avLst/>
          </a:prstGeom>
          <a:noFill/>
        </p:spPr>
        <p:txBody>
          <a:bodyPr wrap="square" rtlCol="0">
            <a:spAutoFit/>
          </a:bodyPr>
          <a:lstStyle/>
          <a:p>
            <a:pPr algn="ctr"/>
            <a:r>
              <a:rPr lang="en-GB" dirty="0"/>
              <a:t>In conclusion:</a:t>
            </a:r>
          </a:p>
          <a:p>
            <a:r>
              <a:rPr lang="en-GB" dirty="0"/>
              <a:t>Use 1 cm of PMMA with an external layer of a few mm of lead in vial and syringe shields.</a:t>
            </a:r>
          </a:p>
        </p:txBody>
      </p:sp>
      <p:sp>
        <p:nvSpPr>
          <p:cNvPr id="10" name="Rectangle 3"/>
          <p:cNvSpPr txBox="1">
            <a:spLocks noChangeArrowheads="1"/>
          </p:cNvSpPr>
          <p:nvPr/>
        </p:nvSpPr>
        <p:spPr bwMode="auto">
          <a:xfrm>
            <a:off x="5982280" y="6477000"/>
            <a:ext cx="3134191" cy="25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rgbClr val="CCCCFF"/>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r" eaLnBrk="1" hangingPunct="1">
              <a:spcBef>
                <a:spcPts val="0"/>
              </a:spcBef>
              <a:buNone/>
              <a:defRPr/>
            </a:pPr>
            <a:r>
              <a:rPr lang="en-GB" sz="1400" dirty="0">
                <a:solidFill>
                  <a:schemeClr val="tx1"/>
                </a:solidFill>
              </a:rPr>
              <a:t>Slides 25-27 refer to chapter E.7</a:t>
            </a:r>
            <a:endParaRPr lang="en-GB" dirty="0">
              <a:solidFill>
                <a:schemeClr val="tx1"/>
              </a:solidFill>
            </a:endParaRPr>
          </a:p>
        </p:txBody>
      </p:sp>
      <p:sp>
        <p:nvSpPr>
          <p:cNvPr id="12" name="textruta 11"/>
          <p:cNvSpPr txBox="1"/>
          <p:nvPr/>
        </p:nvSpPr>
        <p:spPr>
          <a:xfrm>
            <a:off x="4953000" y="4886764"/>
            <a:ext cx="4039531" cy="1200329"/>
          </a:xfrm>
          <a:prstGeom prst="rect">
            <a:avLst/>
          </a:prstGeom>
          <a:noFill/>
        </p:spPr>
        <p:txBody>
          <a:bodyPr wrap="square" rtlCol="0">
            <a:spAutoFit/>
          </a:bodyPr>
          <a:lstStyle/>
          <a:p>
            <a:pPr algn="ctr"/>
            <a:r>
              <a:rPr lang="en-GB" dirty="0"/>
              <a:t>Take home message:</a:t>
            </a:r>
          </a:p>
          <a:p>
            <a:r>
              <a:rPr lang="en-GB" dirty="0"/>
              <a:t>The low z material stops beta and the high z material stops the created photons from the beta.</a:t>
            </a:r>
          </a:p>
        </p:txBody>
      </p:sp>
      <p:sp>
        <p:nvSpPr>
          <p:cNvPr id="16" name="textruta 15"/>
          <p:cNvSpPr txBox="1"/>
          <p:nvPr/>
        </p:nvSpPr>
        <p:spPr>
          <a:xfrm>
            <a:off x="4956817" y="2886355"/>
            <a:ext cx="4211984" cy="646331"/>
          </a:xfrm>
          <a:prstGeom prst="rect">
            <a:avLst/>
          </a:prstGeom>
          <a:noFill/>
        </p:spPr>
        <p:txBody>
          <a:bodyPr wrap="square" rtlCol="0">
            <a:spAutoFit/>
          </a:bodyPr>
          <a:lstStyle/>
          <a:p>
            <a:r>
              <a:rPr lang="en-GB" dirty="0"/>
              <a:t>Bremsstrahlung is generated in the source and PMMA.</a:t>
            </a:r>
          </a:p>
        </p:txBody>
      </p:sp>
    </p:spTree>
    <p:extLst>
      <p:ext uri="{BB962C8B-B14F-4D97-AF65-F5344CB8AC3E}">
        <p14:creationId xmlns:p14="http://schemas.microsoft.com/office/powerpoint/2010/main" val="1899476669"/>
      </p:ext>
    </p:extLst>
  </p:cSld>
  <p:clrMapOvr>
    <a:masterClrMapping/>
  </p:clrMapOvr>
  <p:transition spd="med">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GB" dirty="0"/>
              <a:t>THE EFFECT OF SHIELDING</a:t>
            </a:r>
          </a:p>
        </p:txBody>
      </p:sp>
      <p:graphicFrame>
        <p:nvGraphicFramePr>
          <p:cNvPr id="3" name="Tabell 2"/>
          <p:cNvGraphicFramePr>
            <a:graphicFrameLocks noGrp="1"/>
          </p:cNvGraphicFramePr>
          <p:nvPr>
            <p:extLst>
              <p:ext uri="{D42A27DB-BD31-4B8C-83A1-F6EECF244321}">
                <p14:modId xmlns:p14="http://schemas.microsoft.com/office/powerpoint/2010/main" val="4133935929"/>
              </p:ext>
            </p:extLst>
          </p:nvPr>
        </p:nvGraphicFramePr>
        <p:xfrm>
          <a:off x="1676400" y="1437861"/>
          <a:ext cx="6337935" cy="4211320"/>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932180">
                  <a:extLst>
                    <a:ext uri="{9D8B030D-6E8A-4147-A177-3AD203B41FA5}">
                      <a16:colId xmlns:a16="http://schemas.microsoft.com/office/drawing/2014/main" val="20001"/>
                    </a:ext>
                  </a:extLst>
                </a:gridCol>
                <a:gridCol w="2392680">
                  <a:extLst>
                    <a:ext uri="{9D8B030D-6E8A-4147-A177-3AD203B41FA5}">
                      <a16:colId xmlns:a16="http://schemas.microsoft.com/office/drawing/2014/main" val="20002"/>
                    </a:ext>
                  </a:extLst>
                </a:gridCol>
              </a:tblGrid>
              <a:tr h="370840">
                <a:tc>
                  <a:txBody>
                    <a:bodyPr/>
                    <a:lstStyle/>
                    <a:p>
                      <a:r>
                        <a:rPr lang="en-GB" noProof="0" dirty="0"/>
                        <a:t>Procedures</a:t>
                      </a:r>
                    </a:p>
                  </a:txBody>
                  <a:tcPr/>
                </a:tc>
                <a:tc>
                  <a:txBody>
                    <a:bodyPr/>
                    <a:lstStyle/>
                    <a:p>
                      <a:r>
                        <a:rPr lang="en-GB" noProof="0" dirty="0"/>
                        <a:t>Shield</a:t>
                      </a:r>
                    </a:p>
                  </a:txBody>
                  <a:tcPr/>
                </a:tc>
                <a:tc>
                  <a:txBody>
                    <a:bodyPr/>
                    <a:lstStyle/>
                    <a:p>
                      <a:r>
                        <a:rPr lang="en-GB" noProof="0" dirty="0"/>
                        <a:t>Shielding efficiency</a:t>
                      </a:r>
                    </a:p>
                  </a:txBody>
                  <a:tcPr/>
                </a:tc>
                <a:extLst>
                  <a:ext uri="{0D108BD9-81ED-4DB2-BD59-A6C34878D82A}">
                    <a16:rowId xmlns:a16="http://schemas.microsoft.com/office/drawing/2014/main" val="10000"/>
                  </a:ext>
                </a:extLst>
              </a:tr>
              <a:tr h="370840">
                <a:tc>
                  <a:txBody>
                    <a:bodyPr/>
                    <a:lstStyle/>
                    <a:p>
                      <a:r>
                        <a:rPr lang="en-GB" baseline="30000" noProof="0" dirty="0"/>
                        <a:t>99m</a:t>
                      </a:r>
                      <a:r>
                        <a:rPr lang="en-GB" noProof="0" dirty="0"/>
                        <a:t>Tc preparation</a:t>
                      </a:r>
                    </a:p>
                  </a:txBody>
                  <a:tcPr/>
                </a:tc>
                <a:tc>
                  <a:txBody>
                    <a:bodyPr/>
                    <a:lstStyle/>
                    <a:p>
                      <a:pPr algn="ctr"/>
                      <a:r>
                        <a:rPr lang="sv-SE" noProof="0" dirty="0" err="1"/>
                        <a:t>Yes</a:t>
                      </a:r>
                      <a:endParaRPr lang="sv-SE" noProof="0" dirty="0"/>
                    </a:p>
                    <a:p>
                      <a:pPr algn="ctr"/>
                      <a:r>
                        <a:rPr lang="sv-SE" noProof="0" dirty="0"/>
                        <a:t>No</a:t>
                      </a:r>
                      <a:endParaRPr lang="en-GB" noProof="0" dirty="0"/>
                    </a:p>
                  </a:txBody>
                  <a:tcPr/>
                </a:tc>
                <a:tc>
                  <a:txBody>
                    <a:bodyPr/>
                    <a:lstStyle/>
                    <a:p>
                      <a:pPr algn="ctr"/>
                      <a:r>
                        <a:rPr lang="sv-SE" noProof="0" dirty="0"/>
                        <a:t>4.3</a:t>
                      </a:r>
                      <a:endParaRPr lang="en-GB" noProof="0" dirty="0"/>
                    </a:p>
                  </a:txBody>
                  <a:tcPr/>
                </a:tc>
                <a:extLst>
                  <a:ext uri="{0D108BD9-81ED-4DB2-BD59-A6C34878D82A}">
                    <a16:rowId xmlns:a16="http://schemas.microsoft.com/office/drawing/2014/main" val="10001"/>
                  </a:ext>
                </a:extLst>
              </a:tr>
              <a:tr h="370840">
                <a:tc>
                  <a:txBody>
                    <a:bodyPr/>
                    <a:lstStyle/>
                    <a:p>
                      <a:r>
                        <a:rPr lang="en-GB" baseline="30000" noProof="0" dirty="0"/>
                        <a:t>99m</a:t>
                      </a:r>
                      <a:r>
                        <a:rPr lang="en-GB" noProof="0" dirty="0"/>
                        <a:t>Tc administration</a:t>
                      </a:r>
                    </a:p>
                  </a:txBody>
                  <a:tcPr/>
                </a:tc>
                <a:tc>
                  <a:txBody>
                    <a:bodyPr/>
                    <a:lstStyle/>
                    <a:p>
                      <a:pPr algn="ctr"/>
                      <a:r>
                        <a:rPr lang="sv-SE" noProof="0" dirty="0" err="1"/>
                        <a:t>Yes</a:t>
                      </a:r>
                      <a:endParaRPr lang="sv-SE" noProof="0" dirty="0"/>
                    </a:p>
                    <a:p>
                      <a:pPr algn="ctr"/>
                      <a:r>
                        <a:rPr lang="sv-SE" noProof="0" dirty="0"/>
                        <a:t>No</a:t>
                      </a:r>
                      <a:endParaRPr lang="en-GB" noProof="0" dirty="0"/>
                    </a:p>
                  </a:txBody>
                  <a:tcPr/>
                </a:tc>
                <a:tc>
                  <a:txBody>
                    <a:bodyPr/>
                    <a:lstStyle/>
                    <a:p>
                      <a:pPr algn="ctr"/>
                      <a:r>
                        <a:rPr lang="sv-SE" noProof="0" dirty="0"/>
                        <a:t>1.8</a:t>
                      </a:r>
                      <a:endParaRPr lang="en-GB" noProof="0" dirty="0"/>
                    </a:p>
                  </a:txBody>
                  <a:tcPr/>
                </a:tc>
                <a:extLst>
                  <a:ext uri="{0D108BD9-81ED-4DB2-BD59-A6C34878D82A}">
                    <a16:rowId xmlns:a16="http://schemas.microsoft.com/office/drawing/2014/main" val="10002"/>
                  </a:ext>
                </a:extLst>
              </a:tr>
              <a:tr h="370840">
                <a:tc>
                  <a:txBody>
                    <a:bodyPr/>
                    <a:lstStyle/>
                    <a:p>
                      <a:r>
                        <a:rPr lang="en-GB" baseline="30000" noProof="0" dirty="0"/>
                        <a:t>18</a:t>
                      </a:r>
                      <a:r>
                        <a:rPr lang="en-GB" noProof="0" dirty="0"/>
                        <a:t>F preparation</a:t>
                      </a:r>
                    </a:p>
                  </a:txBody>
                  <a:tcPr/>
                </a:tc>
                <a:tc>
                  <a:txBody>
                    <a:bodyPr/>
                    <a:lstStyle/>
                    <a:p>
                      <a:pPr algn="ctr"/>
                      <a:r>
                        <a:rPr lang="sv-SE" noProof="0" dirty="0" err="1"/>
                        <a:t>Yes</a:t>
                      </a:r>
                      <a:endParaRPr lang="sv-SE" noProof="0" dirty="0"/>
                    </a:p>
                    <a:p>
                      <a:pPr algn="ctr"/>
                      <a:r>
                        <a:rPr lang="sv-SE" noProof="0" dirty="0"/>
                        <a:t>No</a:t>
                      </a:r>
                      <a:endParaRPr lang="en-GB" noProof="0" dirty="0"/>
                    </a:p>
                  </a:txBody>
                  <a:tcPr/>
                </a:tc>
                <a:tc>
                  <a:txBody>
                    <a:bodyPr/>
                    <a:lstStyle/>
                    <a:p>
                      <a:pPr algn="ctr"/>
                      <a:r>
                        <a:rPr lang="sv-SE" noProof="0" dirty="0"/>
                        <a:t>2.3</a:t>
                      </a:r>
                      <a:endParaRPr lang="en-GB" noProof="0" dirty="0"/>
                    </a:p>
                  </a:txBody>
                  <a:tcPr/>
                </a:tc>
                <a:extLst>
                  <a:ext uri="{0D108BD9-81ED-4DB2-BD59-A6C34878D82A}">
                    <a16:rowId xmlns:a16="http://schemas.microsoft.com/office/drawing/2014/main" val="10003"/>
                  </a:ext>
                </a:extLst>
              </a:tr>
              <a:tr h="370840">
                <a:tc>
                  <a:txBody>
                    <a:bodyPr/>
                    <a:lstStyle/>
                    <a:p>
                      <a:r>
                        <a:rPr lang="en-GB" baseline="30000" noProof="0" dirty="0"/>
                        <a:t>18</a:t>
                      </a:r>
                      <a:r>
                        <a:rPr lang="en-GB" noProof="0" dirty="0"/>
                        <a:t>F administration</a:t>
                      </a:r>
                    </a:p>
                  </a:txBody>
                  <a:tcPr/>
                </a:tc>
                <a:tc>
                  <a:txBody>
                    <a:bodyPr/>
                    <a:lstStyle/>
                    <a:p>
                      <a:pPr algn="ctr"/>
                      <a:r>
                        <a:rPr lang="sv-SE" noProof="0" dirty="0" err="1"/>
                        <a:t>Yes</a:t>
                      </a:r>
                      <a:endParaRPr lang="sv-SE" noProof="0" dirty="0"/>
                    </a:p>
                    <a:p>
                      <a:pPr algn="ctr"/>
                      <a:r>
                        <a:rPr lang="sv-SE" noProof="0" dirty="0"/>
                        <a:t>No</a:t>
                      </a:r>
                      <a:endParaRPr lang="en-GB" noProof="0" dirty="0"/>
                    </a:p>
                  </a:txBody>
                  <a:tcPr/>
                </a:tc>
                <a:tc>
                  <a:txBody>
                    <a:bodyPr/>
                    <a:lstStyle/>
                    <a:p>
                      <a:pPr algn="ctr"/>
                      <a:r>
                        <a:rPr lang="sv-SE" noProof="0" dirty="0"/>
                        <a:t>5.0</a:t>
                      </a:r>
                      <a:endParaRPr lang="en-GB" noProof="0" dirty="0"/>
                    </a:p>
                  </a:txBody>
                  <a:tcPr/>
                </a:tc>
                <a:extLst>
                  <a:ext uri="{0D108BD9-81ED-4DB2-BD59-A6C34878D82A}">
                    <a16:rowId xmlns:a16="http://schemas.microsoft.com/office/drawing/2014/main" val="10004"/>
                  </a:ext>
                </a:extLst>
              </a:tr>
              <a:tr h="370840">
                <a:tc>
                  <a:txBody>
                    <a:bodyPr/>
                    <a:lstStyle/>
                    <a:p>
                      <a:r>
                        <a:rPr lang="en-GB" baseline="30000" noProof="0" dirty="0"/>
                        <a:t>90</a:t>
                      </a:r>
                      <a:r>
                        <a:rPr lang="en-GB" noProof="0" dirty="0"/>
                        <a:t>Y-Zevalin® preparation</a:t>
                      </a:r>
                    </a:p>
                  </a:txBody>
                  <a:tcPr/>
                </a:tc>
                <a:tc>
                  <a:txBody>
                    <a:bodyPr/>
                    <a:lstStyle/>
                    <a:p>
                      <a:pPr algn="ctr"/>
                      <a:r>
                        <a:rPr lang="sv-SE" noProof="0" dirty="0" err="1"/>
                        <a:t>Yes</a:t>
                      </a:r>
                      <a:endParaRPr lang="sv-SE" noProof="0" dirty="0"/>
                    </a:p>
                    <a:p>
                      <a:pPr algn="ctr"/>
                      <a:r>
                        <a:rPr lang="sv-SE" noProof="0" dirty="0"/>
                        <a:t>No</a:t>
                      </a:r>
                      <a:endParaRPr lang="en-GB" noProof="0" dirty="0"/>
                    </a:p>
                  </a:txBody>
                  <a:tcPr/>
                </a:tc>
                <a:tc>
                  <a:txBody>
                    <a:bodyPr/>
                    <a:lstStyle/>
                    <a:p>
                      <a:pPr algn="ctr"/>
                      <a:r>
                        <a:rPr lang="sv-SE" noProof="0" dirty="0"/>
                        <a:t>-</a:t>
                      </a:r>
                      <a:endParaRPr lang="en-GB" noProof="0" dirty="0"/>
                    </a:p>
                  </a:txBody>
                  <a:tcPr/>
                </a:tc>
                <a:extLst>
                  <a:ext uri="{0D108BD9-81ED-4DB2-BD59-A6C34878D82A}">
                    <a16:rowId xmlns:a16="http://schemas.microsoft.com/office/drawing/2014/main" val="10005"/>
                  </a:ext>
                </a:extLst>
              </a:tr>
              <a:tr h="370840">
                <a:tc>
                  <a:txBody>
                    <a:bodyPr/>
                    <a:lstStyle/>
                    <a:p>
                      <a:r>
                        <a:rPr lang="en-GB" baseline="30000" noProof="0" dirty="0"/>
                        <a:t>90</a:t>
                      </a:r>
                      <a:r>
                        <a:rPr lang="en-GB" noProof="0" dirty="0"/>
                        <a:t>Y-Zevalin® administration</a:t>
                      </a:r>
                    </a:p>
                  </a:txBody>
                  <a:tcPr/>
                </a:tc>
                <a:tc>
                  <a:txBody>
                    <a:bodyPr/>
                    <a:lstStyle/>
                    <a:p>
                      <a:pPr algn="ctr"/>
                      <a:r>
                        <a:rPr lang="sv-SE" noProof="0" dirty="0" err="1"/>
                        <a:t>Yes</a:t>
                      </a:r>
                      <a:endParaRPr lang="sv-SE" noProof="0" dirty="0"/>
                    </a:p>
                    <a:p>
                      <a:pPr algn="ctr"/>
                      <a:r>
                        <a:rPr lang="sv-SE" noProof="0" dirty="0"/>
                        <a:t>No</a:t>
                      </a:r>
                      <a:endParaRPr lang="en-GB" noProof="0" dirty="0"/>
                    </a:p>
                  </a:txBody>
                  <a:tcPr/>
                </a:tc>
                <a:tc>
                  <a:txBody>
                    <a:bodyPr/>
                    <a:lstStyle/>
                    <a:p>
                      <a:pPr algn="ctr"/>
                      <a:r>
                        <a:rPr lang="sv-SE" noProof="0" dirty="0"/>
                        <a:t>3.1</a:t>
                      </a:r>
                      <a:endParaRPr lang="en-GB" noProof="0" dirty="0"/>
                    </a:p>
                  </a:txBody>
                  <a:tcPr/>
                </a:tc>
                <a:extLst>
                  <a:ext uri="{0D108BD9-81ED-4DB2-BD59-A6C34878D82A}">
                    <a16:rowId xmlns:a16="http://schemas.microsoft.com/office/drawing/2014/main" val="10006"/>
                  </a:ext>
                </a:extLst>
              </a:tr>
            </a:tbl>
          </a:graphicData>
        </a:graphic>
      </p:graphicFrame>
      <p:sp>
        <p:nvSpPr>
          <p:cNvPr id="7" name="Rektangel 6"/>
          <p:cNvSpPr/>
          <p:nvPr/>
        </p:nvSpPr>
        <p:spPr>
          <a:xfrm>
            <a:off x="1627823" y="5649181"/>
            <a:ext cx="6386512" cy="430887"/>
          </a:xfrm>
          <a:prstGeom prst="rect">
            <a:avLst/>
          </a:prstGeom>
        </p:spPr>
        <p:txBody>
          <a:bodyPr wrap="square">
            <a:spAutoFit/>
          </a:bodyPr>
          <a:lstStyle/>
          <a:p>
            <a:r>
              <a:rPr lang="en-GB" sz="1100" dirty="0"/>
              <a:t>(</a:t>
            </a:r>
            <a:r>
              <a:rPr lang="en-GB" sz="1100" dirty="0" err="1"/>
              <a:t>Carnicer</a:t>
            </a:r>
            <a:r>
              <a:rPr lang="en-GB" sz="1100" dirty="0"/>
              <a:t>, A. et al. Occupational Exposure: With Special Reference  to Skin Doses in Hands and Fingers. In Radiation Protection in Nuclear Medicine (Ed) </a:t>
            </a:r>
            <a:r>
              <a:rPr lang="en-GB" sz="1100" dirty="0" err="1"/>
              <a:t>Mattsson</a:t>
            </a:r>
            <a:r>
              <a:rPr lang="en-GB" sz="1100" dirty="0"/>
              <a:t>, S. </a:t>
            </a:r>
            <a:r>
              <a:rPr lang="en-GB" sz="1100" dirty="0" err="1"/>
              <a:t>Hoeschen,C</a:t>
            </a:r>
            <a:r>
              <a:rPr lang="en-GB" sz="1100" dirty="0"/>
              <a:t>. Springer 2013)</a:t>
            </a:r>
          </a:p>
        </p:txBody>
      </p:sp>
    </p:spTree>
    <p:extLst>
      <p:ext uri="{BB962C8B-B14F-4D97-AF65-F5344CB8AC3E}">
        <p14:creationId xmlns:p14="http://schemas.microsoft.com/office/powerpoint/2010/main" val="544667036"/>
      </p:ext>
    </p:extLst>
  </p:cSld>
  <p:clrMapOvr>
    <a:masterClrMapping/>
  </p:clrMapOvr>
  <p:transition spd="med">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 y="142875"/>
            <a:ext cx="9144000" cy="765175"/>
          </a:xfrm>
          <a:prstGeom prst="rect">
            <a:avLst/>
          </a:prstGeom>
        </p:spPr>
        <p:txBody>
          <a:bodyPr/>
          <a:lstStyle/>
          <a:p>
            <a:pPr algn="ctr" defTabSz="449263" eaLnBrk="0" fontAlgn="auto" hangingPunct="0">
              <a:spcBef>
                <a:spcPts val="0"/>
              </a:spcBef>
              <a:spcAft>
                <a:spcPts val="0"/>
              </a:spcAft>
              <a:tabLst>
                <a:tab pos="1614488" algn="l"/>
              </a:tabLst>
              <a:defRPr/>
            </a:pPr>
            <a:r>
              <a:rPr lang="en-GB" sz="4000" dirty="0">
                <a:solidFill>
                  <a:schemeClr val="tx2"/>
                </a:solidFill>
              </a:rPr>
              <a:t>Summary shielding recommendations</a:t>
            </a:r>
          </a:p>
        </p:txBody>
      </p:sp>
      <p:sp>
        <p:nvSpPr>
          <p:cNvPr id="8" name="textruta 7"/>
          <p:cNvSpPr txBox="1"/>
          <p:nvPr/>
        </p:nvSpPr>
        <p:spPr>
          <a:xfrm>
            <a:off x="381859" y="810633"/>
            <a:ext cx="8457341" cy="2554545"/>
          </a:xfrm>
          <a:prstGeom prst="rect">
            <a:avLst/>
          </a:prstGeom>
          <a:noFill/>
        </p:spPr>
        <p:txBody>
          <a:bodyPr wrap="square" rtlCol="0">
            <a:spAutoFit/>
          </a:bodyPr>
          <a:lstStyle/>
          <a:p>
            <a:pPr algn="just"/>
            <a:r>
              <a:rPr lang="en-GB" sz="2000" dirty="0"/>
              <a:t>For the injection (syringe shielding):</a:t>
            </a:r>
          </a:p>
          <a:p>
            <a:pPr marL="342900" indent="-342900">
              <a:buFont typeface="Arial" panose="020B0604020202020204" pitchFamily="34" charset="0"/>
              <a:buChar char="•"/>
            </a:pPr>
            <a:r>
              <a:rPr lang="en-GB" sz="2000" dirty="0"/>
              <a:t>2 mm W (or </a:t>
            </a:r>
            <a:r>
              <a:rPr lang="en-GB" sz="2000" dirty="0" err="1"/>
              <a:t>Pb</a:t>
            </a:r>
            <a:r>
              <a:rPr lang="en-GB" sz="2000" dirty="0"/>
              <a:t>) for </a:t>
            </a:r>
            <a:r>
              <a:rPr lang="en-GB" sz="2000" baseline="30000" dirty="0"/>
              <a:t>99m</a:t>
            </a:r>
            <a:r>
              <a:rPr lang="en-GB" sz="2000" dirty="0"/>
              <a:t>Tc give a dose reduction of at least  2 order of magnitudes. </a:t>
            </a:r>
          </a:p>
          <a:p>
            <a:pPr marL="342900" indent="-342900">
              <a:buFont typeface="Arial" panose="020B0604020202020204" pitchFamily="34" charset="0"/>
              <a:buChar char="•"/>
            </a:pPr>
            <a:r>
              <a:rPr lang="en-GB" sz="2000" dirty="0"/>
              <a:t> 5 mm W provides up to a factor 10 in dose reduction for </a:t>
            </a:r>
            <a:r>
              <a:rPr lang="en-GB" sz="2000" baseline="30000" dirty="0"/>
              <a:t>18</a:t>
            </a:r>
            <a:r>
              <a:rPr lang="en-GB" sz="2000" dirty="0"/>
              <a:t>F  (8 mm W  up to a factor 40).</a:t>
            </a:r>
          </a:p>
          <a:p>
            <a:pPr marL="342900" indent="-342900">
              <a:buFont typeface="Arial" panose="020B0604020202020204" pitchFamily="34" charset="0"/>
              <a:buChar char="•"/>
            </a:pPr>
            <a:r>
              <a:rPr lang="en-GB" sz="2000" dirty="0"/>
              <a:t> For </a:t>
            </a:r>
            <a:r>
              <a:rPr lang="en-GB" sz="2000" baseline="30000" dirty="0"/>
              <a:t>90</a:t>
            </a:r>
            <a:r>
              <a:rPr lang="en-GB" sz="2000" dirty="0"/>
              <a:t>Y 10 mm PMMA completely shield beta radiation, nevertheless 5 mm shielding of tungsten provides a better shielding cutting down bremsstrahlung radiation too.</a:t>
            </a:r>
          </a:p>
        </p:txBody>
      </p:sp>
      <p:sp>
        <p:nvSpPr>
          <p:cNvPr id="11" name="textruta 10"/>
          <p:cNvSpPr txBox="1"/>
          <p:nvPr/>
        </p:nvSpPr>
        <p:spPr>
          <a:xfrm>
            <a:off x="381859" y="3479899"/>
            <a:ext cx="8457341" cy="1938992"/>
          </a:xfrm>
          <a:prstGeom prst="rect">
            <a:avLst/>
          </a:prstGeom>
          <a:noFill/>
        </p:spPr>
        <p:txBody>
          <a:bodyPr wrap="square" rtlCol="0">
            <a:spAutoFit/>
          </a:bodyPr>
          <a:lstStyle/>
          <a:p>
            <a:pPr algn="just"/>
            <a:r>
              <a:rPr lang="en-GB" sz="2000" dirty="0"/>
              <a:t>For the preparation (vial shielding):</a:t>
            </a:r>
          </a:p>
          <a:p>
            <a:pPr marL="342900" indent="-342900">
              <a:buFont typeface="Arial" panose="020B0604020202020204" pitchFamily="34" charset="0"/>
              <a:buChar char="•"/>
            </a:pPr>
            <a:r>
              <a:rPr lang="en-GB" sz="2000" dirty="0"/>
              <a:t>For </a:t>
            </a:r>
            <a:r>
              <a:rPr lang="en-GB" sz="2000" baseline="30000" dirty="0"/>
              <a:t>18</a:t>
            </a:r>
            <a:r>
              <a:rPr lang="en-GB" sz="2000" dirty="0"/>
              <a:t>F, 3 cm of </a:t>
            </a:r>
            <a:r>
              <a:rPr lang="en-GB" sz="2000" dirty="0" err="1"/>
              <a:t>Pb</a:t>
            </a:r>
            <a:r>
              <a:rPr lang="en-GB" sz="2000" dirty="0"/>
              <a:t> provides 2 order of magnitudes on dose reduction. The same attenuation for </a:t>
            </a:r>
            <a:r>
              <a:rPr lang="en-GB" sz="2000" baseline="30000" dirty="0"/>
              <a:t>99m</a:t>
            </a:r>
            <a:r>
              <a:rPr lang="en-GB" sz="2000" dirty="0"/>
              <a:t>Tc is obtained with 2 mm </a:t>
            </a:r>
            <a:r>
              <a:rPr lang="en-GB" sz="2000" dirty="0" err="1"/>
              <a:t>Pb</a:t>
            </a:r>
            <a:r>
              <a:rPr lang="en-GB" sz="2000" dirty="0"/>
              <a:t>. </a:t>
            </a:r>
          </a:p>
          <a:p>
            <a:pPr marL="342900" indent="-342900">
              <a:buFont typeface="Arial" panose="020B0604020202020204" pitchFamily="34" charset="0"/>
              <a:buChar char="•"/>
            </a:pPr>
            <a:r>
              <a:rPr lang="en-GB" sz="2000" dirty="0"/>
              <a:t> For </a:t>
            </a:r>
            <a:r>
              <a:rPr lang="en-GB" sz="2000" baseline="30000" dirty="0"/>
              <a:t>90</a:t>
            </a:r>
            <a:r>
              <a:rPr lang="en-GB" sz="2000" dirty="0"/>
              <a:t>Y an acceptable shielding is obtained with 10 mm PMMA with an external layer of few mm of lead or alternatively 5 mm of W.</a:t>
            </a:r>
          </a:p>
          <a:p>
            <a:pPr marL="342900" indent="-342900">
              <a:buFont typeface="Arial" panose="020B0604020202020204" pitchFamily="34" charset="0"/>
              <a:buChar char="•"/>
            </a:pPr>
            <a:r>
              <a:rPr lang="en-GB" sz="2000" dirty="0">
                <a:solidFill>
                  <a:srgbClr val="FF0000"/>
                </a:solidFill>
              </a:rPr>
              <a:t>For </a:t>
            </a:r>
            <a:r>
              <a:rPr lang="en-GB" sz="2000" baseline="30000" dirty="0">
                <a:solidFill>
                  <a:srgbClr val="FF0000"/>
                </a:solidFill>
              </a:rPr>
              <a:t>131</a:t>
            </a:r>
            <a:r>
              <a:rPr lang="en-GB" sz="2000" dirty="0">
                <a:solidFill>
                  <a:srgbClr val="FF0000"/>
                </a:solidFill>
              </a:rPr>
              <a:t>I, 2 cm of </a:t>
            </a:r>
            <a:r>
              <a:rPr lang="en-GB" sz="2000" dirty="0" err="1">
                <a:solidFill>
                  <a:srgbClr val="FF0000"/>
                </a:solidFill>
              </a:rPr>
              <a:t>Pb</a:t>
            </a:r>
            <a:r>
              <a:rPr lang="en-GB" sz="2000" dirty="0">
                <a:solidFill>
                  <a:srgbClr val="FF0000"/>
                </a:solidFill>
              </a:rPr>
              <a:t> provides 2 order of magnitudes on dose reduction</a:t>
            </a:r>
          </a:p>
        </p:txBody>
      </p:sp>
      <p:sp>
        <p:nvSpPr>
          <p:cNvPr id="7" name="Rektangel 6"/>
          <p:cNvSpPr/>
          <p:nvPr/>
        </p:nvSpPr>
        <p:spPr>
          <a:xfrm>
            <a:off x="1157288" y="6228174"/>
            <a:ext cx="6386512" cy="430887"/>
          </a:xfrm>
          <a:prstGeom prst="rect">
            <a:avLst/>
          </a:prstGeom>
        </p:spPr>
        <p:txBody>
          <a:bodyPr wrap="square">
            <a:spAutoFit/>
          </a:bodyPr>
          <a:lstStyle/>
          <a:p>
            <a:r>
              <a:rPr lang="en-GB" sz="1100" dirty="0"/>
              <a:t>(</a:t>
            </a:r>
            <a:r>
              <a:rPr lang="en-GB" sz="1100" dirty="0" err="1"/>
              <a:t>Carnicer</a:t>
            </a:r>
            <a:r>
              <a:rPr lang="en-GB" sz="1100" dirty="0"/>
              <a:t>, A. et al. Occupational Exposure: With Special Reference  to Skin Doses in Hands and Fingers. In Radiation Protection in Nuclear Medicine (Ed) </a:t>
            </a:r>
            <a:r>
              <a:rPr lang="en-GB" sz="1100" dirty="0" err="1"/>
              <a:t>Mattsson</a:t>
            </a:r>
            <a:r>
              <a:rPr lang="en-GB" sz="1100" dirty="0"/>
              <a:t>, S. </a:t>
            </a:r>
            <a:r>
              <a:rPr lang="en-GB" sz="1100" dirty="0" err="1"/>
              <a:t>Hoeschen,C</a:t>
            </a:r>
            <a:r>
              <a:rPr lang="en-GB" sz="1100" dirty="0"/>
              <a:t>. Springer 2013)</a:t>
            </a:r>
          </a:p>
        </p:txBody>
      </p:sp>
    </p:spTree>
    <p:extLst>
      <p:ext uri="{BB962C8B-B14F-4D97-AF65-F5344CB8AC3E}">
        <p14:creationId xmlns:p14="http://schemas.microsoft.com/office/powerpoint/2010/main" val="4262793387"/>
      </p:ext>
    </p:extLst>
  </p:cSld>
  <p:clrMapOvr>
    <a:masterClrMapping/>
  </p:clrMapOvr>
  <p:transition spd="med">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8826"/>
            <a:ext cx="9144000" cy="707886"/>
          </a:xfrm>
          <a:prstGeom prst="rect">
            <a:avLst/>
          </a:prstGeom>
          <a:noFill/>
        </p:spPr>
        <p:txBody>
          <a:bodyPr wrap="square">
            <a:spAutoFit/>
          </a:bodyPr>
          <a:lstStyle/>
          <a:p>
            <a:pPr algn="ctr" fontAlgn="auto">
              <a:spcBef>
                <a:spcPts val="0"/>
              </a:spcBef>
              <a:spcAft>
                <a:spcPts val="0"/>
              </a:spcAft>
              <a:defRPr/>
            </a:pPr>
            <a:r>
              <a:rPr lang="en-GB" sz="4000" dirty="0">
                <a:solidFill>
                  <a:schemeClr val="tx2"/>
                </a:solidFill>
                <a:latin typeface="Trebuchet MS" pitchFamily="34" charset="0"/>
                <a:ea typeface="Times New Roman" pitchFamily="18" charset="0"/>
              </a:rPr>
              <a:t>Examples of good working procedures</a:t>
            </a:r>
            <a:endParaRPr lang="en-GB" sz="4000" dirty="0">
              <a:solidFill>
                <a:schemeClr val="tx2"/>
              </a:solidFill>
              <a:latin typeface="Trebuchet MS" pitchFamily="34" charset="0"/>
            </a:endParaRPr>
          </a:p>
        </p:txBody>
      </p:sp>
      <p:cxnSp>
        <p:nvCxnSpPr>
          <p:cNvPr id="10" name="Connector recte 9"/>
          <p:cNvCxnSpPr/>
          <p:nvPr/>
        </p:nvCxnSpPr>
        <p:spPr>
          <a:xfrm>
            <a:off x="4352926" y="981075"/>
            <a:ext cx="3174" cy="50387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Connector recte 14"/>
          <p:cNvCxnSpPr/>
          <p:nvPr/>
        </p:nvCxnSpPr>
        <p:spPr>
          <a:xfrm>
            <a:off x="468313" y="3498850"/>
            <a:ext cx="8135937"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918" name="Rectangle 15"/>
          <p:cNvSpPr>
            <a:spLocks noChangeArrowheads="1"/>
          </p:cNvSpPr>
          <p:nvPr/>
        </p:nvSpPr>
        <p:spPr bwMode="auto">
          <a:xfrm>
            <a:off x="755650" y="836613"/>
            <a:ext cx="3311525" cy="504825"/>
          </a:xfrm>
          <a:prstGeom prst="rect">
            <a:avLst/>
          </a:prstGeom>
          <a:noFill/>
          <a:ln w="9525">
            <a:noFill/>
            <a:miter lim="800000"/>
            <a:headEnd/>
            <a:tailEnd/>
          </a:ln>
        </p:spPr>
        <p:txBody>
          <a:bodyPr/>
          <a:lstStyle/>
          <a:p>
            <a:pPr algn="ctr"/>
            <a:r>
              <a:rPr lang="en-GB" sz="2400" dirty="0">
                <a:latin typeface="Trebuchet MS" pitchFamily="34" charset="0"/>
                <a:cs typeface="Arial" pitchFamily="34" charset="0"/>
              </a:rPr>
              <a:t>Preparation of </a:t>
            </a:r>
            <a:r>
              <a:rPr lang="en-GB" sz="2400" baseline="30000" dirty="0">
                <a:latin typeface="Trebuchet MS" pitchFamily="34" charset="0"/>
                <a:cs typeface="Arial" pitchFamily="34" charset="0"/>
              </a:rPr>
              <a:t>99m</a:t>
            </a:r>
            <a:r>
              <a:rPr lang="en-GB" sz="2400" dirty="0">
                <a:latin typeface="Trebuchet MS" pitchFamily="34" charset="0"/>
                <a:cs typeface="Arial" pitchFamily="34" charset="0"/>
              </a:rPr>
              <a:t>Tc</a:t>
            </a:r>
          </a:p>
        </p:txBody>
      </p:sp>
      <p:sp>
        <p:nvSpPr>
          <p:cNvPr id="38919" name="Rectangle 16"/>
          <p:cNvSpPr>
            <a:spLocks noChangeArrowheads="1"/>
          </p:cNvSpPr>
          <p:nvPr/>
        </p:nvSpPr>
        <p:spPr bwMode="auto">
          <a:xfrm>
            <a:off x="4859338" y="836613"/>
            <a:ext cx="3313112" cy="504825"/>
          </a:xfrm>
          <a:prstGeom prst="rect">
            <a:avLst/>
          </a:prstGeom>
          <a:noFill/>
          <a:ln w="9525">
            <a:noFill/>
            <a:miter lim="800000"/>
            <a:headEnd/>
            <a:tailEnd/>
          </a:ln>
        </p:spPr>
        <p:txBody>
          <a:bodyPr/>
          <a:lstStyle/>
          <a:p>
            <a:pPr algn="ctr"/>
            <a:r>
              <a:rPr lang="en-GB" sz="2400" dirty="0">
                <a:latin typeface="Trebuchet MS" pitchFamily="34" charset="0"/>
                <a:cs typeface="Arial" pitchFamily="34" charset="0"/>
              </a:rPr>
              <a:t>Preparation of </a:t>
            </a:r>
            <a:r>
              <a:rPr lang="en-GB" sz="2400" baseline="30000" dirty="0">
                <a:latin typeface="Trebuchet MS" pitchFamily="34" charset="0"/>
                <a:cs typeface="Arial" pitchFamily="34" charset="0"/>
              </a:rPr>
              <a:t>18</a:t>
            </a:r>
            <a:r>
              <a:rPr lang="en-GB" sz="2400" dirty="0">
                <a:latin typeface="Trebuchet MS" pitchFamily="34" charset="0"/>
                <a:cs typeface="Arial" pitchFamily="34" charset="0"/>
              </a:rPr>
              <a:t>F</a:t>
            </a:r>
          </a:p>
        </p:txBody>
      </p:sp>
      <p:sp>
        <p:nvSpPr>
          <p:cNvPr id="38920" name="Rectangle 17"/>
          <p:cNvSpPr>
            <a:spLocks noChangeArrowheads="1"/>
          </p:cNvSpPr>
          <p:nvPr/>
        </p:nvSpPr>
        <p:spPr bwMode="auto">
          <a:xfrm>
            <a:off x="4932363" y="3573463"/>
            <a:ext cx="3311525" cy="503237"/>
          </a:xfrm>
          <a:prstGeom prst="rect">
            <a:avLst/>
          </a:prstGeom>
          <a:noFill/>
          <a:ln w="9525">
            <a:noFill/>
            <a:miter lim="800000"/>
            <a:headEnd/>
            <a:tailEnd/>
          </a:ln>
        </p:spPr>
        <p:txBody>
          <a:bodyPr/>
          <a:lstStyle/>
          <a:p>
            <a:pPr algn="ctr"/>
            <a:r>
              <a:rPr lang="en-GB" sz="2400" dirty="0">
                <a:latin typeface="Trebuchet MS" pitchFamily="34" charset="0"/>
                <a:cs typeface="Arial" pitchFamily="34" charset="0"/>
              </a:rPr>
              <a:t>Administration of </a:t>
            </a:r>
            <a:r>
              <a:rPr lang="en-GB" sz="2400" baseline="30000" dirty="0">
                <a:latin typeface="Trebuchet MS" pitchFamily="34" charset="0"/>
              </a:rPr>
              <a:t>18</a:t>
            </a:r>
            <a:r>
              <a:rPr lang="en-GB" sz="2400" dirty="0">
                <a:latin typeface="Trebuchet MS" pitchFamily="34" charset="0"/>
              </a:rPr>
              <a:t>F</a:t>
            </a:r>
          </a:p>
        </p:txBody>
      </p:sp>
      <p:sp>
        <p:nvSpPr>
          <p:cNvPr id="38921" name="Rectangle 18"/>
          <p:cNvSpPr>
            <a:spLocks noChangeArrowheads="1"/>
          </p:cNvSpPr>
          <p:nvPr/>
        </p:nvSpPr>
        <p:spPr bwMode="auto">
          <a:xfrm>
            <a:off x="539750" y="3573463"/>
            <a:ext cx="3816350" cy="503237"/>
          </a:xfrm>
          <a:prstGeom prst="rect">
            <a:avLst/>
          </a:prstGeom>
          <a:noFill/>
          <a:ln w="9525">
            <a:noFill/>
            <a:miter lim="800000"/>
            <a:headEnd/>
            <a:tailEnd/>
          </a:ln>
        </p:spPr>
        <p:txBody>
          <a:bodyPr/>
          <a:lstStyle/>
          <a:p>
            <a:pPr algn="ctr"/>
            <a:r>
              <a:rPr lang="en-GB" sz="2400" dirty="0">
                <a:latin typeface="Trebuchet MS" pitchFamily="34" charset="0"/>
                <a:cs typeface="Arial" pitchFamily="34" charset="0"/>
              </a:rPr>
              <a:t>Administration of </a:t>
            </a:r>
            <a:r>
              <a:rPr lang="en-GB" sz="2400" baseline="30000" dirty="0">
                <a:latin typeface="Trebuchet MS" pitchFamily="34" charset="0"/>
              </a:rPr>
              <a:t>99m</a:t>
            </a:r>
            <a:r>
              <a:rPr lang="en-GB" sz="2400" dirty="0">
                <a:latin typeface="Trebuchet MS" pitchFamily="34" charset="0"/>
              </a:rPr>
              <a:t>Tc</a:t>
            </a:r>
          </a:p>
        </p:txBody>
      </p:sp>
      <p:pic>
        <p:nvPicPr>
          <p:cNvPr id="38922" name="Picture 4" descr="C:\Documents and Settings\adela carnicer\Escritorio\MOV03D.MOD_snapshot_00.10_[2011.01.04_12.53.45].jpg"/>
          <p:cNvPicPr>
            <a:picLocks noChangeAspect="1" noChangeArrowheads="1"/>
          </p:cNvPicPr>
          <p:nvPr/>
        </p:nvPicPr>
        <p:blipFill>
          <a:blip r:embed="rId2" cstate="print">
            <a:lum contrast="20000"/>
          </a:blip>
          <a:srcRect l="23216" r="30333" b="6531"/>
          <a:stretch>
            <a:fillRect/>
          </a:stretch>
        </p:blipFill>
        <p:spPr bwMode="auto">
          <a:xfrm>
            <a:off x="4665662" y="3911166"/>
            <a:ext cx="1945658" cy="2398153"/>
          </a:xfrm>
          <a:prstGeom prst="rect">
            <a:avLst/>
          </a:prstGeom>
          <a:ln>
            <a:noFill/>
          </a:ln>
          <a:effectLst>
            <a:softEdge rad="112500"/>
          </a:effectLst>
        </p:spPr>
      </p:pic>
      <p:pic>
        <p:nvPicPr>
          <p:cNvPr id="38923" name="Picture 2" descr="H:\fotos&amp;videos oramed\FOTOS-MSM\injection-FDG_chuv.jpg"/>
          <p:cNvPicPr>
            <a:picLocks noChangeAspect="1" noChangeArrowheads="1"/>
          </p:cNvPicPr>
          <p:nvPr/>
        </p:nvPicPr>
        <p:blipFill rotWithShape="1">
          <a:blip r:embed="rId3" cstate="print"/>
          <a:srcRect l="33290" t="1839" r="4267" b="-1839"/>
          <a:stretch/>
        </p:blipFill>
        <p:spPr bwMode="auto">
          <a:xfrm>
            <a:off x="6321036" y="3911167"/>
            <a:ext cx="1851414" cy="1357866"/>
          </a:xfrm>
          <a:prstGeom prst="rect">
            <a:avLst/>
          </a:prstGeom>
          <a:ln>
            <a:noFill/>
          </a:ln>
          <a:effectLst>
            <a:softEdge rad="112500"/>
          </a:effectLst>
        </p:spPr>
      </p:pic>
      <p:pic>
        <p:nvPicPr>
          <p:cNvPr id="38924" name="Picture 2" descr="C:\Documents and Settings\adela carnicer\Escritorio\pictures\F-18_IGR_HB1\F-18_IGR_HB1\Drawing_up_from_vial_2.jpg"/>
          <p:cNvPicPr>
            <a:picLocks noChangeAspect="1" noChangeArrowheads="1"/>
          </p:cNvPicPr>
          <p:nvPr/>
        </p:nvPicPr>
        <p:blipFill>
          <a:blip r:embed="rId4" cstate="print"/>
          <a:srcRect l="5904" r="21297"/>
          <a:stretch>
            <a:fillRect/>
          </a:stretch>
        </p:blipFill>
        <p:spPr bwMode="auto">
          <a:xfrm>
            <a:off x="4665662" y="1424106"/>
            <a:ext cx="2071688" cy="1831975"/>
          </a:xfrm>
          <a:prstGeom prst="rect">
            <a:avLst/>
          </a:prstGeom>
          <a:ln>
            <a:noFill/>
          </a:ln>
          <a:effectLst>
            <a:softEdge rad="112500"/>
          </a:effectLst>
        </p:spPr>
      </p:pic>
      <p:pic>
        <p:nvPicPr>
          <p:cNvPr id="38925" name="Picture 3" descr="C:\Documents and Settings\adela carnicer\Escritorio\pictures\F-18_IGR_HB1\F-18_IGR_HB1\5mmW_syringe_and_piston_shield_2.jpg"/>
          <p:cNvPicPr>
            <a:picLocks noChangeAspect="1" noChangeArrowheads="1"/>
          </p:cNvPicPr>
          <p:nvPr/>
        </p:nvPicPr>
        <p:blipFill>
          <a:blip r:embed="rId5" cstate="print"/>
          <a:srcRect b="36972"/>
          <a:stretch>
            <a:fillRect/>
          </a:stretch>
        </p:blipFill>
        <p:spPr bwMode="auto">
          <a:xfrm>
            <a:off x="6321036" y="5013176"/>
            <a:ext cx="1851364" cy="1296143"/>
          </a:xfrm>
          <a:prstGeom prst="rect">
            <a:avLst/>
          </a:prstGeom>
          <a:ln>
            <a:noFill/>
          </a:ln>
          <a:effectLst>
            <a:softEdge rad="112500"/>
          </a:effectLst>
        </p:spPr>
      </p:pic>
      <p:pic>
        <p:nvPicPr>
          <p:cNvPr id="38926" name="Image 16" descr="IMG_1820.JPG"/>
          <p:cNvPicPr>
            <a:picLocks noChangeAspect="1"/>
          </p:cNvPicPr>
          <p:nvPr/>
        </p:nvPicPr>
        <p:blipFill>
          <a:blip r:embed="rId6" cstate="print"/>
          <a:srcRect t="19048"/>
          <a:stretch>
            <a:fillRect/>
          </a:stretch>
        </p:blipFill>
        <p:spPr bwMode="auto">
          <a:xfrm>
            <a:off x="823118" y="1357313"/>
            <a:ext cx="3176587" cy="1928812"/>
          </a:xfrm>
          <a:prstGeom prst="rect">
            <a:avLst/>
          </a:prstGeom>
          <a:ln>
            <a:noFill/>
          </a:ln>
          <a:effectLst>
            <a:softEdge rad="112500"/>
          </a:effectLst>
        </p:spPr>
      </p:pic>
      <p:pic>
        <p:nvPicPr>
          <p:cNvPr id="38927" name="Image 18" descr="P1010606.JPG"/>
          <p:cNvPicPr>
            <a:picLocks noChangeAspect="1"/>
          </p:cNvPicPr>
          <p:nvPr/>
        </p:nvPicPr>
        <p:blipFill rotWithShape="1">
          <a:blip r:embed="rId7" cstate="print"/>
          <a:srcRect l="16890" r="7112" b="19142"/>
          <a:stretch/>
        </p:blipFill>
        <p:spPr bwMode="auto">
          <a:xfrm>
            <a:off x="810039" y="3906934"/>
            <a:ext cx="3200400" cy="2269435"/>
          </a:xfrm>
          <a:prstGeom prst="rect">
            <a:avLst/>
          </a:prstGeom>
          <a:ln>
            <a:noFill/>
          </a:ln>
          <a:effectLst>
            <a:softEdge rad="112500"/>
          </a:effectLst>
        </p:spPr>
      </p:pic>
      <p:pic>
        <p:nvPicPr>
          <p:cNvPr id="38928" name="Image 21" descr="P1010104.JPG"/>
          <p:cNvPicPr>
            <a:picLocks noChangeAspect="1"/>
          </p:cNvPicPr>
          <p:nvPr/>
        </p:nvPicPr>
        <p:blipFill rotWithShape="1">
          <a:blip r:embed="rId8" cstate="print"/>
          <a:srcRect l="21429" t="18427"/>
          <a:stretch/>
        </p:blipFill>
        <p:spPr bwMode="auto">
          <a:xfrm>
            <a:off x="6858000" y="1391614"/>
            <a:ext cx="1385888" cy="1917702"/>
          </a:xfrm>
          <a:prstGeom prst="rect">
            <a:avLst/>
          </a:prstGeom>
          <a:ln>
            <a:noFill/>
          </a:ln>
          <a:effectLst>
            <a:softEdge rad="112500"/>
          </a:effectLst>
        </p:spPr>
      </p:pic>
      <p:sp>
        <p:nvSpPr>
          <p:cNvPr id="19" name="Rektangel 18"/>
          <p:cNvSpPr/>
          <p:nvPr/>
        </p:nvSpPr>
        <p:spPr>
          <a:xfrm>
            <a:off x="1157288" y="6228174"/>
            <a:ext cx="6386512" cy="430887"/>
          </a:xfrm>
          <a:prstGeom prst="rect">
            <a:avLst/>
          </a:prstGeom>
        </p:spPr>
        <p:txBody>
          <a:bodyPr wrap="square">
            <a:spAutoFit/>
          </a:bodyPr>
          <a:lstStyle/>
          <a:p>
            <a:r>
              <a:rPr lang="en-GB" sz="1100" dirty="0"/>
              <a:t>(</a:t>
            </a:r>
            <a:r>
              <a:rPr lang="en-GB" sz="1100" dirty="0" err="1"/>
              <a:t>Carnicer</a:t>
            </a:r>
            <a:r>
              <a:rPr lang="en-GB" sz="1100" dirty="0"/>
              <a:t>, A. et al. Occupational Exposure: With Special Reference  to Skin Doses in Hands and Fingers. In Radiation Protection in Nuclear Medicine (Ed) </a:t>
            </a:r>
            <a:r>
              <a:rPr lang="en-GB" sz="1100" dirty="0" err="1"/>
              <a:t>Mattsson</a:t>
            </a:r>
            <a:r>
              <a:rPr lang="en-GB" sz="1100" dirty="0"/>
              <a:t>, S. </a:t>
            </a:r>
            <a:r>
              <a:rPr lang="en-GB" sz="1100" dirty="0" err="1"/>
              <a:t>Hoeschen,C</a:t>
            </a:r>
            <a:r>
              <a:rPr lang="en-GB" sz="1100" dirty="0"/>
              <a:t>. Springer 2013)</a:t>
            </a:r>
          </a:p>
        </p:txBody>
      </p:sp>
      <p:sp>
        <p:nvSpPr>
          <p:cNvPr id="18" name="Rectangle 3"/>
          <p:cNvSpPr txBox="1">
            <a:spLocks noChangeArrowheads="1"/>
          </p:cNvSpPr>
          <p:nvPr/>
        </p:nvSpPr>
        <p:spPr bwMode="auto">
          <a:xfrm>
            <a:off x="6096000" y="6576940"/>
            <a:ext cx="3073542" cy="25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rgbClr val="CCCCFF"/>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r" eaLnBrk="1" hangingPunct="1">
              <a:spcBef>
                <a:spcPts val="0"/>
              </a:spcBef>
              <a:buNone/>
              <a:defRPr/>
            </a:pPr>
            <a:r>
              <a:rPr lang="en-GB" sz="1400" dirty="0">
                <a:solidFill>
                  <a:schemeClr val="tx1"/>
                </a:solidFill>
              </a:rPr>
              <a:t>Slides 28-29 refer to chapter E.3</a:t>
            </a:r>
            <a:endParaRPr lang="en-GB" dirty="0">
              <a:solidFill>
                <a:schemeClr val="tx1"/>
              </a:solidFill>
            </a:endParaRPr>
          </a:p>
        </p:txBody>
      </p:sp>
    </p:spTree>
    <p:extLst>
      <p:ext uri="{BB962C8B-B14F-4D97-AF65-F5344CB8AC3E}">
        <p14:creationId xmlns:p14="http://schemas.microsoft.com/office/powerpoint/2010/main" val="2083010319"/>
      </p:ext>
    </p:extLst>
  </p:cSld>
  <p:clrMapOvr>
    <a:masterClrMapping/>
  </p:clrMapOvr>
  <p:transition spd="med">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7" name="Picture 2"/>
          <p:cNvPicPr>
            <a:picLocks noChangeAspect="1" noChangeArrowheads="1"/>
          </p:cNvPicPr>
          <p:nvPr/>
        </p:nvPicPr>
        <p:blipFill>
          <a:blip r:embed="rId3" cstate="print"/>
          <a:srcRect l="44804" t="41002" r="4713" b="8568"/>
          <a:stretch>
            <a:fillRect/>
          </a:stretch>
        </p:blipFill>
        <p:spPr bwMode="auto">
          <a:xfrm>
            <a:off x="2124074" y="4077072"/>
            <a:ext cx="2227264" cy="1920054"/>
          </a:xfrm>
          <a:prstGeom prst="rect">
            <a:avLst/>
          </a:prstGeom>
          <a:ln>
            <a:noFill/>
          </a:ln>
          <a:effectLst>
            <a:softEdge rad="112500"/>
          </a:effectLst>
        </p:spPr>
      </p:pic>
      <p:pic>
        <p:nvPicPr>
          <p:cNvPr id="40962" name="Picture 3" descr="b05"/>
          <p:cNvPicPr>
            <a:picLocks noChangeAspect="1" noChangeArrowheads="1"/>
          </p:cNvPicPr>
          <p:nvPr/>
        </p:nvPicPr>
        <p:blipFill>
          <a:blip r:embed="rId4" cstate="print"/>
          <a:srcRect l="15022" t="6177" r="13811" b="38368"/>
          <a:stretch>
            <a:fillRect/>
          </a:stretch>
        </p:blipFill>
        <p:spPr bwMode="auto">
          <a:xfrm>
            <a:off x="324297" y="1412874"/>
            <a:ext cx="2519511" cy="1941511"/>
          </a:xfrm>
          <a:prstGeom prst="rect">
            <a:avLst/>
          </a:prstGeom>
          <a:ln>
            <a:noFill/>
          </a:ln>
          <a:effectLst>
            <a:softEdge rad="112500"/>
          </a:effectLst>
        </p:spPr>
      </p:pic>
      <p:sp>
        <p:nvSpPr>
          <p:cNvPr id="40963" name="Rectangle 17"/>
          <p:cNvSpPr>
            <a:spLocks noChangeArrowheads="1"/>
          </p:cNvSpPr>
          <p:nvPr/>
        </p:nvSpPr>
        <p:spPr bwMode="auto">
          <a:xfrm>
            <a:off x="755650" y="836613"/>
            <a:ext cx="3311525" cy="504825"/>
          </a:xfrm>
          <a:prstGeom prst="rect">
            <a:avLst/>
          </a:prstGeom>
          <a:noFill/>
          <a:ln w="9525">
            <a:noFill/>
            <a:miter lim="800000"/>
            <a:headEnd/>
            <a:tailEnd/>
          </a:ln>
        </p:spPr>
        <p:txBody>
          <a:bodyPr/>
          <a:lstStyle/>
          <a:p>
            <a:pPr algn="ctr"/>
            <a:r>
              <a:rPr lang="en-GB" sz="2400" dirty="0">
                <a:latin typeface="Trebuchet MS" pitchFamily="34" charset="0"/>
                <a:cs typeface="Arial" pitchFamily="34" charset="0"/>
              </a:rPr>
              <a:t>Preparation of </a:t>
            </a:r>
            <a:r>
              <a:rPr lang="en-GB" sz="2400" baseline="30000" dirty="0">
                <a:latin typeface="Trebuchet MS" pitchFamily="34" charset="0"/>
              </a:rPr>
              <a:t>99m</a:t>
            </a:r>
            <a:r>
              <a:rPr lang="en-GB" sz="2400" dirty="0">
                <a:latin typeface="Trebuchet MS" pitchFamily="34" charset="0"/>
              </a:rPr>
              <a:t>Tc</a:t>
            </a:r>
          </a:p>
        </p:txBody>
      </p:sp>
      <p:sp>
        <p:nvSpPr>
          <p:cNvPr id="12" name="Rectangle 11"/>
          <p:cNvSpPr/>
          <p:nvPr/>
        </p:nvSpPr>
        <p:spPr>
          <a:xfrm>
            <a:off x="3175" y="74810"/>
            <a:ext cx="9144000" cy="738664"/>
          </a:xfrm>
          <a:prstGeom prst="rect">
            <a:avLst/>
          </a:prstGeom>
          <a:noFill/>
        </p:spPr>
        <p:txBody>
          <a:bodyPr wrap="square">
            <a:spAutoFit/>
          </a:bodyPr>
          <a:lstStyle/>
          <a:p>
            <a:pPr algn="ctr" fontAlgn="auto">
              <a:spcBef>
                <a:spcPts val="0"/>
              </a:spcBef>
              <a:spcAft>
                <a:spcPts val="0"/>
              </a:spcAft>
              <a:defRPr/>
            </a:pPr>
            <a:r>
              <a:rPr lang="en-GB" sz="4200" dirty="0">
                <a:solidFill>
                  <a:schemeClr val="tx2"/>
                </a:solidFill>
                <a:latin typeface="Trebuchet MS" pitchFamily="34" charset="0"/>
                <a:ea typeface="Times New Roman" pitchFamily="18" charset="0"/>
              </a:rPr>
              <a:t>Examples of bad working procedures</a:t>
            </a:r>
            <a:endParaRPr lang="en-GB" sz="4200" dirty="0">
              <a:solidFill>
                <a:schemeClr val="tx2"/>
              </a:solidFill>
              <a:latin typeface="Trebuchet MS" pitchFamily="34" charset="0"/>
            </a:endParaRPr>
          </a:p>
        </p:txBody>
      </p:sp>
      <p:sp>
        <p:nvSpPr>
          <p:cNvPr id="13" name="Oval 12"/>
          <p:cNvSpPr/>
          <p:nvPr/>
        </p:nvSpPr>
        <p:spPr>
          <a:xfrm>
            <a:off x="684213" y="2205038"/>
            <a:ext cx="792162" cy="719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0967" name="Rectangle 14"/>
          <p:cNvSpPr>
            <a:spLocks noChangeArrowheads="1"/>
          </p:cNvSpPr>
          <p:nvPr/>
        </p:nvSpPr>
        <p:spPr bwMode="auto">
          <a:xfrm>
            <a:off x="4859338" y="836613"/>
            <a:ext cx="3313112" cy="504825"/>
          </a:xfrm>
          <a:prstGeom prst="rect">
            <a:avLst/>
          </a:prstGeom>
          <a:noFill/>
          <a:ln w="9525">
            <a:noFill/>
            <a:miter lim="800000"/>
            <a:headEnd/>
            <a:tailEnd/>
          </a:ln>
        </p:spPr>
        <p:txBody>
          <a:bodyPr/>
          <a:lstStyle/>
          <a:p>
            <a:pPr algn="ctr"/>
            <a:r>
              <a:rPr lang="en-GB" sz="2400" dirty="0">
                <a:latin typeface="Trebuchet MS" pitchFamily="34" charset="0"/>
                <a:cs typeface="Arial" pitchFamily="34" charset="0"/>
              </a:rPr>
              <a:t>Preparation of </a:t>
            </a:r>
            <a:r>
              <a:rPr lang="en-GB" sz="2400" baseline="30000" dirty="0">
                <a:latin typeface="Trebuchet MS" pitchFamily="34" charset="0"/>
              </a:rPr>
              <a:t>18</a:t>
            </a:r>
            <a:r>
              <a:rPr lang="en-GB" sz="2400" dirty="0">
                <a:latin typeface="Trebuchet MS" pitchFamily="34" charset="0"/>
              </a:rPr>
              <a:t>F</a:t>
            </a:r>
          </a:p>
        </p:txBody>
      </p:sp>
      <p:sp>
        <p:nvSpPr>
          <p:cNvPr id="40968" name="Rectangle 15"/>
          <p:cNvSpPr>
            <a:spLocks noChangeArrowheads="1"/>
          </p:cNvSpPr>
          <p:nvPr/>
        </p:nvSpPr>
        <p:spPr bwMode="auto">
          <a:xfrm>
            <a:off x="4859338" y="3573463"/>
            <a:ext cx="3313112" cy="503237"/>
          </a:xfrm>
          <a:prstGeom prst="rect">
            <a:avLst/>
          </a:prstGeom>
          <a:noFill/>
          <a:ln w="9525">
            <a:noFill/>
            <a:miter lim="800000"/>
            <a:headEnd/>
            <a:tailEnd/>
          </a:ln>
        </p:spPr>
        <p:txBody>
          <a:bodyPr/>
          <a:lstStyle/>
          <a:p>
            <a:pPr algn="ctr"/>
            <a:r>
              <a:rPr lang="en-GB" sz="2400" dirty="0">
                <a:latin typeface="Trebuchet MS" pitchFamily="34" charset="0"/>
                <a:cs typeface="Arial" pitchFamily="34" charset="0"/>
              </a:rPr>
              <a:t>Administration of </a:t>
            </a:r>
            <a:r>
              <a:rPr lang="en-GB" sz="2400" baseline="30000" dirty="0">
                <a:latin typeface="Trebuchet MS" pitchFamily="34" charset="0"/>
              </a:rPr>
              <a:t>18</a:t>
            </a:r>
            <a:r>
              <a:rPr lang="en-GB" sz="2400" dirty="0">
                <a:latin typeface="Trebuchet MS" pitchFamily="34" charset="0"/>
              </a:rPr>
              <a:t>F</a:t>
            </a:r>
          </a:p>
        </p:txBody>
      </p:sp>
      <p:sp>
        <p:nvSpPr>
          <p:cNvPr id="40969" name="Rectangle 18"/>
          <p:cNvSpPr>
            <a:spLocks noChangeArrowheads="1"/>
          </p:cNvSpPr>
          <p:nvPr/>
        </p:nvSpPr>
        <p:spPr bwMode="auto">
          <a:xfrm>
            <a:off x="539750" y="3573463"/>
            <a:ext cx="3816350" cy="503237"/>
          </a:xfrm>
          <a:prstGeom prst="rect">
            <a:avLst/>
          </a:prstGeom>
          <a:noFill/>
          <a:ln w="9525">
            <a:noFill/>
            <a:miter lim="800000"/>
            <a:headEnd/>
            <a:tailEnd/>
          </a:ln>
        </p:spPr>
        <p:txBody>
          <a:bodyPr/>
          <a:lstStyle/>
          <a:p>
            <a:pPr algn="ctr"/>
            <a:r>
              <a:rPr lang="en-GB" sz="2400" dirty="0">
                <a:latin typeface="Trebuchet MS" pitchFamily="34" charset="0"/>
                <a:cs typeface="Arial" pitchFamily="34" charset="0"/>
              </a:rPr>
              <a:t>Administration of </a:t>
            </a:r>
            <a:r>
              <a:rPr lang="en-GB" sz="2400" baseline="30000" dirty="0">
                <a:latin typeface="Trebuchet MS" pitchFamily="34" charset="0"/>
              </a:rPr>
              <a:t>99m</a:t>
            </a:r>
            <a:r>
              <a:rPr lang="en-GB" sz="2400" dirty="0">
                <a:latin typeface="Trebuchet MS" pitchFamily="34" charset="0"/>
              </a:rPr>
              <a:t>Tc</a:t>
            </a:r>
          </a:p>
        </p:txBody>
      </p:sp>
      <p:cxnSp>
        <p:nvCxnSpPr>
          <p:cNvPr id="20" name="Connector recte 19"/>
          <p:cNvCxnSpPr/>
          <p:nvPr/>
        </p:nvCxnSpPr>
        <p:spPr>
          <a:xfrm>
            <a:off x="4500563" y="981075"/>
            <a:ext cx="0" cy="50160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or recte 20"/>
          <p:cNvCxnSpPr/>
          <p:nvPr/>
        </p:nvCxnSpPr>
        <p:spPr>
          <a:xfrm>
            <a:off x="468313" y="3498850"/>
            <a:ext cx="8135937"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0972" name="Picture 2" descr="H:\fotos&amp;videos oramed\FOTOS-MSM\PHOTOS\P1010601.JPG"/>
          <p:cNvPicPr>
            <a:picLocks noChangeAspect="1" noChangeArrowheads="1"/>
          </p:cNvPicPr>
          <p:nvPr/>
        </p:nvPicPr>
        <p:blipFill>
          <a:blip r:embed="rId5" cstate="print"/>
          <a:srcRect l="10442" r="32132"/>
          <a:stretch>
            <a:fillRect/>
          </a:stretch>
        </p:blipFill>
        <p:spPr bwMode="auto">
          <a:xfrm>
            <a:off x="6827838" y="4076700"/>
            <a:ext cx="1631950" cy="2133600"/>
          </a:xfrm>
          <a:prstGeom prst="rect">
            <a:avLst/>
          </a:prstGeom>
          <a:ln>
            <a:noFill/>
          </a:ln>
          <a:effectLst>
            <a:softEdge rad="112500"/>
          </a:effectLst>
        </p:spPr>
      </p:pic>
      <p:sp>
        <p:nvSpPr>
          <p:cNvPr id="22" name="Oval 21"/>
          <p:cNvSpPr/>
          <p:nvPr/>
        </p:nvSpPr>
        <p:spPr>
          <a:xfrm>
            <a:off x="7331075" y="5013325"/>
            <a:ext cx="576263" cy="576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40974" name="Picture 3" descr="s04"/>
          <p:cNvPicPr>
            <a:picLocks noChangeAspect="1" noChangeArrowheads="1"/>
          </p:cNvPicPr>
          <p:nvPr/>
        </p:nvPicPr>
        <p:blipFill>
          <a:blip r:embed="rId6" cstate="print"/>
          <a:srcRect r="26620"/>
          <a:stretch>
            <a:fillRect/>
          </a:stretch>
        </p:blipFill>
        <p:spPr bwMode="auto">
          <a:xfrm>
            <a:off x="2778125" y="1241525"/>
            <a:ext cx="1722438" cy="2043013"/>
          </a:xfrm>
          <a:prstGeom prst="rect">
            <a:avLst/>
          </a:prstGeom>
          <a:ln>
            <a:noFill/>
          </a:ln>
          <a:effectLst>
            <a:softEdge rad="112500"/>
          </a:effectLst>
        </p:spPr>
      </p:pic>
      <p:sp>
        <p:nvSpPr>
          <p:cNvPr id="26" name="Oval 25"/>
          <p:cNvSpPr/>
          <p:nvPr/>
        </p:nvSpPr>
        <p:spPr>
          <a:xfrm>
            <a:off x="3783013" y="1700213"/>
            <a:ext cx="288925"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7" name="Oval 26"/>
          <p:cNvSpPr/>
          <p:nvPr/>
        </p:nvSpPr>
        <p:spPr>
          <a:xfrm>
            <a:off x="3568700" y="1989138"/>
            <a:ext cx="360363" cy="576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0977" name="QuadreDeText 27"/>
          <p:cNvSpPr txBox="1">
            <a:spLocks noChangeArrowheads="1"/>
          </p:cNvSpPr>
          <p:nvPr/>
        </p:nvSpPr>
        <p:spPr bwMode="auto">
          <a:xfrm>
            <a:off x="430039" y="1388288"/>
            <a:ext cx="2242344" cy="276999"/>
          </a:xfrm>
          <a:prstGeom prst="rect">
            <a:avLst/>
          </a:prstGeom>
          <a:solidFill>
            <a:schemeClr val="tx1"/>
          </a:solidFill>
          <a:ln w="9525">
            <a:solidFill>
              <a:srgbClr val="FF5050"/>
            </a:solidFill>
            <a:miter lim="800000"/>
            <a:headEnd/>
            <a:tailEnd/>
          </a:ln>
        </p:spPr>
        <p:txBody>
          <a:bodyPr wrap="square">
            <a:spAutoFit/>
          </a:bodyPr>
          <a:lstStyle/>
          <a:p>
            <a:pPr algn="just"/>
            <a:r>
              <a:rPr lang="en-GB" sz="1200" dirty="0">
                <a:ln w="18415" cmpd="sng">
                  <a:solidFill>
                    <a:srgbClr val="FFFFFF"/>
                  </a:solidFill>
                  <a:prstDash val="solid"/>
                </a:ln>
                <a:latin typeface="Adobe Myungjo Std M" panose="02020600000000000000" pitchFamily="18" charset="-128"/>
                <a:ea typeface="Adobe Myungjo Std M" panose="02020600000000000000" pitchFamily="18" charset="-128"/>
                <a:cs typeface="Times New Roman" pitchFamily="18" charset="0"/>
              </a:rPr>
              <a:t>Unshielded vial and syringe</a:t>
            </a:r>
          </a:p>
        </p:txBody>
      </p:sp>
      <p:sp>
        <p:nvSpPr>
          <p:cNvPr id="40978" name="QuadreDeText 33"/>
          <p:cNvSpPr txBox="1">
            <a:spLocks noChangeArrowheads="1"/>
          </p:cNvSpPr>
          <p:nvPr/>
        </p:nvSpPr>
        <p:spPr bwMode="auto">
          <a:xfrm>
            <a:off x="2624138" y="2854097"/>
            <a:ext cx="1804418" cy="430887"/>
          </a:xfrm>
          <a:prstGeom prst="rect">
            <a:avLst/>
          </a:prstGeom>
          <a:solidFill>
            <a:schemeClr val="tx1"/>
          </a:solidFill>
          <a:ln w="9525">
            <a:solidFill>
              <a:srgbClr val="FF5050"/>
            </a:solidFill>
            <a:miter lim="800000"/>
            <a:headEnd/>
            <a:tailEnd/>
          </a:ln>
        </p:spPr>
        <p:txBody>
          <a:bodyPr wrap="square">
            <a:spAutoFit/>
          </a:bodyPr>
          <a:lstStyle/>
          <a:p>
            <a:r>
              <a:rPr lang="en-GB" sz="1100" dirty="0">
                <a:ln w="18415" cmpd="sng">
                  <a:solidFill>
                    <a:srgbClr val="FFFFFF"/>
                  </a:solidFill>
                  <a:prstDash val="solid"/>
                </a:ln>
                <a:solidFill>
                  <a:srgbClr val="FFFFFF"/>
                </a:solidFill>
                <a:latin typeface="Adobe Myungjo Std M" panose="02020600000000000000" pitchFamily="18" charset="-128"/>
                <a:ea typeface="Adobe Myungjo Std M" panose="02020600000000000000" pitchFamily="18" charset="-128"/>
                <a:cs typeface="Times New Roman" pitchFamily="18" charset="0"/>
              </a:rPr>
              <a:t>Unshielded syringe, thumb directly exposed</a:t>
            </a:r>
          </a:p>
        </p:txBody>
      </p:sp>
      <p:sp>
        <p:nvSpPr>
          <p:cNvPr id="40979" name="QuadreDeText 37"/>
          <p:cNvSpPr txBox="1">
            <a:spLocks noChangeArrowheads="1"/>
          </p:cNvSpPr>
          <p:nvPr/>
        </p:nvSpPr>
        <p:spPr bwMode="auto">
          <a:xfrm>
            <a:off x="4733925" y="5981700"/>
            <a:ext cx="2057400" cy="261610"/>
          </a:xfrm>
          <a:prstGeom prst="rect">
            <a:avLst/>
          </a:prstGeom>
          <a:solidFill>
            <a:schemeClr val="tx1"/>
          </a:solidFill>
          <a:ln w="9525">
            <a:solidFill>
              <a:srgbClr val="FF5050"/>
            </a:solidFill>
            <a:miter lim="800000"/>
            <a:headEnd/>
            <a:tailEnd/>
          </a:ln>
        </p:spPr>
        <p:txBody>
          <a:bodyPr>
            <a:spAutoFit/>
          </a:bodyPr>
          <a:lstStyle/>
          <a:p>
            <a:pPr algn="just"/>
            <a:r>
              <a:rPr lang="en-GB" sz="1100" dirty="0">
                <a:ln w="18415" cmpd="sng">
                  <a:solidFill>
                    <a:srgbClr val="FFFFFF"/>
                  </a:solidFill>
                  <a:prstDash val="solid"/>
                </a:ln>
                <a:solidFill>
                  <a:srgbClr val="FFFFFF"/>
                </a:solidFill>
                <a:latin typeface="Adobe Myungjo Std M" panose="02020600000000000000" pitchFamily="18" charset="-128"/>
                <a:ea typeface="Adobe Myungjo Std M" panose="02020600000000000000" pitchFamily="18" charset="-128"/>
                <a:cs typeface="Times New Roman" pitchFamily="18" charset="0"/>
              </a:rPr>
              <a:t>Unshielded syringe</a:t>
            </a:r>
          </a:p>
        </p:txBody>
      </p:sp>
      <p:sp>
        <p:nvSpPr>
          <p:cNvPr id="40980" name="QuadreDeText 38"/>
          <p:cNvSpPr txBox="1">
            <a:spLocks noChangeArrowheads="1"/>
          </p:cNvSpPr>
          <p:nvPr/>
        </p:nvSpPr>
        <p:spPr bwMode="auto">
          <a:xfrm>
            <a:off x="6821488" y="5832475"/>
            <a:ext cx="1644650" cy="430887"/>
          </a:xfrm>
          <a:prstGeom prst="rect">
            <a:avLst/>
          </a:prstGeom>
          <a:solidFill>
            <a:schemeClr val="tx1"/>
          </a:solidFill>
          <a:ln w="9525">
            <a:solidFill>
              <a:srgbClr val="FF5050"/>
            </a:solidFill>
            <a:miter lim="800000"/>
            <a:headEnd/>
            <a:tailEnd/>
          </a:ln>
        </p:spPr>
        <p:txBody>
          <a:bodyPr>
            <a:spAutoFit/>
          </a:bodyPr>
          <a:lstStyle/>
          <a:p>
            <a:pPr algn="just"/>
            <a:r>
              <a:rPr lang="en-GB" sz="1100" dirty="0">
                <a:ln w="18415" cmpd="sng">
                  <a:solidFill>
                    <a:srgbClr val="FFFFFF"/>
                  </a:solidFill>
                  <a:prstDash val="solid"/>
                </a:ln>
                <a:solidFill>
                  <a:srgbClr val="FFFFFF"/>
                </a:solidFill>
                <a:latin typeface="Adobe Myungjo Std M" panose="02020600000000000000" pitchFamily="18" charset="-128"/>
                <a:ea typeface="Adobe Myungjo Std M" panose="02020600000000000000" pitchFamily="18" charset="-128"/>
              </a:rPr>
              <a:t>Left hand holding the part of the needle</a:t>
            </a:r>
          </a:p>
        </p:txBody>
      </p:sp>
      <p:pic>
        <p:nvPicPr>
          <p:cNvPr id="40981" name="Picture 2"/>
          <p:cNvPicPr>
            <a:picLocks noChangeAspect="1" noChangeArrowheads="1"/>
          </p:cNvPicPr>
          <p:nvPr/>
        </p:nvPicPr>
        <p:blipFill>
          <a:blip r:embed="rId7" cstate="print"/>
          <a:srcRect/>
          <a:stretch>
            <a:fillRect/>
          </a:stretch>
        </p:blipFill>
        <p:spPr bwMode="auto">
          <a:xfrm>
            <a:off x="4575175" y="4076700"/>
            <a:ext cx="2300638" cy="1984218"/>
          </a:xfrm>
          <a:prstGeom prst="rect">
            <a:avLst/>
          </a:prstGeom>
          <a:ln>
            <a:noFill/>
          </a:ln>
          <a:effectLst>
            <a:softEdge rad="112500"/>
          </a:effectLst>
        </p:spPr>
      </p:pic>
      <p:pic>
        <p:nvPicPr>
          <p:cNvPr id="40982" name="Picture 3" descr="spect2"/>
          <p:cNvPicPr>
            <a:picLocks noChangeAspect="1" noChangeArrowheads="1"/>
          </p:cNvPicPr>
          <p:nvPr/>
        </p:nvPicPr>
        <p:blipFill>
          <a:blip r:embed="rId8" cstate="print"/>
          <a:srcRect l="5563" r="12714"/>
          <a:stretch>
            <a:fillRect/>
          </a:stretch>
        </p:blipFill>
        <p:spPr bwMode="auto">
          <a:xfrm>
            <a:off x="196849" y="4083422"/>
            <a:ext cx="2335184" cy="1898278"/>
          </a:xfrm>
          <a:prstGeom prst="rect">
            <a:avLst/>
          </a:prstGeom>
          <a:ln>
            <a:noFill/>
          </a:ln>
          <a:effectLst>
            <a:softEdge rad="112500"/>
          </a:effectLst>
        </p:spPr>
      </p:pic>
      <p:sp>
        <p:nvSpPr>
          <p:cNvPr id="24" name="Oval 23"/>
          <p:cNvSpPr/>
          <p:nvPr/>
        </p:nvSpPr>
        <p:spPr>
          <a:xfrm>
            <a:off x="5867400" y="4868863"/>
            <a:ext cx="720725" cy="720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40985" name="Picture 2" descr="I:\oramed final analysis\presentation\pictures good and bad practices\carmen prep F18.jpg"/>
          <p:cNvPicPr>
            <a:picLocks noChangeAspect="1" noChangeArrowheads="1"/>
          </p:cNvPicPr>
          <p:nvPr/>
        </p:nvPicPr>
        <p:blipFill>
          <a:blip r:embed="rId9" cstate="print"/>
          <a:srcRect t="12903" r="49535" b="19354"/>
          <a:stretch>
            <a:fillRect/>
          </a:stretch>
        </p:blipFill>
        <p:spPr bwMode="auto">
          <a:xfrm>
            <a:off x="5143500" y="1285875"/>
            <a:ext cx="2643188" cy="2159000"/>
          </a:xfrm>
          <a:prstGeom prst="rect">
            <a:avLst/>
          </a:prstGeom>
          <a:ln>
            <a:noFill/>
          </a:ln>
          <a:effectLst>
            <a:softEdge rad="112500"/>
          </a:effectLst>
        </p:spPr>
      </p:pic>
      <p:sp>
        <p:nvSpPr>
          <p:cNvPr id="32" name="Oval 12"/>
          <p:cNvSpPr/>
          <p:nvPr/>
        </p:nvSpPr>
        <p:spPr>
          <a:xfrm>
            <a:off x="5864225" y="1500188"/>
            <a:ext cx="977900" cy="1046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4" name="Oval 14"/>
          <p:cNvSpPr/>
          <p:nvPr/>
        </p:nvSpPr>
        <p:spPr>
          <a:xfrm>
            <a:off x="2624137" y="4291384"/>
            <a:ext cx="928687"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5" name="Oval 14"/>
          <p:cNvSpPr/>
          <p:nvPr/>
        </p:nvSpPr>
        <p:spPr>
          <a:xfrm>
            <a:off x="692594" y="4850311"/>
            <a:ext cx="571500" cy="500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0" name="textruta 29"/>
          <p:cNvSpPr txBox="1"/>
          <p:nvPr/>
        </p:nvSpPr>
        <p:spPr>
          <a:xfrm>
            <a:off x="5196302" y="3068960"/>
            <a:ext cx="1510350" cy="261610"/>
          </a:xfrm>
          <a:prstGeom prst="rect">
            <a:avLst/>
          </a:prstGeom>
          <a:solidFill>
            <a:schemeClr val="tx1"/>
          </a:solidFill>
          <a:ln>
            <a:solidFill>
              <a:srgbClr val="FF0000"/>
            </a:solidFill>
          </a:ln>
        </p:spPr>
        <p:txBody>
          <a:bodyPr wrap="none" rtlCol="0">
            <a:spAutoFit/>
          </a:bodyPr>
          <a:lstStyle/>
          <a:p>
            <a:r>
              <a:rPr lang="en-GB" sz="1100" dirty="0">
                <a:ln w="18415" cmpd="sng">
                  <a:solidFill>
                    <a:srgbClr val="FFFFFF"/>
                  </a:solidFill>
                  <a:prstDash val="solid"/>
                </a:ln>
                <a:solidFill>
                  <a:srgbClr val="FFFFFF"/>
                </a:solidFill>
                <a:latin typeface="Adobe Myungjo Std M" panose="02020600000000000000" pitchFamily="18" charset="-128"/>
                <a:ea typeface="Adobe Myungjo Std M" panose="02020600000000000000" pitchFamily="18" charset="-128"/>
                <a:cs typeface="Times New Roman" pitchFamily="18" charset="0"/>
              </a:rPr>
              <a:t>Unshielded syringe</a:t>
            </a:r>
          </a:p>
        </p:txBody>
      </p:sp>
      <p:sp>
        <p:nvSpPr>
          <p:cNvPr id="31" name="textruta 30"/>
          <p:cNvSpPr txBox="1"/>
          <p:nvPr/>
        </p:nvSpPr>
        <p:spPr>
          <a:xfrm>
            <a:off x="2627784" y="5936463"/>
            <a:ext cx="1561004" cy="261610"/>
          </a:xfrm>
          <a:prstGeom prst="rect">
            <a:avLst/>
          </a:prstGeom>
          <a:solidFill>
            <a:schemeClr val="tx1"/>
          </a:solidFill>
          <a:ln>
            <a:solidFill>
              <a:srgbClr val="FF0000"/>
            </a:solidFill>
          </a:ln>
        </p:spPr>
        <p:txBody>
          <a:bodyPr wrap="square" rtlCol="0">
            <a:spAutoFit/>
          </a:bodyPr>
          <a:lstStyle/>
          <a:p>
            <a:r>
              <a:rPr lang="en-GB" sz="1100" dirty="0">
                <a:ln w="18415" cmpd="sng">
                  <a:solidFill>
                    <a:srgbClr val="FFFFFF"/>
                  </a:solidFill>
                  <a:prstDash val="solid"/>
                </a:ln>
                <a:solidFill>
                  <a:srgbClr val="FFFFFF"/>
                </a:solidFill>
                <a:latin typeface="Adobe Myungjo Std M" panose="02020600000000000000" pitchFamily="18" charset="-128"/>
                <a:ea typeface="Adobe Myungjo Std M" panose="02020600000000000000" pitchFamily="18" charset="-128"/>
              </a:rPr>
              <a:t>Unshielded syringe</a:t>
            </a:r>
          </a:p>
        </p:txBody>
      </p:sp>
      <p:sp>
        <p:nvSpPr>
          <p:cNvPr id="33" name="textruta 32"/>
          <p:cNvSpPr txBox="1"/>
          <p:nvPr/>
        </p:nvSpPr>
        <p:spPr>
          <a:xfrm>
            <a:off x="439860" y="5930113"/>
            <a:ext cx="1728539" cy="261610"/>
          </a:xfrm>
          <a:prstGeom prst="rect">
            <a:avLst/>
          </a:prstGeom>
          <a:solidFill>
            <a:schemeClr val="tx1"/>
          </a:solidFill>
          <a:ln>
            <a:solidFill>
              <a:srgbClr val="FF0000"/>
            </a:solidFill>
          </a:ln>
        </p:spPr>
        <p:txBody>
          <a:bodyPr wrap="square" rtlCol="0">
            <a:spAutoFit/>
          </a:bodyPr>
          <a:lstStyle/>
          <a:p>
            <a:r>
              <a:rPr lang="en-GB" sz="1100" dirty="0">
                <a:ln w="18415" cmpd="sng">
                  <a:solidFill>
                    <a:srgbClr val="FFFFFF"/>
                  </a:solidFill>
                  <a:prstDash val="solid"/>
                </a:ln>
                <a:solidFill>
                  <a:srgbClr val="FFFFFF"/>
                </a:solidFill>
                <a:latin typeface="Adobe Myungjo Std M" panose="02020600000000000000" pitchFamily="18" charset="-128"/>
                <a:ea typeface="Adobe Myungjo Std M" panose="02020600000000000000" pitchFamily="18" charset="-128"/>
              </a:rPr>
              <a:t>Unprotected fingertips</a:t>
            </a:r>
          </a:p>
        </p:txBody>
      </p:sp>
      <p:sp>
        <p:nvSpPr>
          <p:cNvPr id="37" name="Rektangel 36"/>
          <p:cNvSpPr/>
          <p:nvPr/>
        </p:nvSpPr>
        <p:spPr>
          <a:xfrm>
            <a:off x="1235299" y="6229255"/>
            <a:ext cx="6386512" cy="430887"/>
          </a:xfrm>
          <a:prstGeom prst="rect">
            <a:avLst/>
          </a:prstGeom>
        </p:spPr>
        <p:txBody>
          <a:bodyPr wrap="square">
            <a:spAutoFit/>
          </a:bodyPr>
          <a:lstStyle/>
          <a:p>
            <a:r>
              <a:rPr lang="en-GB" sz="1100" dirty="0"/>
              <a:t>(</a:t>
            </a:r>
            <a:r>
              <a:rPr lang="en-GB" sz="1100" dirty="0" err="1"/>
              <a:t>Carnicer</a:t>
            </a:r>
            <a:r>
              <a:rPr lang="en-GB" sz="1100" dirty="0"/>
              <a:t>, A. et al. Occupational Exposure: With Special Reference  to Skin Doses in Hands and Fingers. In Radiation Protection in Nuclear Medicine (Ed) </a:t>
            </a:r>
            <a:r>
              <a:rPr lang="en-GB" sz="1100" dirty="0" err="1"/>
              <a:t>Mattsson</a:t>
            </a:r>
            <a:r>
              <a:rPr lang="en-GB" sz="1100" dirty="0"/>
              <a:t>, S. </a:t>
            </a:r>
            <a:r>
              <a:rPr lang="en-GB" sz="1100" dirty="0" err="1"/>
              <a:t>Hoeschen,C</a:t>
            </a:r>
            <a:r>
              <a:rPr lang="en-GB" sz="1100" dirty="0"/>
              <a:t>. Springer 2013)</a:t>
            </a:r>
          </a:p>
        </p:txBody>
      </p:sp>
    </p:spTree>
    <p:extLst>
      <p:ext uri="{BB962C8B-B14F-4D97-AF65-F5344CB8AC3E}">
        <p14:creationId xmlns:p14="http://schemas.microsoft.com/office/powerpoint/2010/main" val="3203564986"/>
      </p:ext>
    </p:extLst>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GB" dirty="0"/>
              <a:t>Radionuclides in diagnosis: planar and SPECT </a:t>
            </a:r>
          </a:p>
        </p:txBody>
      </p:sp>
      <p:graphicFrame>
        <p:nvGraphicFramePr>
          <p:cNvPr id="3" name="Tabell 2"/>
          <p:cNvGraphicFramePr>
            <a:graphicFrameLocks noGrp="1"/>
          </p:cNvGraphicFramePr>
          <p:nvPr>
            <p:extLst>
              <p:ext uri="{D42A27DB-BD31-4B8C-83A1-F6EECF244321}">
                <p14:modId xmlns:p14="http://schemas.microsoft.com/office/powerpoint/2010/main" val="2247126104"/>
              </p:ext>
            </p:extLst>
          </p:nvPr>
        </p:nvGraphicFramePr>
        <p:xfrm>
          <a:off x="783590" y="2286000"/>
          <a:ext cx="7750810" cy="3357880"/>
        </p:xfrm>
        <a:graphic>
          <a:graphicData uri="http://schemas.openxmlformats.org/drawingml/2006/table">
            <a:tbl>
              <a:tblPr firstRow="1" bandRow="1">
                <a:tableStyleId>{5C22544A-7EE6-4342-B048-85BDC9FD1C3A}</a:tableStyleId>
              </a:tblPr>
              <a:tblGrid>
                <a:gridCol w="104521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3886200">
                  <a:extLst>
                    <a:ext uri="{9D8B030D-6E8A-4147-A177-3AD203B41FA5}">
                      <a16:colId xmlns:a16="http://schemas.microsoft.com/office/drawing/2014/main" val="20003"/>
                    </a:ext>
                  </a:extLst>
                </a:gridCol>
              </a:tblGrid>
              <a:tr h="762000">
                <a:tc>
                  <a:txBody>
                    <a:bodyPr/>
                    <a:lstStyle/>
                    <a:p>
                      <a:r>
                        <a:rPr lang="en-GB" noProof="0" dirty="0"/>
                        <a:t>Nuclide</a:t>
                      </a:r>
                    </a:p>
                  </a:txBody>
                  <a:tcPr/>
                </a:tc>
                <a:tc>
                  <a:txBody>
                    <a:bodyPr/>
                    <a:lstStyle/>
                    <a:p>
                      <a:r>
                        <a:rPr lang="en-GB" noProof="0" dirty="0"/>
                        <a:t>T</a:t>
                      </a:r>
                      <a:r>
                        <a:rPr lang="en-GB" baseline="-25000" noProof="0" dirty="0"/>
                        <a:t>1/2</a:t>
                      </a:r>
                    </a:p>
                  </a:txBody>
                  <a:tcPr/>
                </a:tc>
                <a:tc>
                  <a:txBody>
                    <a:bodyPr/>
                    <a:lstStyle/>
                    <a:p>
                      <a:r>
                        <a:rPr lang="en-GB" noProof="0" dirty="0"/>
                        <a:t>Decay mode</a:t>
                      </a:r>
                    </a:p>
                    <a:p>
                      <a:r>
                        <a:rPr lang="en-GB" noProof="0" dirty="0"/>
                        <a:t>(% abundance)</a:t>
                      </a:r>
                    </a:p>
                  </a:txBody>
                  <a:tcPr/>
                </a:tc>
                <a:tc>
                  <a:txBody>
                    <a:bodyPr/>
                    <a:lstStyle/>
                    <a:p>
                      <a:r>
                        <a:rPr lang="en-GB" noProof="0" dirty="0"/>
                        <a:t>Photo emission (keV) </a:t>
                      </a:r>
                      <a:br>
                        <a:rPr lang="en-GB" noProof="0" dirty="0"/>
                      </a:br>
                      <a:r>
                        <a:rPr lang="en-GB" noProof="0" dirty="0"/>
                        <a:t>(% abundance)</a:t>
                      </a:r>
                    </a:p>
                  </a:txBody>
                  <a:tcPr/>
                </a:tc>
                <a:extLst>
                  <a:ext uri="{0D108BD9-81ED-4DB2-BD59-A6C34878D82A}">
                    <a16:rowId xmlns:a16="http://schemas.microsoft.com/office/drawing/2014/main" val="10000"/>
                  </a:ext>
                </a:extLst>
              </a:tr>
              <a:tr h="370840">
                <a:tc>
                  <a:txBody>
                    <a:bodyPr/>
                    <a:lstStyle/>
                    <a:p>
                      <a:pPr algn="ctr"/>
                      <a:r>
                        <a:rPr lang="en-GB" baseline="30000" noProof="0" dirty="0"/>
                        <a:t>67</a:t>
                      </a:r>
                      <a:r>
                        <a:rPr lang="en-GB" noProof="0" dirty="0"/>
                        <a:t>Ga</a:t>
                      </a:r>
                    </a:p>
                  </a:txBody>
                  <a:tcPr/>
                </a:tc>
                <a:tc>
                  <a:txBody>
                    <a:bodyPr/>
                    <a:lstStyle/>
                    <a:p>
                      <a:pPr algn="ctr"/>
                      <a:r>
                        <a:rPr lang="en-GB" noProof="0" dirty="0"/>
                        <a:t>3.7 d</a:t>
                      </a:r>
                    </a:p>
                  </a:txBody>
                  <a:tcPr/>
                </a:tc>
                <a:tc>
                  <a:txBody>
                    <a:bodyPr/>
                    <a:lstStyle/>
                    <a:p>
                      <a:pPr algn="ctr"/>
                      <a:r>
                        <a:rPr lang="en-GB" noProof="0" dirty="0"/>
                        <a:t>EC (100)</a:t>
                      </a:r>
                    </a:p>
                  </a:txBody>
                  <a:tcPr/>
                </a:tc>
                <a:tc>
                  <a:txBody>
                    <a:bodyPr/>
                    <a:lstStyle/>
                    <a:p>
                      <a:pPr algn="l"/>
                      <a:r>
                        <a:rPr lang="en-GB" noProof="0" dirty="0"/>
                        <a:t>93 (39 %); 185 (21 %); 300</a:t>
                      </a:r>
                      <a:r>
                        <a:rPr lang="en-GB" baseline="0" noProof="0" dirty="0"/>
                        <a:t> (17 %)</a:t>
                      </a:r>
                      <a:endParaRPr lang="en-GB" noProof="0" dirty="0"/>
                    </a:p>
                  </a:txBody>
                  <a:tcPr/>
                </a:tc>
                <a:extLst>
                  <a:ext uri="{0D108BD9-81ED-4DB2-BD59-A6C34878D82A}">
                    <a16:rowId xmlns:a16="http://schemas.microsoft.com/office/drawing/2014/main" val="10001"/>
                  </a:ext>
                </a:extLst>
              </a:tr>
              <a:tr h="370840">
                <a:tc>
                  <a:txBody>
                    <a:bodyPr/>
                    <a:lstStyle/>
                    <a:p>
                      <a:pPr algn="ctr"/>
                      <a:r>
                        <a:rPr lang="en-GB" baseline="30000" noProof="0" dirty="0">
                          <a:solidFill>
                            <a:schemeClr val="tx1"/>
                          </a:solidFill>
                        </a:rPr>
                        <a:t>75</a:t>
                      </a:r>
                      <a:r>
                        <a:rPr lang="en-GB" baseline="0" noProof="0" dirty="0">
                          <a:solidFill>
                            <a:schemeClr val="tx1"/>
                          </a:solidFill>
                        </a:rPr>
                        <a:t>Se</a:t>
                      </a:r>
                      <a:endParaRPr lang="en-GB" noProof="0" dirty="0">
                        <a:solidFill>
                          <a:schemeClr val="tx1"/>
                        </a:solidFill>
                      </a:endParaRPr>
                    </a:p>
                  </a:txBody>
                  <a:tcPr/>
                </a:tc>
                <a:tc>
                  <a:txBody>
                    <a:bodyPr/>
                    <a:lstStyle/>
                    <a:p>
                      <a:pPr algn="ctr"/>
                      <a:r>
                        <a:rPr lang="en-GB" noProof="0" dirty="0">
                          <a:solidFill>
                            <a:schemeClr val="tx1"/>
                          </a:solidFill>
                        </a:rPr>
                        <a:t>119.7 d</a:t>
                      </a:r>
                    </a:p>
                  </a:txBody>
                  <a:tcPr/>
                </a:tc>
                <a:tc>
                  <a:txBody>
                    <a:bodyPr/>
                    <a:lstStyle/>
                    <a:p>
                      <a:pPr algn="ctr"/>
                      <a:r>
                        <a:rPr lang="en-GB" noProof="0" dirty="0">
                          <a:solidFill>
                            <a:schemeClr val="tx1"/>
                          </a:solidFill>
                        </a:rPr>
                        <a:t>EC (100)</a:t>
                      </a:r>
                    </a:p>
                  </a:txBody>
                  <a:tcPr/>
                </a:tc>
                <a:tc>
                  <a:txBody>
                    <a:bodyPr/>
                    <a:lstStyle/>
                    <a:p>
                      <a:pPr algn="l"/>
                      <a:r>
                        <a:rPr lang="en-GB" noProof="0" dirty="0">
                          <a:solidFill>
                            <a:schemeClr val="tx1"/>
                          </a:solidFill>
                        </a:rPr>
                        <a:t>265 (59 %);</a:t>
                      </a:r>
                      <a:r>
                        <a:rPr lang="en-GB" baseline="0" noProof="0" dirty="0">
                          <a:solidFill>
                            <a:schemeClr val="tx1"/>
                          </a:solidFill>
                        </a:rPr>
                        <a:t> </a:t>
                      </a:r>
                      <a:r>
                        <a:rPr lang="en-GB" noProof="0" dirty="0">
                          <a:solidFill>
                            <a:schemeClr val="tx1"/>
                          </a:solidFill>
                        </a:rPr>
                        <a:t>136</a:t>
                      </a:r>
                      <a:r>
                        <a:rPr lang="en-GB" baseline="0" noProof="0" dirty="0">
                          <a:solidFill>
                            <a:schemeClr val="tx1"/>
                          </a:solidFill>
                        </a:rPr>
                        <a:t> (58 %); 280 (25 %)</a:t>
                      </a:r>
                      <a:endParaRPr lang="en-GB" noProof="0" dirty="0">
                        <a:solidFill>
                          <a:schemeClr val="tx1"/>
                        </a:solidFill>
                      </a:endParaRPr>
                    </a:p>
                  </a:txBody>
                  <a:tcPr/>
                </a:tc>
                <a:extLst>
                  <a:ext uri="{0D108BD9-81ED-4DB2-BD59-A6C34878D82A}">
                    <a16:rowId xmlns:a16="http://schemas.microsoft.com/office/drawing/2014/main" val="10002"/>
                  </a:ext>
                </a:extLst>
              </a:tr>
              <a:tr h="370840">
                <a:tc>
                  <a:txBody>
                    <a:bodyPr/>
                    <a:lstStyle/>
                    <a:p>
                      <a:pPr algn="ctr"/>
                      <a:r>
                        <a:rPr lang="en-GB" baseline="30000" noProof="0" dirty="0">
                          <a:solidFill>
                            <a:schemeClr val="tx1"/>
                          </a:solidFill>
                        </a:rPr>
                        <a:t>99m</a:t>
                      </a:r>
                      <a:r>
                        <a:rPr lang="en-GB" noProof="0" dirty="0">
                          <a:solidFill>
                            <a:schemeClr val="tx1"/>
                          </a:solidFill>
                        </a:rPr>
                        <a:t>Tc</a:t>
                      </a:r>
                    </a:p>
                  </a:txBody>
                  <a:tcPr/>
                </a:tc>
                <a:tc>
                  <a:txBody>
                    <a:bodyPr/>
                    <a:lstStyle/>
                    <a:p>
                      <a:pPr algn="ctr"/>
                      <a:r>
                        <a:rPr lang="en-GB" noProof="0" dirty="0">
                          <a:solidFill>
                            <a:schemeClr val="tx1"/>
                          </a:solidFill>
                        </a:rPr>
                        <a:t>6.0 h</a:t>
                      </a:r>
                    </a:p>
                  </a:txBody>
                  <a:tcPr/>
                </a:tc>
                <a:tc>
                  <a:txBody>
                    <a:bodyPr/>
                    <a:lstStyle/>
                    <a:p>
                      <a:pPr algn="ctr"/>
                      <a:r>
                        <a:rPr lang="en-GB" noProof="0" dirty="0">
                          <a:solidFill>
                            <a:schemeClr val="tx1"/>
                          </a:solidFill>
                        </a:rPr>
                        <a:t>IT (100)</a:t>
                      </a:r>
                    </a:p>
                  </a:txBody>
                  <a:tcPr/>
                </a:tc>
                <a:tc>
                  <a:txBody>
                    <a:bodyPr/>
                    <a:lstStyle/>
                    <a:p>
                      <a:pPr algn="l"/>
                      <a:r>
                        <a:rPr lang="en-GB" noProof="0" dirty="0">
                          <a:solidFill>
                            <a:schemeClr val="tx1"/>
                          </a:solidFill>
                        </a:rPr>
                        <a:t>141 (89 %)</a:t>
                      </a:r>
                    </a:p>
                  </a:txBody>
                  <a:tcPr/>
                </a:tc>
                <a:extLst>
                  <a:ext uri="{0D108BD9-81ED-4DB2-BD59-A6C34878D82A}">
                    <a16:rowId xmlns:a16="http://schemas.microsoft.com/office/drawing/2014/main" val="10003"/>
                  </a:ext>
                </a:extLst>
              </a:tr>
              <a:tr h="370840">
                <a:tc>
                  <a:txBody>
                    <a:bodyPr/>
                    <a:lstStyle/>
                    <a:p>
                      <a:pPr algn="ctr"/>
                      <a:r>
                        <a:rPr lang="en-GB" baseline="30000" noProof="0" dirty="0">
                          <a:solidFill>
                            <a:schemeClr val="tx1"/>
                          </a:solidFill>
                        </a:rPr>
                        <a:t>111</a:t>
                      </a:r>
                      <a:r>
                        <a:rPr lang="en-GB" noProof="0" dirty="0">
                          <a:solidFill>
                            <a:schemeClr val="tx1"/>
                          </a:solidFill>
                        </a:rPr>
                        <a:t>In</a:t>
                      </a:r>
                      <a:endParaRPr lang="en-GB" baseline="30000" noProof="0" dirty="0">
                        <a:solidFill>
                          <a:schemeClr val="tx1"/>
                        </a:solidFill>
                      </a:endParaRPr>
                    </a:p>
                  </a:txBody>
                  <a:tcPr/>
                </a:tc>
                <a:tc>
                  <a:txBody>
                    <a:bodyPr/>
                    <a:lstStyle/>
                    <a:p>
                      <a:pPr algn="ctr"/>
                      <a:r>
                        <a:rPr lang="en-GB" noProof="0" dirty="0">
                          <a:solidFill>
                            <a:schemeClr val="tx1"/>
                          </a:solidFill>
                        </a:rPr>
                        <a:t>2.8 d</a:t>
                      </a:r>
                    </a:p>
                  </a:txBody>
                  <a:tcPr/>
                </a:tc>
                <a:tc>
                  <a:txBody>
                    <a:bodyPr/>
                    <a:lstStyle/>
                    <a:p>
                      <a:pPr algn="ctr"/>
                      <a:r>
                        <a:rPr lang="en-GB" noProof="0" dirty="0">
                          <a:solidFill>
                            <a:schemeClr val="tx1"/>
                          </a:solidFill>
                        </a:rPr>
                        <a:t>EC (100)</a:t>
                      </a:r>
                    </a:p>
                  </a:txBody>
                  <a:tcPr/>
                </a:tc>
                <a:tc>
                  <a:txBody>
                    <a:bodyPr/>
                    <a:lstStyle/>
                    <a:p>
                      <a:pPr algn="l"/>
                      <a:r>
                        <a:rPr lang="en-GB" noProof="0" dirty="0">
                          <a:solidFill>
                            <a:schemeClr val="tx1"/>
                          </a:solidFill>
                        </a:rPr>
                        <a:t>245 (94 %);</a:t>
                      </a:r>
                      <a:r>
                        <a:rPr lang="en-GB" baseline="0" noProof="0" dirty="0">
                          <a:solidFill>
                            <a:schemeClr val="tx1"/>
                          </a:solidFill>
                        </a:rPr>
                        <a:t> 171 (91 %)</a:t>
                      </a:r>
                      <a:endParaRPr lang="en-GB" noProof="0" dirty="0">
                        <a:solidFill>
                          <a:schemeClr val="tx1"/>
                        </a:solidFill>
                      </a:endParaRPr>
                    </a:p>
                  </a:txBody>
                  <a:tcPr/>
                </a:tc>
                <a:extLst>
                  <a:ext uri="{0D108BD9-81ED-4DB2-BD59-A6C34878D82A}">
                    <a16:rowId xmlns:a16="http://schemas.microsoft.com/office/drawing/2014/main" val="10004"/>
                  </a:ext>
                </a:extLst>
              </a:tr>
              <a:tr h="370840">
                <a:tc>
                  <a:txBody>
                    <a:bodyPr/>
                    <a:lstStyle/>
                    <a:p>
                      <a:pPr algn="ctr"/>
                      <a:r>
                        <a:rPr lang="en-GB" baseline="30000" noProof="0" dirty="0">
                          <a:solidFill>
                            <a:schemeClr val="tx1"/>
                          </a:solidFill>
                        </a:rPr>
                        <a:t>123</a:t>
                      </a:r>
                      <a:r>
                        <a:rPr lang="en-GB" noProof="0" dirty="0">
                          <a:solidFill>
                            <a:schemeClr val="tx1"/>
                          </a:solidFill>
                        </a:rPr>
                        <a:t>I</a:t>
                      </a:r>
                    </a:p>
                  </a:txBody>
                  <a:tcPr/>
                </a:tc>
                <a:tc>
                  <a:txBody>
                    <a:bodyPr/>
                    <a:lstStyle/>
                    <a:p>
                      <a:pPr algn="ctr"/>
                      <a:r>
                        <a:rPr lang="en-GB" noProof="0" dirty="0">
                          <a:solidFill>
                            <a:schemeClr val="tx1"/>
                          </a:solidFill>
                        </a:rPr>
                        <a:t>13.3 h</a:t>
                      </a:r>
                    </a:p>
                  </a:txBody>
                  <a:tcPr/>
                </a:tc>
                <a:tc>
                  <a:txBody>
                    <a:bodyPr/>
                    <a:lstStyle/>
                    <a:p>
                      <a:pPr algn="ctr"/>
                      <a:r>
                        <a:rPr lang="en-GB" noProof="0" dirty="0">
                          <a:solidFill>
                            <a:schemeClr val="tx1"/>
                          </a:solidFill>
                        </a:rPr>
                        <a:t>EC (100)</a:t>
                      </a:r>
                    </a:p>
                  </a:txBody>
                  <a:tcPr/>
                </a:tc>
                <a:tc>
                  <a:txBody>
                    <a:bodyPr/>
                    <a:lstStyle/>
                    <a:p>
                      <a:pPr algn="l"/>
                      <a:r>
                        <a:rPr lang="en-GB" noProof="0" dirty="0">
                          <a:solidFill>
                            <a:schemeClr val="tx1"/>
                          </a:solidFill>
                        </a:rPr>
                        <a:t>159 (83 %); 529 (1.4 %) </a:t>
                      </a:r>
                    </a:p>
                  </a:txBody>
                  <a:tcPr/>
                </a:tc>
                <a:extLst>
                  <a:ext uri="{0D108BD9-81ED-4DB2-BD59-A6C34878D82A}">
                    <a16:rowId xmlns:a16="http://schemas.microsoft.com/office/drawing/2014/main" val="10005"/>
                  </a:ext>
                </a:extLst>
              </a:tr>
              <a:tr h="370840">
                <a:tc>
                  <a:txBody>
                    <a:bodyPr/>
                    <a:lstStyle/>
                    <a:p>
                      <a:pPr algn="ctr"/>
                      <a:r>
                        <a:rPr lang="en-GB" baseline="30000" noProof="0" dirty="0">
                          <a:solidFill>
                            <a:schemeClr val="tx1"/>
                          </a:solidFill>
                        </a:rPr>
                        <a:t>131</a:t>
                      </a:r>
                      <a:r>
                        <a:rPr lang="en-GB" noProof="0" dirty="0">
                          <a:solidFill>
                            <a:schemeClr val="tx1"/>
                          </a:solidFill>
                        </a:rPr>
                        <a:t>I</a:t>
                      </a:r>
                    </a:p>
                  </a:txBody>
                  <a:tcPr/>
                </a:tc>
                <a:tc>
                  <a:txBody>
                    <a:bodyPr/>
                    <a:lstStyle/>
                    <a:p>
                      <a:pPr algn="ctr"/>
                      <a:r>
                        <a:rPr lang="en-GB" noProof="0" dirty="0">
                          <a:solidFill>
                            <a:schemeClr val="tx1"/>
                          </a:solidFill>
                        </a:rPr>
                        <a:t>8.0 d</a:t>
                      </a:r>
                    </a:p>
                  </a:txBody>
                  <a:tcPr/>
                </a:tc>
                <a:tc>
                  <a:txBody>
                    <a:bodyPr/>
                    <a:lstStyle/>
                    <a:p>
                      <a:pPr algn="ctr"/>
                      <a:r>
                        <a:rPr lang="en-GB" noProof="0" dirty="0">
                          <a:solidFill>
                            <a:schemeClr val="tx1"/>
                          </a:solidFill>
                        </a:rPr>
                        <a:t>B- (100)</a:t>
                      </a:r>
                    </a:p>
                  </a:txBody>
                  <a:tcPr/>
                </a:tc>
                <a:tc>
                  <a:txBody>
                    <a:bodyPr/>
                    <a:lstStyle/>
                    <a:p>
                      <a:pPr algn="l"/>
                      <a:r>
                        <a:rPr lang="en-GB" noProof="0" dirty="0">
                          <a:solidFill>
                            <a:schemeClr val="tx1"/>
                          </a:solidFill>
                        </a:rPr>
                        <a:t>364 (82 %);</a:t>
                      </a:r>
                      <a:r>
                        <a:rPr lang="en-GB" baseline="0" noProof="0" dirty="0">
                          <a:solidFill>
                            <a:schemeClr val="tx1"/>
                          </a:solidFill>
                        </a:rPr>
                        <a:t> 637 (7 %)</a:t>
                      </a:r>
                      <a:endParaRPr lang="en-GB" noProof="0" dirty="0">
                        <a:solidFill>
                          <a:schemeClr val="tx1"/>
                        </a:solidFill>
                      </a:endParaRPr>
                    </a:p>
                  </a:txBody>
                  <a:tcPr/>
                </a:tc>
                <a:extLst>
                  <a:ext uri="{0D108BD9-81ED-4DB2-BD59-A6C34878D82A}">
                    <a16:rowId xmlns:a16="http://schemas.microsoft.com/office/drawing/2014/main" val="10006"/>
                  </a:ext>
                </a:extLst>
              </a:tr>
              <a:tr h="370840">
                <a:tc>
                  <a:txBody>
                    <a:bodyPr/>
                    <a:lstStyle/>
                    <a:p>
                      <a:pPr algn="ctr"/>
                      <a:r>
                        <a:rPr lang="en-GB" baseline="30000" noProof="0" dirty="0"/>
                        <a:t>201</a:t>
                      </a:r>
                      <a:r>
                        <a:rPr lang="en-GB" noProof="0" dirty="0"/>
                        <a:t>Tl</a:t>
                      </a:r>
                    </a:p>
                  </a:txBody>
                  <a:tcPr/>
                </a:tc>
                <a:tc>
                  <a:txBody>
                    <a:bodyPr/>
                    <a:lstStyle/>
                    <a:p>
                      <a:pPr algn="ctr"/>
                      <a:r>
                        <a:rPr lang="en-GB" noProof="0" dirty="0"/>
                        <a:t>72.9 h</a:t>
                      </a:r>
                    </a:p>
                  </a:txBody>
                  <a:tcPr/>
                </a:tc>
                <a:tc>
                  <a:txBody>
                    <a:bodyPr/>
                    <a:lstStyle/>
                    <a:p>
                      <a:pPr algn="ctr"/>
                      <a:r>
                        <a:rPr lang="en-GB" noProof="0" dirty="0"/>
                        <a:t>EC (100)</a:t>
                      </a:r>
                    </a:p>
                  </a:txBody>
                  <a:tcPr/>
                </a:tc>
                <a:tc>
                  <a:txBody>
                    <a:bodyPr/>
                    <a:lstStyle/>
                    <a:p>
                      <a:pPr algn="l"/>
                      <a:r>
                        <a:rPr lang="en-GB" noProof="0" dirty="0"/>
                        <a:t>167 (10 %); 69-80 (several X-rays)</a:t>
                      </a:r>
                    </a:p>
                  </a:txBody>
                  <a:tcPr/>
                </a:tc>
                <a:extLst>
                  <a:ext uri="{0D108BD9-81ED-4DB2-BD59-A6C34878D82A}">
                    <a16:rowId xmlns:a16="http://schemas.microsoft.com/office/drawing/2014/main" val="10007"/>
                  </a:ext>
                </a:extLst>
              </a:tr>
            </a:tbl>
          </a:graphicData>
        </a:graphic>
      </p:graphicFrame>
      <p:sp>
        <p:nvSpPr>
          <p:cNvPr id="4" name="Platshållare för innehåll 2"/>
          <p:cNvSpPr>
            <a:spLocks noGrp="1"/>
          </p:cNvSpPr>
          <p:nvPr>
            <p:ph idx="1"/>
          </p:nvPr>
        </p:nvSpPr>
        <p:spPr>
          <a:xfrm>
            <a:off x="4648200" y="5791200"/>
            <a:ext cx="3865084" cy="381000"/>
          </a:xfrm>
        </p:spPr>
        <p:txBody>
          <a:bodyPr/>
          <a:lstStyle/>
          <a:p>
            <a:pPr marL="0" indent="0">
              <a:buNone/>
            </a:pPr>
            <a:r>
              <a:rPr lang="en-GB" sz="1600" dirty="0"/>
              <a:t>Nuclide data from ICRP Publication 107</a:t>
            </a:r>
          </a:p>
        </p:txBody>
      </p:sp>
    </p:spTree>
    <p:extLst>
      <p:ext uri="{BB962C8B-B14F-4D97-AF65-F5344CB8AC3E}">
        <p14:creationId xmlns:p14="http://schemas.microsoft.com/office/powerpoint/2010/main" val="1259115625"/>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404664"/>
            <a:ext cx="9144000" cy="1143000"/>
          </a:xfrm>
        </p:spPr>
        <p:txBody>
          <a:bodyPr>
            <a:noAutofit/>
          </a:bodyPr>
          <a:lstStyle/>
          <a:p>
            <a:r>
              <a:rPr lang="en-GB" dirty="0"/>
              <a:t>MONITORING EXTERNAL EXPOSURE</a:t>
            </a:r>
          </a:p>
        </p:txBody>
      </p:sp>
      <p:sp>
        <p:nvSpPr>
          <p:cNvPr id="3" name="textruta 2"/>
          <p:cNvSpPr txBox="1"/>
          <p:nvPr/>
        </p:nvSpPr>
        <p:spPr>
          <a:xfrm>
            <a:off x="1199539" y="1844824"/>
            <a:ext cx="6480720" cy="3416320"/>
          </a:xfrm>
          <a:prstGeom prst="rect">
            <a:avLst/>
          </a:prstGeom>
          <a:noFill/>
        </p:spPr>
        <p:txBody>
          <a:bodyPr wrap="square" rtlCol="0">
            <a:spAutoFit/>
          </a:bodyPr>
          <a:lstStyle/>
          <a:p>
            <a:pPr algn="just"/>
            <a:r>
              <a:rPr lang="en-GB" sz="2400" dirty="0"/>
              <a:t>The operational quantity for external individual monitoring is the personal dose equivalent, </a:t>
            </a:r>
            <a:r>
              <a:rPr lang="en-GB" sz="2400" dirty="0" err="1"/>
              <a:t>Hp</a:t>
            </a:r>
            <a:r>
              <a:rPr lang="en-GB" sz="2400" dirty="0"/>
              <a:t>(d), which is the dose equivalent in ICRU soft tissue at an appropriate depth, d, below a specified point on the human body. </a:t>
            </a:r>
          </a:p>
          <a:p>
            <a:pPr algn="just"/>
            <a:endParaRPr lang="en-GB" sz="2400" dirty="0"/>
          </a:p>
          <a:p>
            <a:pPr algn="just"/>
            <a:r>
              <a:rPr lang="en-GB" sz="2400" dirty="0"/>
              <a:t>For skin, hands, and feet personal dose equivalent, </a:t>
            </a:r>
            <a:r>
              <a:rPr lang="en-GB" sz="2400" dirty="0" err="1"/>
              <a:t>Hp</a:t>
            </a:r>
            <a:r>
              <a:rPr lang="en-GB" sz="2400" dirty="0"/>
              <a:t>(0.07), a depth d=0.07 mm is used.</a:t>
            </a:r>
          </a:p>
        </p:txBody>
      </p:sp>
      <p:sp>
        <p:nvSpPr>
          <p:cNvPr id="4" name="Rectangle 3"/>
          <p:cNvSpPr txBox="1">
            <a:spLocks noChangeArrowheads="1"/>
          </p:cNvSpPr>
          <p:nvPr/>
        </p:nvSpPr>
        <p:spPr bwMode="auto">
          <a:xfrm>
            <a:off x="5791200" y="6552983"/>
            <a:ext cx="3352800" cy="25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rgbClr val="CCCCFF"/>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r" eaLnBrk="1" hangingPunct="1">
              <a:spcBef>
                <a:spcPts val="0"/>
              </a:spcBef>
              <a:buNone/>
              <a:defRPr/>
            </a:pPr>
            <a:r>
              <a:rPr lang="en-GB" sz="1400" dirty="0">
                <a:solidFill>
                  <a:schemeClr val="tx1"/>
                </a:solidFill>
              </a:rPr>
              <a:t>Slides 30-32 refer to chapter E.10</a:t>
            </a:r>
            <a:endParaRPr lang="en-GB" dirty="0">
              <a:solidFill>
                <a:schemeClr val="tx1"/>
              </a:solidFill>
            </a:endParaRPr>
          </a:p>
        </p:txBody>
      </p:sp>
    </p:spTree>
    <p:extLst>
      <p:ext uri="{BB962C8B-B14F-4D97-AF65-F5344CB8AC3E}">
        <p14:creationId xmlns:p14="http://schemas.microsoft.com/office/powerpoint/2010/main" val="3522403369"/>
      </p:ext>
    </p:extLst>
  </p:cSld>
  <p:clrMapOvr>
    <a:masterClrMapping/>
  </p:clrMapOvr>
  <p:transition spd="med">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260648"/>
            <a:ext cx="9144000" cy="1143000"/>
          </a:xfrm>
        </p:spPr>
        <p:txBody>
          <a:bodyPr>
            <a:noAutofit/>
          </a:bodyPr>
          <a:lstStyle/>
          <a:p>
            <a:r>
              <a:rPr lang="en-GB" dirty="0"/>
              <a:t>MONITORING EQUIPMENT</a:t>
            </a:r>
          </a:p>
        </p:txBody>
      </p:sp>
      <p:pic>
        <p:nvPicPr>
          <p:cNvPr id="98306" name="Picture 2"/>
          <p:cNvPicPr>
            <a:picLocks noChangeAspect="1" noChangeArrowheads="1"/>
          </p:cNvPicPr>
          <p:nvPr/>
        </p:nvPicPr>
        <p:blipFill>
          <a:blip r:embed="rId2" cstate="print"/>
          <a:srcRect/>
          <a:stretch>
            <a:fillRect/>
          </a:stretch>
        </p:blipFill>
        <p:spPr bwMode="auto">
          <a:xfrm>
            <a:off x="2370797" y="1556792"/>
            <a:ext cx="4145419" cy="3312368"/>
          </a:xfrm>
          <a:prstGeom prst="rect">
            <a:avLst/>
          </a:prstGeom>
          <a:ln>
            <a:noFill/>
          </a:ln>
          <a:effectLst>
            <a:softEdge rad="112500"/>
          </a:effectLst>
        </p:spPr>
      </p:pic>
      <p:sp>
        <p:nvSpPr>
          <p:cNvPr id="4" name="Rektangel 3"/>
          <p:cNvSpPr/>
          <p:nvPr/>
        </p:nvSpPr>
        <p:spPr>
          <a:xfrm>
            <a:off x="2314187" y="3044567"/>
            <a:ext cx="4572000" cy="2400657"/>
          </a:xfrm>
          <a:prstGeom prst="rect">
            <a:avLst/>
          </a:prstGeom>
        </p:spPr>
        <p:txBody>
          <a:bodyPr>
            <a:spAutoFit/>
          </a:bodyPr>
          <a:lstStyle/>
          <a:p>
            <a:r>
              <a:rPr lang="en-GB" dirty="0"/>
              <a:t>      Wrist TLD                Ring TLD</a:t>
            </a:r>
          </a:p>
          <a:p>
            <a:endParaRPr lang="en-GB" dirty="0"/>
          </a:p>
          <a:p>
            <a:endParaRPr lang="en-GB" sz="2400" dirty="0"/>
          </a:p>
          <a:p>
            <a:endParaRPr lang="en-GB" dirty="0"/>
          </a:p>
          <a:p>
            <a:endParaRPr lang="en-GB" dirty="0"/>
          </a:p>
          <a:p>
            <a:br>
              <a:rPr lang="en-GB" dirty="0"/>
            </a:br>
            <a:r>
              <a:rPr lang="en-GB" dirty="0"/>
              <a:t>Electronic extremity    Electronic extremity                   dosimeter                   </a:t>
            </a:r>
            <a:r>
              <a:rPr lang="en-GB" dirty="0" err="1"/>
              <a:t>dosimeter</a:t>
            </a:r>
            <a:endParaRPr lang="en-GB" dirty="0"/>
          </a:p>
        </p:txBody>
      </p:sp>
      <p:sp>
        <p:nvSpPr>
          <p:cNvPr id="5" name="textruta 4"/>
          <p:cNvSpPr txBox="1"/>
          <p:nvPr/>
        </p:nvSpPr>
        <p:spPr>
          <a:xfrm>
            <a:off x="6804248" y="2132856"/>
            <a:ext cx="1903085" cy="2308324"/>
          </a:xfrm>
          <a:prstGeom prst="rect">
            <a:avLst/>
          </a:prstGeom>
          <a:noFill/>
        </p:spPr>
        <p:txBody>
          <a:bodyPr wrap="none" rtlCol="0">
            <a:spAutoFit/>
          </a:bodyPr>
          <a:lstStyle/>
          <a:p>
            <a:r>
              <a:rPr lang="en-GB" dirty="0"/>
              <a:t>+ comfortable</a:t>
            </a:r>
          </a:p>
          <a:p>
            <a:pPr>
              <a:buFontTx/>
              <a:buChar char="-"/>
            </a:pPr>
            <a:r>
              <a:rPr lang="en-GB" dirty="0"/>
              <a:t>delayed reading</a:t>
            </a:r>
          </a:p>
          <a:p>
            <a:pPr>
              <a:buFontTx/>
              <a:buChar char="-"/>
            </a:pPr>
            <a:endParaRPr lang="en-GB" dirty="0"/>
          </a:p>
          <a:p>
            <a:pPr>
              <a:buFontTx/>
              <a:buChar char="-"/>
            </a:pPr>
            <a:endParaRPr lang="en-GB" dirty="0"/>
          </a:p>
          <a:p>
            <a:pPr>
              <a:buFontTx/>
              <a:buChar char="-"/>
            </a:pPr>
            <a:endParaRPr lang="en-GB" dirty="0"/>
          </a:p>
          <a:p>
            <a:pPr>
              <a:buFontTx/>
              <a:buChar char="-"/>
            </a:pPr>
            <a:endParaRPr lang="en-GB" dirty="0"/>
          </a:p>
          <a:p>
            <a:pPr>
              <a:buFontTx/>
              <a:buChar char="-"/>
            </a:pPr>
            <a:r>
              <a:rPr lang="en-GB" dirty="0"/>
              <a:t>+direct reading</a:t>
            </a:r>
            <a:br>
              <a:rPr lang="en-GB" dirty="0"/>
            </a:br>
            <a:r>
              <a:rPr lang="en-GB" dirty="0"/>
              <a:t>- uncomfortable</a:t>
            </a:r>
          </a:p>
        </p:txBody>
      </p:sp>
    </p:spTree>
    <p:extLst>
      <p:ext uri="{BB962C8B-B14F-4D97-AF65-F5344CB8AC3E}">
        <p14:creationId xmlns:p14="http://schemas.microsoft.com/office/powerpoint/2010/main" val="3473585324"/>
      </p:ext>
    </p:extLst>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260648"/>
            <a:ext cx="7772400" cy="1143000"/>
          </a:xfrm>
        </p:spPr>
        <p:txBody>
          <a:bodyPr/>
          <a:lstStyle/>
          <a:p>
            <a:r>
              <a:rPr lang="en-GB" dirty="0"/>
              <a:t>What to measure?</a:t>
            </a:r>
          </a:p>
        </p:txBody>
      </p:sp>
      <p:sp>
        <p:nvSpPr>
          <p:cNvPr id="3" name="Platshållare för innehåll 2"/>
          <p:cNvSpPr>
            <a:spLocks noGrp="1"/>
          </p:cNvSpPr>
          <p:nvPr>
            <p:ph idx="1"/>
          </p:nvPr>
        </p:nvSpPr>
        <p:spPr>
          <a:xfrm>
            <a:off x="899591" y="1313411"/>
            <a:ext cx="7776864" cy="4827240"/>
          </a:xfrm>
        </p:spPr>
        <p:txBody>
          <a:bodyPr/>
          <a:lstStyle/>
          <a:p>
            <a:r>
              <a:rPr lang="en-GB" sz="2800" dirty="0"/>
              <a:t>The maximum dose should be evaluated and tested for conformity with the dose limit</a:t>
            </a:r>
          </a:p>
        </p:txBody>
      </p:sp>
      <p:pic>
        <p:nvPicPr>
          <p:cNvPr id="4" name="Picture 2"/>
          <p:cNvPicPr>
            <a:picLocks noChangeAspect="1" noChangeArrowheads="1"/>
          </p:cNvPicPr>
          <p:nvPr/>
        </p:nvPicPr>
        <p:blipFill>
          <a:blip r:embed="rId2" cstate="print"/>
          <a:srcRect/>
          <a:stretch>
            <a:fillRect/>
          </a:stretch>
        </p:blipFill>
        <p:spPr bwMode="auto">
          <a:xfrm>
            <a:off x="2590800" y="2281718"/>
            <a:ext cx="3672408" cy="2890625"/>
          </a:xfrm>
          <a:prstGeom prst="rect">
            <a:avLst/>
          </a:prstGeom>
          <a:noFill/>
          <a:ln w="9525">
            <a:noFill/>
            <a:miter lim="800000"/>
            <a:headEnd/>
            <a:tailEnd/>
          </a:ln>
        </p:spPr>
      </p:pic>
      <p:sp>
        <p:nvSpPr>
          <p:cNvPr id="5" name="textruta 4"/>
          <p:cNvSpPr txBox="1"/>
          <p:nvPr/>
        </p:nvSpPr>
        <p:spPr>
          <a:xfrm>
            <a:off x="1566916" y="5236139"/>
            <a:ext cx="6005704" cy="584775"/>
          </a:xfrm>
          <a:prstGeom prst="rect">
            <a:avLst/>
          </a:prstGeom>
          <a:noFill/>
        </p:spPr>
        <p:txBody>
          <a:bodyPr wrap="square" rtlCol="0">
            <a:spAutoFit/>
          </a:bodyPr>
          <a:lstStyle/>
          <a:p>
            <a:r>
              <a:rPr lang="en-GB" sz="1600" dirty="0"/>
              <a:t>Hand dose distribution for worker T3E, for preparation of </a:t>
            </a:r>
            <a:r>
              <a:rPr lang="en-GB" sz="1600" baseline="30000" dirty="0"/>
              <a:t>18</a:t>
            </a:r>
            <a:r>
              <a:rPr lang="en-GB" sz="1600" dirty="0"/>
              <a:t>F. Each curve corresponds to individual sets of 22 TL readings.</a:t>
            </a:r>
          </a:p>
        </p:txBody>
      </p:sp>
      <p:sp>
        <p:nvSpPr>
          <p:cNvPr id="8" name="Rektangel 7"/>
          <p:cNvSpPr/>
          <p:nvPr/>
        </p:nvSpPr>
        <p:spPr>
          <a:xfrm>
            <a:off x="1157288" y="6228174"/>
            <a:ext cx="6386512" cy="430887"/>
          </a:xfrm>
          <a:prstGeom prst="rect">
            <a:avLst/>
          </a:prstGeom>
        </p:spPr>
        <p:txBody>
          <a:bodyPr wrap="square">
            <a:spAutoFit/>
          </a:bodyPr>
          <a:lstStyle/>
          <a:p>
            <a:r>
              <a:rPr lang="en-GB" sz="1100" dirty="0"/>
              <a:t>(</a:t>
            </a:r>
            <a:r>
              <a:rPr lang="en-GB" sz="1100" dirty="0" err="1"/>
              <a:t>Carnicer</a:t>
            </a:r>
            <a:r>
              <a:rPr lang="en-GB" sz="1100" dirty="0"/>
              <a:t>, A. et al. Occupational Exposure: With Special Reference  to Skin Doses in Hands and Fingers. In Radiation Protection in Nuclear Medicine (Ed) </a:t>
            </a:r>
            <a:r>
              <a:rPr lang="en-GB" sz="1100" dirty="0" err="1"/>
              <a:t>Mattsson</a:t>
            </a:r>
            <a:r>
              <a:rPr lang="en-GB" sz="1100" dirty="0"/>
              <a:t>, S. </a:t>
            </a:r>
            <a:r>
              <a:rPr lang="en-GB" sz="1100" dirty="0" err="1"/>
              <a:t>Hoeschen,C</a:t>
            </a:r>
            <a:r>
              <a:rPr lang="en-GB" sz="1100" dirty="0"/>
              <a:t>. Springer 2013)</a:t>
            </a:r>
          </a:p>
        </p:txBody>
      </p:sp>
    </p:spTree>
    <p:extLst>
      <p:ext uri="{BB962C8B-B14F-4D97-AF65-F5344CB8AC3E}">
        <p14:creationId xmlns:p14="http://schemas.microsoft.com/office/powerpoint/2010/main" val="3718486485"/>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WHERE TO MEASURE?</a:t>
            </a:r>
          </a:p>
        </p:txBody>
      </p:sp>
      <p:sp>
        <p:nvSpPr>
          <p:cNvPr id="3" name="Platshållare för innehåll 2"/>
          <p:cNvSpPr>
            <a:spLocks noGrp="1"/>
          </p:cNvSpPr>
          <p:nvPr>
            <p:ph idx="1"/>
          </p:nvPr>
        </p:nvSpPr>
        <p:spPr>
          <a:xfrm>
            <a:off x="683568" y="1844824"/>
            <a:ext cx="7772400" cy="4114800"/>
          </a:xfrm>
        </p:spPr>
        <p:txBody>
          <a:bodyPr>
            <a:normAutofit fontScale="92500" lnSpcReduction="10000"/>
          </a:bodyPr>
          <a:lstStyle/>
          <a:p>
            <a:r>
              <a:rPr lang="en-GB" dirty="0"/>
              <a:t>The most exposed part of the hands are likely to be the tips of the index and middle fingers and the thumb of the dominant hand.</a:t>
            </a:r>
          </a:p>
          <a:p>
            <a:r>
              <a:rPr lang="en-GB" dirty="0"/>
              <a:t>Based on monitoring results it is recommended that a ring dosimeter should be worn on the middle finger </a:t>
            </a:r>
            <a:r>
              <a:rPr lang="en-GB" dirty="0">
                <a:solidFill>
                  <a:srgbClr val="FF0000"/>
                </a:solidFill>
              </a:rPr>
              <a:t>of the dominant hand </a:t>
            </a:r>
            <a:r>
              <a:rPr lang="en-GB" dirty="0"/>
              <a:t>with the element on the palm side, and that a factor of three should be applied to derive an estimate of the dose to the tip (</a:t>
            </a:r>
            <a:r>
              <a:rPr lang="en-GB" dirty="0">
                <a:solidFill>
                  <a:srgbClr val="FF0000"/>
                </a:solidFill>
              </a:rPr>
              <a:t>maximum dose and fraction of dose limit</a:t>
            </a:r>
            <a:r>
              <a:rPr lang="en-GB" dirty="0"/>
              <a:t>). When gloves are worn the ring dosimeter should be worn under the gloves. If the dosimeter element is worn facing the back side of the hand, a factor of six should be applied. </a:t>
            </a:r>
          </a:p>
        </p:txBody>
      </p:sp>
      <p:sp>
        <p:nvSpPr>
          <p:cNvPr id="4" name="Rectangle 3"/>
          <p:cNvSpPr txBox="1">
            <a:spLocks noChangeArrowheads="1"/>
          </p:cNvSpPr>
          <p:nvPr/>
        </p:nvSpPr>
        <p:spPr bwMode="auto">
          <a:xfrm>
            <a:off x="5791200" y="6552983"/>
            <a:ext cx="3352800" cy="25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rgbClr val="CCCCFF"/>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r" eaLnBrk="1" hangingPunct="1">
              <a:spcBef>
                <a:spcPts val="0"/>
              </a:spcBef>
              <a:buNone/>
              <a:defRPr/>
            </a:pPr>
            <a:r>
              <a:rPr lang="en-GB" sz="1400" dirty="0">
                <a:solidFill>
                  <a:schemeClr val="tx1"/>
                </a:solidFill>
              </a:rPr>
              <a:t>Slides 33-35 refer to chapter E.10</a:t>
            </a:r>
            <a:endParaRPr lang="en-GB" dirty="0">
              <a:solidFill>
                <a:schemeClr val="tx1"/>
              </a:solidFill>
            </a:endParaRPr>
          </a:p>
        </p:txBody>
      </p:sp>
    </p:spTree>
    <p:extLst>
      <p:ext uri="{BB962C8B-B14F-4D97-AF65-F5344CB8AC3E}">
        <p14:creationId xmlns:p14="http://schemas.microsoft.com/office/powerpoint/2010/main" val="1161787246"/>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External exposure of hands</a:t>
            </a:r>
          </a:p>
        </p:txBody>
      </p:sp>
      <p:pic>
        <p:nvPicPr>
          <p:cNvPr id="37890" name="Picture 2"/>
          <p:cNvPicPr>
            <a:picLocks noChangeAspect="1" noChangeArrowheads="1"/>
          </p:cNvPicPr>
          <p:nvPr/>
        </p:nvPicPr>
        <p:blipFill>
          <a:blip r:embed="rId2" cstate="print"/>
          <a:srcRect l="30906" t="21433" r="19876" b="44267"/>
          <a:stretch>
            <a:fillRect/>
          </a:stretch>
        </p:blipFill>
        <p:spPr bwMode="auto">
          <a:xfrm>
            <a:off x="827584" y="1988840"/>
            <a:ext cx="7992888" cy="3133212"/>
          </a:xfrm>
          <a:prstGeom prst="rect">
            <a:avLst/>
          </a:prstGeom>
          <a:noFill/>
          <a:ln w="9525">
            <a:noFill/>
            <a:miter lim="800000"/>
            <a:headEnd/>
            <a:tailEnd/>
          </a:ln>
        </p:spPr>
      </p:pic>
      <p:sp>
        <p:nvSpPr>
          <p:cNvPr id="6" name="Rektangel 5"/>
          <p:cNvSpPr/>
          <p:nvPr/>
        </p:nvSpPr>
        <p:spPr>
          <a:xfrm>
            <a:off x="854798" y="5122052"/>
            <a:ext cx="6386512" cy="430887"/>
          </a:xfrm>
          <a:prstGeom prst="rect">
            <a:avLst/>
          </a:prstGeom>
        </p:spPr>
        <p:txBody>
          <a:bodyPr wrap="square">
            <a:spAutoFit/>
          </a:bodyPr>
          <a:lstStyle/>
          <a:p>
            <a:r>
              <a:rPr lang="en-GB" sz="1100" dirty="0"/>
              <a:t>(</a:t>
            </a:r>
            <a:r>
              <a:rPr lang="en-GB" sz="1100" dirty="0" err="1"/>
              <a:t>Carnicer</a:t>
            </a:r>
            <a:r>
              <a:rPr lang="en-GB" sz="1100" dirty="0"/>
              <a:t>, A. et al. Occupational Exposure: With Special Reference  to Skin Doses in Hands and Fingers. In Radiation Protection in Nuclear Medicine (Ed) </a:t>
            </a:r>
            <a:r>
              <a:rPr lang="en-GB" sz="1100" dirty="0" err="1"/>
              <a:t>Mattsson</a:t>
            </a:r>
            <a:r>
              <a:rPr lang="en-GB" sz="1100" dirty="0"/>
              <a:t>, S. </a:t>
            </a:r>
            <a:r>
              <a:rPr lang="en-GB" sz="1100" dirty="0" err="1"/>
              <a:t>Hoeschen,C</a:t>
            </a:r>
            <a:r>
              <a:rPr lang="en-GB" sz="1100" dirty="0"/>
              <a:t>. Springer 2013)</a:t>
            </a:r>
          </a:p>
        </p:txBody>
      </p:sp>
    </p:spTree>
    <p:extLst>
      <p:ext uri="{BB962C8B-B14F-4D97-AF65-F5344CB8AC3E}">
        <p14:creationId xmlns:p14="http://schemas.microsoft.com/office/powerpoint/2010/main" val="322904567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External exposure of hands</a:t>
            </a:r>
          </a:p>
        </p:txBody>
      </p:sp>
      <p:pic>
        <p:nvPicPr>
          <p:cNvPr id="36865" name="Picture 1"/>
          <p:cNvPicPr>
            <a:picLocks noChangeAspect="1" noChangeArrowheads="1"/>
          </p:cNvPicPr>
          <p:nvPr/>
        </p:nvPicPr>
        <p:blipFill>
          <a:blip r:embed="rId2" cstate="print"/>
          <a:srcRect t="17289" r="2001" b="2751"/>
          <a:stretch>
            <a:fillRect/>
          </a:stretch>
        </p:blipFill>
        <p:spPr bwMode="auto">
          <a:xfrm>
            <a:off x="323528" y="2564904"/>
            <a:ext cx="8568952" cy="1584176"/>
          </a:xfrm>
          <a:prstGeom prst="rect">
            <a:avLst/>
          </a:prstGeom>
          <a:noFill/>
          <a:ln w="9525">
            <a:noFill/>
            <a:miter lim="800000"/>
            <a:headEnd/>
            <a:tailEnd/>
          </a:ln>
        </p:spPr>
      </p:pic>
      <p:cxnSp>
        <p:nvCxnSpPr>
          <p:cNvPr id="6" name="Rak 5"/>
          <p:cNvCxnSpPr/>
          <p:nvPr/>
        </p:nvCxnSpPr>
        <p:spPr>
          <a:xfrm>
            <a:off x="395536" y="2564904"/>
            <a:ext cx="849694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Rak 7"/>
          <p:cNvCxnSpPr/>
          <p:nvPr/>
        </p:nvCxnSpPr>
        <p:spPr>
          <a:xfrm>
            <a:off x="395536" y="4149080"/>
            <a:ext cx="849694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textruta 10"/>
          <p:cNvSpPr txBox="1"/>
          <p:nvPr/>
        </p:nvSpPr>
        <p:spPr>
          <a:xfrm>
            <a:off x="533400" y="4298612"/>
            <a:ext cx="2405274" cy="276999"/>
          </a:xfrm>
          <a:prstGeom prst="rect">
            <a:avLst/>
          </a:prstGeom>
          <a:noFill/>
        </p:spPr>
        <p:txBody>
          <a:bodyPr wrap="none" rtlCol="0">
            <a:spAutoFit/>
          </a:bodyPr>
          <a:lstStyle/>
          <a:p>
            <a:r>
              <a:rPr lang="en-GB" sz="1200" dirty="0"/>
              <a:t>Gauri S. Pant et. al., JNMT 2006</a:t>
            </a:r>
          </a:p>
        </p:txBody>
      </p:sp>
      <p:sp>
        <p:nvSpPr>
          <p:cNvPr id="7" name="Ellips 6"/>
          <p:cNvSpPr/>
          <p:nvPr/>
        </p:nvSpPr>
        <p:spPr>
          <a:xfrm>
            <a:off x="323528" y="3861048"/>
            <a:ext cx="88204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ruta 8"/>
          <p:cNvSpPr txBox="1"/>
          <p:nvPr/>
        </p:nvSpPr>
        <p:spPr>
          <a:xfrm>
            <a:off x="481611" y="2131840"/>
            <a:ext cx="8388835" cy="338554"/>
          </a:xfrm>
          <a:prstGeom prst="rect">
            <a:avLst/>
          </a:prstGeom>
          <a:noFill/>
        </p:spPr>
        <p:txBody>
          <a:bodyPr wrap="none" rtlCol="0">
            <a:spAutoFit/>
          </a:bodyPr>
          <a:lstStyle/>
          <a:p>
            <a:r>
              <a:rPr lang="en-GB" sz="1600" dirty="0"/>
              <a:t>Figure shows that the dose is substantially higher to finger tips than the base of the fingers</a:t>
            </a:r>
          </a:p>
        </p:txBody>
      </p:sp>
    </p:spTree>
    <p:extLst>
      <p:ext uri="{BB962C8B-B14F-4D97-AF65-F5344CB8AC3E}">
        <p14:creationId xmlns:p14="http://schemas.microsoft.com/office/powerpoint/2010/main" val="3539979140"/>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CONTAMINATION</a:t>
            </a:r>
          </a:p>
        </p:txBody>
      </p:sp>
      <p:pic>
        <p:nvPicPr>
          <p:cNvPr id="91138" name="Picture 2" descr="http://www.theengineer.co.uk/Pictures/web/k/d/v/TE_bomb_387.jpg"/>
          <p:cNvPicPr>
            <a:picLocks noChangeAspect="1" noChangeArrowheads="1"/>
          </p:cNvPicPr>
          <p:nvPr/>
        </p:nvPicPr>
        <p:blipFill>
          <a:blip r:embed="rId2" cstate="print"/>
          <a:srcRect b="8917"/>
          <a:stretch>
            <a:fillRect/>
          </a:stretch>
        </p:blipFill>
        <p:spPr bwMode="auto">
          <a:xfrm>
            <a:off x="2627784" y="2348880"/>
            <a:ext cx="3686175" cy="2160240"/>
          </a:xfrm>
          <a:prstGeom prst="rect">
            <a:avLst/>
          </a:prstGeom>
          <a:ln>
            <a:noFill/>
          </a:ln>
          <a:effectLst>
            <a:softEdge rad="112500"/>
          </a:effectLst>
        </p:spPr>
      </p:pic>
      <p:sp>
        <p:nvSpPr>
          <p:cNvPr id="4" name="textruta 3"/>
          <p:cNvSpPr txBox="1"/>
          <p:nvPr/>
        </p:nvSpPr>
        <p:spPr>
          <a:xfrm>
            <a:off x="2627784" y="4581128"/>
            <a:ext cx="4107215" cy="338554"/>
          </a:xfrm>
          <a:prstGeom prst="rect">
            <a:avLst/>
          </a:prstGeom>
          <a:noFill/>
        </p:spPr>
        <p:txBody>
          <a:bodyPr wrap="none" rtlCol="0">
            <a:spAutoFit/>
          </a:bodyPr>
          <a:lstStyle/>
          <a:p>
            <a:r>
              <a:rPr lang="en-GB" sz="1600" dirty="0"/>
              <a:t>Clean handprint     Contaminated handprint</a:t>
            </a:r>
          </a:p>
        </p:txBody>
      </p:sp>
    </p:spTree>
    <p:extLst>
      <p:ext uri="{BB962C8B-B14F-4D97-AF65-F5344CB8AC3E}">
        <p14:creationId xmlns:p14="http://schemas.microsoft.com/office/powerpoint/2010/main" val="49478412"/>
      </p:ext>
    </p:extLst>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A:\helth026.JPG"/>
          <p:cNvPicPr>
            <a:picLocks noChangeAspect="1" noChangeArrowheads="1"/>
          </p:cNvPicPr>
          <p:nvPr/>
        </p:nvPicPr>
        <p:blipFill>
          <a:blip r:embed="rId3" cstate="print"/>
          <a:srcRect/>
          <a:stretch>
            <a:fillRect/>
          </a:stretch>
        </p:blipFill>
        <p:spPr bwMode="auto">
          <a:xfrm>
            <a:off x="5105400" y="4419600"/>
            <a:ext cx="2057400" cy="2057400"/>
          </a:xfrm>
          <a:prstGeom prst="rect">
            <a:avLst/>
          </a:prstGeom>
          <a:ln>
            <a:noFill/>
          </a:ln>
          <a:effectLst>
            <a:softEdge rad="112500"/>
          </a:effectLst>
        </p:spPr>
      </p:pic>
      <p:pic>
        <p:nvPicPr>
          <p:cNvPr id="36868" name="Picture 4" descr="A:\ib213.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71799" y="4790500"/>
            <a:ext cx="1610299" cy="1610299"/>
          </a:xfrm>
          <a:prstGeom prst="rect">
            <a:avLst/>
          </a:prstGeom>
          <a:noFill/>
        </p:spPr>
      </p:pic>
      <p:sp>
        <p:nvSpPr>
          <p:cNvPr id="36869" name="Rectangle 5"/>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eaLnBrk="0" hangingPunct="0"/>
            <a:endParaRPr lang="en-GB" dirty="0">
              <a:latin typeface="Times New Roman" pitchFamily="18" charset="0"/>
            </a:endParaRPr>
          </a:p>
        </p:txBody>
      </p:sp>
      <p:sp>
        <p:nvSpPr>
          <p:cNvPr id="36870" name="Text Box 6"/>
          <p:cNvSpPr txBox="1">
            <a:spLocks noChangeArrowheads="1"/>
          </p:cNvSpPr>
          <p:nvPr/>
        </p:nvSpPr>
        <p:spPr bwMode="auto">
          <a:xfrm>
            <a:off x="1600200" y="1600200"/>
            <a:ext cx="6569427" cy="3108543"/>
          </a:xfrm>
          <a:prstGeom prst="rect">
            <a:avLst/>
          </a:prstGeom>
          <a:noFill/>
          <a:ln w="12700">
            <a:noFill/>
            <a:miter lim="800000"/>
            <a:headEnd type="none" w="sm" len="sm"/>
            <a:tailEnd type="none" w="sm" len="sm"/>
          </a:ln>
          <a:effectLst/>
        </p:spPr>
        <p:txBody>
          <a:bodyPr wrap="none">
            <a:spAutoFit/>
          </a:bodyPr>
          <a:lstStyle/>
          <a:p>
            <a:pPr defTabSz="762000" eaLnBrk="0" hangingPunct="0">
              <a:buFontTx/>
              <a:buChar char="•"/>
            </a:pPr>
            <a:r>
              <a:rPr lang="en-GB" sz="2800" dirty="0"/>
              <a:t>spills</a:t>
            </a:r>
          </a:p>
          <a:p>
            <a:pPr defTabSz="762000" eaLnBrk="0" hangingPunct="0">
              <a:buFontTx/>
              <a:buChar char="•"/>
            </a:pPr>
            <a:r>
              <a:rPr lang="en-GB" sz="2800" dirty="0"/>
              <a:t>drawing dose</a:t>
            </a:r>
          </a:p>
          <a:p>
            <a:pPr defTabSz="762000" eaLnBrk="0" hangingPunct="0">
              <a:buFontTx/>
              <a:buChar char="•"/>
            </a:pPr>
            <a:r>
              <a:rPr lang="en-GB" sz="2800" dirty="0"/>
              <a:t>administration of radiopharmaceutical</a:t>
            </a:r>
          </a:p>
          <a:p>
            <a:pPr defTabSz="762000" eaLnBrk="0" hangingPunct="0">
              <a:buFontTx/>
              <a:buChar char="•"/>
            </a:pPr>
            <a:r>
              <a:rPr lang="en-GB" sz="2800" dirty="0"/>
              <a:t>experimental work with animals</a:t>
            </a:r>
          </a:p>
          <a:p>
            <a:pPr defTabSz="762000" eaLnBrk="0" hangingPunct="0">
              <a:buFontTx/>
              <a:buChar char="•"/>
            </a:pPr>
            <a:r>
              <a:rPr lang="en-GB" sz="2800" dirty="0"/>
              <a:t>emergency surgery of a therapy patient</a:t>
            </a:r>
          </a:p>
          <a:p>
            <a:pPr defTabSz="762000" eaLnBrk="0" hangingPunct="0">
              <a:buFontTx/>
              <a:buChar char="•"/>
            </a:pPr>
            <a:r>
              <a:rPr lang="en-GB" sz="2800" dirty="0"/>
              <a:t>autopsy of a therapy patient</a:t>
            </a:r>
          </a:p>
          <a:p>
            <a:pPr defTabSz="762000" eaLnBrk="0" hangingPunct="0">
              <a:buFontTx/>
              <a:buChar char="•"/>
            </a:pPr>
            <a:r>
              <a:rPr lang="en-GB" sz="2800" dirty="0"/>
              <a:t>other accidents</a:t>
            </a:r>
          </a:p>
        </p:txBody>
      </p:sp>
      <p:sp>
        <p:nvSpPr>
          <p:cNvPr id="36871" name="Rectangle 7"/>
          <p:cNvSpPr>
            <a:spLocks noGrp="1" noChangeArrowheads="1"/>
          </p:cNvSpPr>
          <p:nvPr>
            <p:ph type="title"/>
          </p:nvPr>
        </p:nvSpPr>
        <p:spPr>
          <a:xfrm>
            <a:off x="0" y="404664"/>
            <a:ext cx="9144000" cy="1143000"/>
          </a:xfrm>
        </p:spPr>
        <p:txBody>
          <a:bodyPr>
            <a:noAutofit/>
          </a:bodyPr>
          <a:lstStyle/>
          <a:p>
            <a:pPr algn="ctr"/>
            <a:r>
              <a:rPr lang="en-GB" dirty="0">
                <a:latin typeface="Tahoma" pitchFamily="34" charset="0"/>
              </a:rPr>
              <a:t>Contamination of the worker related to:</a:t>
            </a:r>
            <a:endParaRPr lang="en-GB" dirty="0"/>
          </a:p>
        </p:txBody>
      </p:sp>
    </p:spTree>
    <p:extLst>
      <p:ext uri="{BB962C8B-B14F-4D97-AF65-F5344CB8AC3E}">
        <p14:creationId xmlns:p14="http://schemas.microsoft.com/office/powerpoint/2010/main" val="1171495903"/>
      </p:ext>
    </p:extLst>
  </p:cSld>
  <p:clrMapOvr>
    <a:masterClrMapping/>
  </p:clrMapOvr>
  <p:transition spd="med">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26"/>
          <p:cNvSpPr>
            <a:spLocks noGrp="1" noChangeArrowheads="1"/>
          </p:cNvSpPr>
          <p:nvPr>
            <p:ph type="title"/>
          </p:nvPr>
        </p:nvSpPr>
        <p:spPr>
          <a:xfrm>
            <a:off x="0" y="620688"/>
            <a:ext cx="9144000" cy="1143000"/>
          </a:xfrm>
        </p:spPr>
        <p:txBody>
          <a:bodyPr>
            <a:noAutofit/>
          </a:bodyPr>
          <a:lstStyle/>
          <a:p>
            <a:pPr algn="ctr"/>
            <a:r>
              <a:rPr lang="en-GB" dirty="0"/>
              <a:t>CONTAMINATION</a:t>
            </a:r>
            <a:br>
              <a:rPr lang="en-GB" dirty="0"/>
            </a:br>
            <a:r>
              <a:rPr lang="en-GB" dirty="0"/>
              <a:t>FROM PATIENT</a:t>
            </a:r>
          </a:p>
        </p:txBody>
      </p:sp>
      <p:sp>
        <p:nvSpPr>
          <p:cNvPr id="145411" name="Rectangle 1027"/>
          <p:cNvSpPr>
            <a:spLocks noChangeArrowheads="1"/>
          </p:cNvSpPr>
          <p:nvPr/>
        </p:nvSpPr>
        <p:spPr bwMode="auto">
          <a:xfrm>
            <a:off x="762000" y="2667000"/>
            <a:ext cx="7299325" cy="2495550"/>
          </a:xfrm>
          <a:prstGeom prst="rect">
            <a:avLst/>
          </a:prstGeom>
          <a:solidFill>
            <a:schemeClr val="accent1"/>
          </a:solidFill>
          <a:ln w="12700">
            <a:solidFill>
              <a:schemeClr val="tx1"/>
            </a:solidFill>
            <a:miter lim="800000"/>
            <a:headEnd/>
            <a:tailEnd/>
          </a:ln>
          <a:effectLst>
            <a:outerShdw blurRad="63500" sx="102000" sy="102000" algn="ctr" rotWithShape="0">
              <a:prstClr val="black">
                <a:alpha val="40000"/>
              </a:prstClr>
            </a:outerShdw>
          </a:effectLst>
        </p:spPr>
        <p:txBody>
          <a:bodyPr wrap="none" anchor="ctr"/>
          <a:lstStyle/>
          <a:p>
            <a:endParaRPr lang="en-GB" dirty="0"/>
          </a:p>
        </p:txBody>
      </p:sp>
      <p:sp>
        <p:nvSpPr>
          <p:cNvPr id="145412" name="Rectangle 1028"/>
          <p:cNvSpPr>
            <a:spLocks noChangeArrowheads="1"/>
          </p:cNvSpPr>
          <p:nvPr/>
        </p:nvSpPr>
        <p:spPr bwMode="auto">
          <a:xfrm>
            <a:off x="1143000" y="2895600"/>
            <a:ext cx="6630341" cy="1938992"/>
          </a:xfrm>
          <a:prstGeom prst="rect">
            <a:avLst/>
          </a:prstGeom>
          <a:noFill/>
          <a:ln w="9525">
            <a:noFill/>
            <a:miter lim="800000"/>
            <a:headEnd/>
            <a:tailEnd/>
          </a:ln>
          <a:effectLst/>
        </p:spPr>
        <p:txBody>
          <a:bodyPr wrap="none">
            <a:spAutoFit/>
          </a:bodyPr>
          <a:lstStyle/>
          <a:p>
            <a:pPr defTabSz="635000" eaLnBrk="0" hangingPunct="0"/>
            <a:r>
              <a:rPr lang="en-GB"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Excretion      Concentration              Contamination</a:t>
            </a:r>
          </a:p>
          <a:p>
            <a:pPr defTabSz="635000" eaLnBrk="0" hangingPunct="0"/>
            <a:endParaRPr lang="en-GB"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endParaRPr>
          </a:p>
          <a:p>
            <a:pPr defTabSz="635000" eaLnBrk="0" hangingPunct="0"/>
            <a:r>
              <a:rPr lang="en-GB"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Saliva                &lt;2 </a:t>
            </a:r>
            <a:r>
              <a:rPr lang="en-GB" sz="2000" dirty="0" err="1">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MBq</a:t>
            </a:r>
            <a:r>
              <a:rPr lang="en-GB"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/g		utensils       2 </a:t>
            </a:r>
            <a:r>
              <a:rPr lang="en-GB" sz="2000" dirty="0" err="1">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kBq</a:t>
            </a:r>
            <a:endParaRPr lang="en-GB"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endParaRPr>
          </a:p>
          <a:p>
            <a:pPr defTabSz="635000" eaLnBrk="0" hangingPunct="0"/>
            <a:r>
              <a:rPr lang="en-GB"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Perspiration     &lt;20 </a:t>
            </a:r>
            <a:r>
              <a:rPr lang="en-GB" sz="2000" dirty="0" err="1">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Bq</a:t>
            </a:r>
            <a:r>
              <a:rPr lang="en-GB"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/cm</a:t>
            </a:r>
            <a:r>
              <a:rPr lang="en-GB" sz="2000" baseline="30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2</a:t>
            </a:r>
            <a:r>
              <a:rPr lang="en-GB"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		surfaces    10 </a:t>
            </a:r>
            <a:r>
              <a:rPr lang="en-GB" sz="2000" dirty="0" err="1">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Bq</a:t>
            </a:r>
            <a:r>
              <a:rPr lang="en-GB"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/cm</a:t>
            </a:r>
            <a:r>
              <a:rPr lang="en-GB" sz="2000" baseline="30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2</a:t>
            </a:r>
            <a:endParaRPr lang="en-GB"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endParaRPr>
          </a:p>
          <a:p>
            <a:pPr defTabSz="635000" eaLnBrk="0" hangingPunct="0"/>
            <a:r>
              <a:rPr lang="en-GB"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Breathing           100 </a:t>
            </a:r>
            <a:r>
              <a:rPr lang="en-GB" sz="2000" dirty="0" err="1">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Bq</a:t>
            </a:r>
            <a:r>
              <a:rPr lang="en-GB"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/l		air               1 </a:t>
            </a:r>
            <a:r>
              <a:rPr lang="en-GB" sz="2000" dirty="0" err="1">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Bq</a:t>
            </a:r>
            <a:r>
              <a:rPr lang="en-GB"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/l</a:t>
            </a:r>
          </a:p>
          <a:p>
            <a:pPr defTabSz="635000" eaLnBrk="0" hangingPunct="0"/>
            <a:r>
              <a:rPr lang="en-GB"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Urine                &lt;500 </a:t>
            </a:r>
            <a:r>
              <a:rPr lang="en-GB" sz="2000" dirty="0" err="1">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kBq</a:t>
            </a:r>
            <a:r>
              <a:rPr lang="en-GB"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/ml	toilet           2 </a:t>
            </a:r>
            <a:r>
              <a:rPr lang="en-GB" sz="2000" dirty="0" err="1">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kBq</a:t>
            </a:r>
            <a:r>
              <a:rPr lang="en-GB"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/cm</a:t>
            </a:r>
            <a:r>
              <a:rPr lang="en-GB" sz="2000" baseline="30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2</a:t>
            </a:r>
          </a:p>
        </p:txBody>
      </p:sp>
      <p:sp>
        <p:nvSpPr>
          <p:cNvPr id="145413" name="Rectangle 1029"/>
          <p:cNvSpPr>
            <a:spLocks noChangeArrowheads="1"/>
          </p:cNvSpPr>
          <p:nvPr/>
        </p:nvSpPr>
        <p:spPr bwMode="auto">
          <a:xfrm>
            <a:off x="2593975" y="1954213"/>
            <a:ext cx="4457700" cy="396875"/>
          </a:xfrm>
          <a:prstGeom prst="rect">
            <a:avLst/>
          </a:prstGeom>
          <a:noFill/>
          <a:ln w="9525">
            <a:noFill/>
            <a:miter lim="800000"/>
            <a:headEnd/>
            <a:tailEnd/>
          </a:ln>
          <a:effectLst/>
        </p:spPr>
        <p:txBody>
          <a:bodyPr wrap="none">
            <a:spAutoFit/>
          </a:bodyPr>
          <a:lstStyle/>
          <a:p>
            <a:pPr defTabSz="635000" eaLnBrk="0" hangingPunct="0"/>
            <a:r>
              <a:rPr lang="en-GB" sz="2000" dirty="0"/>
              <a:t>Administered activity: 1000 </a:t>
            </a:r>
            <a:r>
              <a:rPr lang="en-GB" sz="2000" dirty="0" err="1"/>
              <a:t>MBq</a:t>
            </a:r>
            <a:r>
              <a:rPr lang="en-GB" sz="2000" dirty="0"/>
              <a:t> I-131</a:t>
            </a:r>
          </a:p>
        </p:txBody>
      </p:sp>
      <p:sp>
        <p:nvSpPr>
          <p:cNvPr id="145414" name="Line 1030"/>
          <p:cNvSpPr>
            <a:spLocks noChangeShapeType="1"/>
          </p:cNvSpPr>
          <p:nvPr/>
        </p:nvSpPr>
        <p:spPr bwMode="auto">
          <a:xfrm>
            <a:off x="1123950" y="3454400"/>
            <a:ext cx="6477000" cy="0"/>
          </a:xfrm>
          <a:prstGeom prst="line">
            <a:avLst/>
          </a:prstGeom>
          <a:noFill/>
          <a:ln w="50800">
            <a:solidFill>
              <a:srgbClr val="CCFFFF"/>
            </a:solidFill>
            <a:round/>
            <a:headEnd type="none" w="sm" len="sm"/>
            <a:tailEnd type="none" w="sm" len="sm"/>
          </a:ln>
          <a:effectLst/>
        </p:spPr>
        <p:txBody>
          <a:bodyPr wrap="none" anchor="ctr"/>
          <a:lstStyle/>
          <a:p>
            <a:endParaRPr lang="en-GB" dirty="0"/>
          </a:p>
        </p:txBody>
      </p:sp>
      <p:sp>
        <p:nvSpPr>
          <p:cNvPr id="145415" name="Line 1031"/>
          <p:cNvSpPr>
            <a:spLocks noChangeShapeType="1"/>
          </p:cNvSpPr>
          <p:nvPr/>
        </p:nvSpPr>
        <p:spPr bwMode="auto">
          <a:xfrm>
            <a:off x="1066800" y="4953000"/>
            <a:ext cx="6629400" cy="0"/>
          </a:xfrm>
          <a:prstGeom prst="line">
            <a:avLst/>
          </a:prstGeom>
          <a:noFill/>
          <a:ln w="50800">
            <a:solidFill>
              <a:srgbClr val="CCFFFF"/>
            </a:solidFill>
            <a:round/>
            <a:headEnd type="none" w="sm" len="sm"/>
            <a:tailEnd type="none" w="sm" len="sm"/>
          </a:ln>
          <a:effectLst/>
        </p:spPr>
        <p:txBody>
          <a:bodyPr wrap="none" anchor="ctr"/>
          <a:lstStyle/>
          <a:p>
            <a:endParaRPr lang="en-GB" dirty="0"/>
          </a:p>
        </p:txBody>
      </p:sp>
      <p:sp>
        <p:nvSpPr>
          <p:cNvPr id="145416" name="Rectangle 1032"/>
          <p:cNvSpPr>
            <a:spLocks noChangeArrowheads="1"/>
          </p:cNvSpPr>
          <p:nvPr/>
        </p:nvSpPr>
        <p:spPr bwMode="auto">
          <a:xfrm>
            <a:off x="1055688" y="5257271"/>
            <a:ext cx="6545262" cy="701675"/>
          </a:xfrm>
          <a:prstGeom prst="rect">
            <a:avLst/>
          </a:prstGeom>
          <a:noFill/>
          <a:ln w="9525">
            <a:noFill/>
            <a:miter lim="800000"/>
            <a:headEnd/>
            <a:tailEnd/>
          </a:ln>
          <a:effectLst/>
        </p:spPr>
        <p:txBody>
          <a:bodyPr wrap="none">
            <a:spAutoFit/>
          </a:bodyPr>
          <a:lstStyle/>
          <a:p>
            <a:pPr defTabSz="635000" eaLnBrk="0" hangingPunct="0"/>
            <a:r>
              <a:rPr lang="en-GB" sz="2000" dirty="0"/>
              <a:t>Generally larger than the derived limits for contamination</a:t>
            </a:r>
          </a:p>
          <a:p>
            <a:pPr defTabSz="635000" eaLnBrk="0" hangingPunct="0"/>
            <a:r>
              <a:rPr lang="en-GB" sz="2000" dirty="0"/>
              <a:t>given by ICRP (publ. 57)</a:t>
            </a:r>
          </a:p>
        </p:txBody>
      </p:sp>
    </p:spTree>
    <p:extLst>
      <p:ext uri="{BB962C8B-B14F-4D97-AF65-F5344CB8AC3E}">
        <p14:creationId xmlns:p14="http://schemas.microsoft.com/office/powerpoint/2010/main" val="1661977938"/>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732" y="404664"/>
            <a:ext cx="9169731" cy="1143000"/>
          </a:xfrm>
        </p:spPr>
        <p:txBody>
          <a:bodyPr/>
          <a:lstStyle/>
          <a:p>
            <a:r>
              <a:rPr lang="en-GB" dirty="0"/>
              <a:t>Skin exposure by contamination</a:t>
            </a:r>
          </a:p>
        </p:txBody>
      </p:sp>
      <p:graphicFrame>
        <p:nvGraphicFramePr>
          <p:cNvPr id="4" name="Tabell 3"/>
          <p:cNvGraphicFramePr>
            <a:graphicFrameLocks noGrp="1"/>
          </p:cNvGraphicFramePr>
          <p:nvPr>
            <p:extLst>
              <p:ext uri="{D42A27DB-BD31-4B8C-83A1-F6EECF244321}">
                <p14:modId xmlns:p14="http://schemas.microsoft.com/office/powerpoint/2010/main" val="161387539"/>
              </p:ext>
            </p:extLst>
          </p:nvPr>
        </p:nvGraphicFramePr>
        <p:xfrm>
          <a:off x="1331640" y="2204864"/>
          <a:ext cx="6408712" cy="2881502"/>
        </p:xfrm>
        <a:graphic>
          <a:graphicData uri="http://schemas.openxmlformats.org/drawingml/2006/table">
            <a:tbl>
              <a:tblPr>
                <a:effectLst>
                  <a:outerShdw blurRad="63500" sx="102000" sy="102000" algn="ctr" rotWithShape="0">
                    <a:prstClr val="black">
                      <a:alpha val="40000"/>
                    </a:prstClr>
                  </a:outerShdw>
                </a:effectLst>
                <a:tableStyleId>{69CF1AB2-1976-4502-BF36-3FF5EA218861}</a:tableStyleId>
              </a:tblPr>
              <a:tblGrid>
                <a:gridCol w="1292580">
                  <a:extLst>
                    <a:ext uri="{9D8B030D-6E8A-4147-A177-3AD203B41FA5}">
                      <a16:colId xmlns:a16="http://schemas.microsoft.com/office/drawing/2014/main" val="20000"/>
                    </a:ext>
                  </a:extLst>
                </a:gridCol>
                <a:gridCol w="1787503">
                  <a:extLst>
                    <a:ext uri="{9D8B030D-6E8A-4147-A177-3AD203B41FA5}">
                      <a16:colId xmlns:a16="http://schemas.microsoft.com/office/drawing/2014/main" val="20001"/>
                    </a:ext>
                  </a:extLst>
                </a:gridCol>
                <a:gridCol w="1898048">
                  <a:extLst>
                    <a:ext uri="{9D8B030D-6E8A-4147-A177-3AD203B41FA5}">
                      <a16:colId xmlns:a16="http://schemas.microsoft.com/office/drawing/2014/main" val="20002"/>
                    </a:ext>
                  </a:extLst>
                </a:gridCol>
                <a:gridCol w="1430581">
                  <a:extLst>
                    <a:ext uri="{9D8B030D-6E8A-4147-A177-3AD203B41FA5}">
                      <a16:colId xmlns:a16="http://schemas.microsoft.com/office/drawing/2014/main" val="20003"/>
                    </a:ext>
                  </a:extLst>
                </a:gridCol>
              </a:tblGrid>
              <a:tr h="221654">
                <a:tc>
                  <a:txBody>
                    <a:bodyPr/>
                    <a:lstStyle/>
                    <a:p>
                      <a:pPr algn="just" hangingPunct="0">
                        <a:spcAft>
                          <a:spcPts val="1200"/>
                        </a:spcAft>
                        <a:tabLst>
                          <a:tab pos="-914400" algn="l"/>
                        </a:tabLst>
                      </a:pPr>
                      <a:r>
                        <a:rPr lang="en-GB" sz="1200" noProof="0" dirty="0">
                          <a:solidFill>
                            <a:srgbClr val="002060"/>
                          </a:solidFill>
                        </a:rPr>
                        <a:t>Radionuclide</a:t>
                      </a:r>
                      <a:endParaRPr lang="en-GB" sz="1200" noProof="0" dirty="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 pos="-571500" algn="l"/>
                          <a:tab pos="914400" algn="l"/>
                          <a:tab pos="3543300" algn="ctr"/>
                          <a:tab pos="4114800" algn="l"/>
                          <a:tab pos="4572000" algn="l"/>
                          <a:tab pos="5086350" algn="l"/>
                          <a:tab pos="5486400" algn="l"/>
                        </a:tabLst>
                      </a:pPr>
                      <a:r>
                        <a:rPr lang="sv-SE" sz="1200">
                          <a:solidFill>
                            <a:srgbClr val="002060"/>
                          </a:solidFill>
                        </a:rPr>
                        <a:t>mSv-cm</a:t>
                      </a:r>
                      <a:r>
                        <a:rPr lang="sv-SE" sz="1200" baseline="30000">
                          <a:solidFill>
                            <a:srgbClr val="002060"/>
                          </a:solidFill>
                        </a:rPr>
                        <a:t>2</a:t>
                      </a:r>
                      <a:r>
                        <a:rPr lang="sv-SE" sz="1200">
                          <a:solidFill>
                            <a:srgbClr val="002060"/>
                          </a:solidFill>
                        </a:rPr>
                        <a:t>/MBq-h</a:t>
                      </a:r>
                      <a:endParaRPr lang="sv-SE" sz="1200">
                        <a:solidFill>
                          <a:srgbClr val="002060"/>
                        </a:solidFill>
                        <a:latin typeface="Times New Roman"/>
                        <a:ea typeface="Times New Roman"/>
                        <a:cs typeface="Times New Roman"/>
                      </a:endParaRPr>
                    </a:p>
                  </a:txBody>
                  <a:tcPr marL="44450" marR="44450" marT="0" marB="0"/>
                </a:tc>
                <a:tc>
                  <a:txBody>
                    <a:bodyPr/>
                    <a:lstStyle/>
                    <a:p>
                      <a:pPr fontAlgn="base" hangingPunct="0">
                        <a:spcAft>
                          <a:spcPts val="1200"/>
                        </a:spcAft>
                        <a:tabLst>
                          <a:tab pos="-914400" algn="l"/>
                          <a:tab pos="-571500" algn="l"/>
                          <a:tab pos="914400" algn="l"/>
                          <a:tab pos="3543300" algn="ctr"/>
                          <a:tab pos="4114800" algn="l"/>
                          <a:tab pos="4572000" algn="l"/>
                          <a:tab pos="5086350" algn="l"/>
                          <a:tab pos="5486400" algn="l"/>
                        </a:tabLst>
                      </a:pPr>
                      <a:r>
                        <a:rPr lang="sv-SE" sz="1200">
                          <a:solidFill>
                            <a:srgbClr val="002060"/>
                          </a:solidFill>
                        </a:rPr>
                        <a:t>Radionuclide</a:t>
                      </a:r>
                      <a:endParaRPr lang="sv-SE" sz="120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 pos="-571500" algn="l"/>
                          <a:tab pos="914400" algn="l"/>
                          <a:tab pos="3543300" algn="ctr"/>
                          <a:tab pos="4114800" algn="l"/>
                          <a:tab pos="4572000" algn="l"/>
                          <a:tab pos="5086350" algn="l"/>
                          <a:tab pos="5486400" algn="l"/>
                        </a:tabLst>
                      </a:pPr>
                      <a:r>
                        <a:rPr lang="sv-SE" sz="1200">
                          <a:solidFill>
                            <a:srgbClr val="002060"/>
                          </a:solidFill>
                        </a:rPr>
                        <a:t>mSv-cm</a:t>
                      </a:r>
                      <a:r>
                        <a:rPr lang="sv-SE" sz="1200" baseline="30000">
                          <a:solidFill>
                            <a:srgbClr val="002060"/>
                          </a:solidFill>
                        </a:rPr>
                        <a:t>2</a:t>
                      </a:r>
                      <a:r>
                        <a:rPr lang="sv-SE" sz="1200">
                          <a:solidFill>
                            <a:srgbClr val="002060"/>
                          </a:solidFill>
                        </a:rPr>
                        <a:t>/MBq-h</a:t>
                      </a:r>
                      <a:endParaRPr lang="sv-SE" sz="1200">
                        <a:solidFill>
                          <a:srgbClr val="002060"/>
                        </a:solidFill>
                        <a:latin typeface="Times New Roman"/>
                        <a:ea typeface="Times New Roman"/>
                        <a:cs typeface="Times New Roman"/>
                      </a:endParaRPr>
                    </a:p>
                  </a:txBody>
                  <a:tcPr marL="44450" marR="44450" marT="0" marB="0"/>
                </a:tc>
                <a:extLst>
                  <a:ext uri="{0D108BD9-81ED-4DB2-BD59-A6C34878D82A}">
                    <a16:rowId xmlns:a16="http://schemas.microsoft.com/office/drawing/2014/main" val="10000"/>
                  </a:ext>
                </a:extLst>
              </a:tr>
              <a:tr h="221654">
                <a:tc>
                  <a:txBody>
                    <a:bodyPr/>
                    <a:lstStyle/>
                    <a:p>
                      <a:pPr algn="just" hangingPunct="0">
                        <a:spcAft>
                          <a:spcPts val="1200"/>
                        </a:spcAft>
                        <a:tabLst>
                          <a:tab pos="-914400" algn="l"/>
                        </a:tabLst>
                      </a:pPr>
                      <a:r>
                        <a:rPr lang="sv-SE" sz="1200" baseline="30000" dirty="0">
                          <a:solidFill>
                            <a:srgbClr val="002060"/>
                          </a:solidFill>
                        </a:rPr>
                        <a:t>14</a:t>
                      </a:r>
                      <a:r>
                        <a:rPr lang="sv-SE" sz="1200" dirty="0">
                          <a:solidFill>
                            <a:srgbClr val="002060"/>
                          </a:solidFill>
                        </a:rPr>
                        <a:t>C	</a:t>
                      </a:r>
                      <a:endParaRPr lang="sv-SE" sz="1200" dirty="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sv-SE" sz="1200">
                          <a:solidFill>
                            <a:srgbClr val="002060"/>
                          </a:solidFill>
                        </a:rPr>
                        <a:t>305</a:t>
                      </a:r>
                      <a:endParaRPr lang="sv-SE" sz="1200">
                        <a:solidFill>
                          <a:srgbClr val="002060"/>
                        </a:solidFill>
                        <a:latin typeface="Times New Roman"/>
                        <a:ea typeface="Times New Roman"/>
                        <a:cs typeface="Times New Roman"/>
                      </a:endParaRPr>
                    </a:p>
                  </a:txBody>
                  <a:tcPr marL="44450" marR="44450" marT="0" marB="0"/>
                </a:tc>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es-ES" sz="1200" baseline="30000">
                          <a:solidFill>
                            <a:srgbClr val="002060"/>
                          </a:solidFill>
                        </a:rPr>
                        <a:t>90</a:t>
                      </a:r>
                      <a:r>
                        <a:rPr lang="es-ES" sz="1200">
                          <a:solidFill>
                            <a:srgbClr val="002060"/>
                          </a:solidFill>
                        </a:rPr>
                        <a:t>Sr-</a:t>
                      </a:r>
                      <a:r>
                        <a:rPr lang="es-ES" sz="1200" baseline="30000">
                          <a:solidFill>
                            <a:srgbClr val="002060"/>
                          </a:solidFill>
                        </a:rPr>
                        <a:t>90</a:t>
                      </a:r>
                      <a:r>
                        <a:rPr lang="es-ES" sz="1200">
                          <a:solidFill>
                            <a:srgbClr val="002060"/>
                          </a:solidFill>
                        </a:rPr>
                        <a:t>Y (equilibrium)</a:t>
                      </a:r>
                      <a:endParaRPr lang="sv-SE" sz="120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sv-SE" sz="1200">
                          <a:solidFill>
                            <a:srgbClr val="002060"/>
                          </a:solidFill>
                        </a:rPr>
                        <a:t>4272</a:t>
                      </a:r>
                      <a:endParaRPr lang="sv-SE" sz="1200">
                        <a:solidFill>
                          <a:srgbClr val="002060"/>
                        </a:solidFill>
                        <a:latin typeface="Times New Roman"/>
                        <a:ea typeface="Times New Roman"/>
                        <a:cs typeface="Times New Roman"/>
                      </a:endParaRPr>
                    </a:p>
                  </a:txBody>
                  <a:tcPr marL="44450" marR="44450" marT="0" marB="0"/>
                </a:tc>
                <a:extLst>
                  <a:ext uri="{0D108BD9-81ED-4DB2-BD59-A6C34878D82A}">
                    <a16:rowId xmlns:a16="http://schemas.microsoft.com/office/drawing/2014/main" val="10001"/>
                  </a:ext>
                </a:extLst>
              </a:tr>
              <a:tr h="221654">
                <a:tc>
                  <a:txBody>
                    <a:bodyPr/>
                    <a:lstStyle/>
                    <a:p>
                      <a:pPr algn="just" hangingPunct="0">
                        <a:spcAft>
                          <a:spcPts val="1200"/>
                        </a:spcAft>
                        <a:tabLst>
                          <a:tab pos="-914400" algn="l"/>
                        </a:tabLst>
                      </a:pPr>
                      <a:r>
                        <a:rPr lang="sv-SE" sz="1200" baseline="30000">
                          <a:solidFill>
                            <a:srgbClr val="002060"/>
                          </a:solidFill>
                        </a:rPr>
                        <a:t>18 </a:t>
                      </a:r>
                      <a:r>
                        <a:rPr lang="sv-SE" sz="1200">
                          <a:solidFill>
                            <a:srgbClr val="002060"/>
                          </a:solidFill>
                        </a:rPr>
                        <a:t>F</a:t>
                      </a:r>
                      <a:endParaRPr lang="sv-SE" sz="120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sv-SE" sz="1200" dirty="0">
                          <a:solidFill>
                            <a:srgbClr val="002060"/>
                          </a:solidFill>
                        </a:rPr>
                        <a:t>1900</a:t>
                      </a:r>
                      <a:endParaRPr lang="sv-SE" sz="1200" b="0" dirty="0">
                        <a:solidFill>
                          <a:srgbClr val="002060"/>
                        </a:solidFill>
                        <a:latin typeface="Times New Roman"/>
                        <a:ea typeface="Times New Roman"/>
                        <a:cs typeface="Times New Roman"/>
                      </a:endParaRPr>
                    </a:p>
                  </a:txBody>
                  <a:tcPr marL="44450" marR="44450" marT="0" marB="0"/>
                </a:tc>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it-IT" sz="1200" baseline="30000">
                          <a:solidFill>
                            <a:srgbClr val="002060"/>
                          </a:solidFill>
                        </a:rPr>
                        <a:t>99m</a:t>
                      </a:r>
                      <a:r>
                        <a:rPr lang="it-IT" sz="1200">
                          <a:solidFill>
                            <a:srgbClr val="002060"/>
                          </a:solidFill>
                        </a:rPr>
                        <a:t>Tc	</a:t>
                      </a:r>
                      <a:endParaRPr lang="sv-SE" sz="120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it-IT" sz="1200">
                          <a:solidFill>
                            <a:srgbClr val="002060"/>
                          </a:solidFill>
                        </a:rPr>
                        <a:t>243</a:t>
                      </a:r>
                      <a:endParaRPr lang="sv-SE" sz="1200">
                        <a:solidFill>
                          <a:srgbClr val="002060"/>
                        </a:solidFill>
                        <a:latin typeface="Times New Roman"/>
                        <a:ea typeface="Times New Roman"/>
                        <a:cs typeface="Times New Roman"/>
                      </a:endParaRPr>
                    </a:p>
                  </a:txBody>
                  <a:tcPr marL="44450" marR="44450" marT="0" marB="0"/>
                </a:tc>
                <a:extLst>
                  <a:ext uri="{0D108BD9-81ED-4DB2-BD59-A6C34878D82A}">
                    <a16:rowId xmlns:a16="http://schemas.microsoft.com/office/drawing/2014/main" val="10002"/>
                  </a:ext>
                </a:extLst>
              </a:tr>
              <a:tr h="221654">
                <a:tc>
                  <a:txBody>
                    <a:bodyPr/>
                    <a:lstStyle/>
                    <a:p>
                      <a:pPr algn="just" hangingPunct="0">
                        <a:spcAft>
                          <a:spcPts val="1200"/>
                        </a:spcAft>
                        <a:tabLst>
                          <a:tab pos="-27305" algn="l"/>
                          <a:tab pos="315595" algn="l"/>
                          <a:tab pos="887095" algn="l"/>
                          <a:tab pos="3687445" algn="r"/>
                          <a:tab pos="4087495" algn="l"/>
                          <a:tab pos="4544695" algn="l"/>
                          <a:tab pos="5001895" algn="l"/>
                          <a:tab pos="5459095" algn="l"/>
                        </a:tabLst>
                      </a:pPr>
                      <a:r>
                        <a:rPr lang="sv-SE" sz="1200" baseline="30000">
                          <a:solidFill>
                            <a:srgbClr val="002060"/>
                          </a:solidFill>
                        </a:rPr>
                        <a:t>22</a:t>
                      </a:r>
                      <a:r>
                        <a:rPr lang="sv-SE" sz="1200">
                          <a:solidFill>
                            <a:srgbClr val="002060"/>
                          </a:solidFill>
                        </a:rPr>
                        <a:t>Na	</a:t>
                      </a:r>
                      <a:endParaRPr lang="sv-SE" sz="120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sv-SE" sz="1200" dirty="0">
                          <a:solidFill>
                            <a:srgbClr val="002060"/>
                          </a:solidFill>
                        </a:rPr>
                        <a:t>1870</a:t>
                      </a:r>
                      <a:endParaRPr lang="sv-SE" sz="1200" dirty="0">
                        <a:solidFill>
                          <a:srgbClr val="002060"/>
                        </a:solidFill>
                        <a:latin typeface="Times New Roman"/>
                        <a:ea typeface="Times New Roman"/>
                        <a:cs typeface="Times New Roman"/>
                      </a:endParaRPr>
                    </a:p>
                  </a:txBody>
                  <a:tcPr marL="44450" marR="44450" marT="0" marB="0"/>
                </a:tc>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it-IT" sz="1200" baseline="30000">
                          <a:solidFill>
                            <a:srgbClr val="002060"/>
                          </a:solidFill>
                        </a:rPr>
                        <a:t>111</a:t>
                      </a:r>
                      <a:r>
                        <a:rPr lang="it-IT" sz="1200">
                          <a:solidFill>
                            <a:srgbClr val="002060"/>
                          </a:solidFill>
                        </a:rPr>
                        <a:t>In	</a:t>
                      </a:r>
                      <a:endParaRPr lang="sv-SE" sz="120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it-IT" sz="1200">
                          <a:solidFill>
                            <a:srgbClr val="002060"/>
                          </a:solidFill>
                        </a:rPr>
                        <a:t>376</a:t>
                      </a:r>
                      <a:endParaRPr lang="sv-SE" sz="1200">
                        <a:solidFill>
                          <a:srgbClr val="002060"/>
                        </a:solidFill>
                        <a:latin typeface="Times New Roman"/>
                        <a:ea typeface="Times New Roman"/>
                        <a:cs typeface="Times New Roman"/>
                      </a:endParaRPr>
                    </a:p>
                  </a:txBody>
                  <a:tcPr marL="44450" marR="44450" marT="0" marB="0"/>
                </a:tc>
                <a:extLst>
                  <a:ext uri="{0D108BD9-81ED-4DB2-BD59-A6C34878D82A}">
                    <a16:rowId xmlns:a16="http://schemas.microsoft.com/office/drawing/2014/main" val="10003"/>
                  </a:ext>
                </a:extLst>
              </a:tr>
              <a:tr h="221654">
                <a:tc>
                  <a:txBody>
                    <a:bodyPr/>
                    <a:lstStyle/>
                    <a:p>
                      <a:pPr algn="just" hangingPunct="0">
                        <a:spcAft>
                          <a:spcPts val="1200"/>
                        </a:spcAft>
                        <a:tabLst>
                          <a:tab pos="-27305" algn="l"/>
                          <a:tab pos="315595" algn="l"/>
                          <a:tab pos="887095" algn="l"/>
                          <a:tab pos="3687445" algn="r"/>
                          <a:tab pos="4087495" algn="l"/>
                          <a:tab pos="4544695" algn="l"/>
                          <a:tab pos="5001895" algn="l"/>
                          <a:tab pos="5459095" algn="l"/>
                        </a:tabLst>
                      </a:pPr>
                      <a:r>
                        <a:rPr lang="sv-SE" sz="1200" baseline="30000">
                          <a:solidFill>
                            <a:srgbClr val="002060"/>
                          </a:solidFill>
                        </a:rPr>
                        <a:t>24</a:t>
                      </a:r>
                      <a:r>
                        <a:rPr lang="sv-SE" sz="1200">
                          <a:solidFill>
                            <a:srgbClr val="002060"/>
                          </a:solidFill>
                        </a:rPr>
                        <a:t>Na	</a:t>
                      </a:r>
                      <a:endParaRPr lang="sv-SE" sz="120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en-US" sz="1200" dirty="0">
                          <a:solidFill>
                            <a:srgbClr val="002060"/>
                          </a:solidFill>
                        </a:rPr>
                        <a:t>2357</a:t>
                      </a:r>
                      <a:endParaRPr lang="sv-SE" sz="1200" dirty="0">
                        <a:solidFill>
                          <a:srgbClr val="002060"/>
                        </a:solidFill>
                        <a:latin typeface="Times New Roman"/>
                        <a:ea typeface="Times New Roman"/>
                        <a:cs typeface="Times New Roman"/>
                      </a:endParaRPr>
                    </a:p>
                  </a:txBody>
                  <a:tcPr marL="44450" marR="44450" marT="0" marB="0"/>
                </a:tc>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it-IT" sz="1200" baseline="30000">
                          <a:solidFill>
                            <a:srgbClr val="002060"/>
                          </a:solidFill>
                        </a:rPr>
                        <a:t>123</a:t>
                      </a:r>
                      <a:r>
                        <a:rPr lang="it-IT" sz="1200">
                          <a:solidFill>
                            <a:srgbClr val="002060"/>
                          </a:solidFill>
                        </a:rPr>
                        <a:t>I	</a:t>
                      </a:r>
                      <a:endParaRPr lang="sv-SE" sz="120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it-IT" sz="1200">
                          <a:solidFill>
                            <a:srgbClr val="002060"/>
                          </a:solidFill>
                        </a:rPr>
                        <a:t>365</a:t>
                      </a:r>
                      <a:endParaRPr lang="sv-SE" sz="1200">
                        <a:solidFill>
                          <a:srgbClr val="002060"/>
                        </a:solidFill>
                        <a:latin typeface="Times New Roman"/>
                        <a:ea typeface="Times New Roman"/>
                        <a:cs typeface="Times New Roman"/>
                      </a:endParaRPr>
                    </a:p>
                  </a:txBody>
                  <a:tcPr marL="44450" marR="44450" marT="0" marB="0"/>
                </a:tc>
                <a:extLst>
                  <a:ext uri="{0D108BD9-81ED-4DB2-BD59-A6C34878D82A}">
                    <a16:rowId xmlns:a16="http://schemas.microsoft.com/office/drawing/2014/main" val="10004"/>
                  </a:ext>
                </a:extLst>
              </a:tr>
              <a:tr h="221654">
                <a:tc>
                  <a:txBody>
                    <a:bodyPr/>
                    <a:lstStyle/>
                    <a:p>
                      <a:pPr algn="just" hangingPunct="0">
                        <a:spcAft>
                          <a:spcPts val="1200"/>
                        </a:spcAft>
                        <a:tabLst>
                          <a:tab pos="-27305" algn="l"/>
                          <a:tab pos="315595" algn="l"/>
                          <a:tab pos="887095" algn="l"/>
                          <a:tab pos="3687445" algn="r"/>
                          <a:tab pos="4087495" algn="l"/>
                          <a:tab pos="4544695" algn="l"/>
                          <a:tab pos="5001895" algn="l"/>
                          <a:tab pos="5459095" algn="l"/>
                        </a:tabLst>
                      </a:pPr>
                      <a:r>
                        <a:rPr lang="en-US" sz="1200" baseline="30000">
                          <a:solidFill>
                            <a:srgbClr val="002060"/>
                          </a:solidFill>
                        </a:rPr>
                        <a:t>32</a:t>
                      </a:r>
                      <a:r>
                        <a:rPr lang="en-US" sz="1200">
                          <a:solidFill>
                            <a:srgbClr val="002060"/>
                          </a:solidFill>
                        </a:rPr>
                        <a:t>P	</a:t>
                      </a:r>
                      <a:endParaRPr lang="sv-SE" sz="120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en-US" sz="1200" dirty="0">
                          <a:solidFill>
                            <a:srgbClr val="002060"/>
                          </a:solidFill>
                        </a:rPr>
                        <a:t>2397</a:t>
                      </a:r>
                      <a:endParaRPr lang="sv-SE" sz="1200" dirty="0">
                        <a:solidFill>
                          <a:srgbClr val="002060"/>
                        </a:solidFill>
                        <a:latin typeface="Times New Roman"/>
                        <a:ea typeface="Times New Roman"/>
                        <a:cs typeface="Times New Roman"/>
                      </a:endParaRPr>
                    </a:p>
                  </a:txBody>
                  <a:tcPr marL="44450" marR="44450" marT="0" marB="0"/>
                </a:tc>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it-IT" sz="1200" baseline="30000" dirty="0">
                          <a:solidFill>
                            <a:srgbClr val="002060"/>
                          </a:solidFill>
                        </a:rPr>
                        <a:t>125</a:t>
                      </a:r>
                      <a:r>
                        <a:rPr lang="it-IT" sz="1200" dirty="0">
                          <a:solidFill>
                            <a:srgbClr val="002060"/>
                          </a:solidFill>
                        </a:rPr>
                        <a:t>I	</a:t>
                      </a:r>
                      <a:endParaRPr lang="sv-SE" sz="1200" dirty="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it-IT" sz="1200">
                          <a:solidFill>
                            <a:srgbClr val="002060"/>
                          </a:solidFill>
                        </a:rPr>
                        <a:t>417</a:t>
                      </a:r>
                      <a:endParaRPr lang="sv-SE" sz="1200">
                        <a:solidFill>
                          <a:srgbClr val="002060"/>
                        </a:solidFill>
                        <a:latin typeface="Times New Roman"/>
                        <a:ea typeface="Times New Roman"/>
                        <a:cs typeface="Times New Roman"/>
                      </a:endParaRPr>
                    </a:p>
                  </a:txBody>
                  <a:tcPr marL="44450" marR="44450" marT="0" marB="0"/>
                </a:tc>
                <a:extLst>
                  <a:ext uri="{0D108BD9-81ED-4DB2-BD59-A6C34878D82A}">
                    <a16:rowId xmlns:a16="http://schemas.microsoft.com/office/drawing/2014/main" val="10005"/>
                  </a:ext>
                </a:extLst>
              </a:tr>
              <a:tr h="221654">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en-US" sz="1200" baseline="30000">
                          <a:solidFill>
                            <a:srgbClr val="002060"/>
                          </a:solidFill>
                        </a:rPr>
                        <a:t>35</a:t>
                      </a:r>
                      <a:r>
                        <a:rPr lang="en-US" sz="1200">
                          <a:solidFill>
                            <a:srgbClr val="002060"/>
                          </a:solidFill>
                        </a:rPr>
                        <a:t>S	</a:t>
                      </a:r>
                      <a:endParaRPr lang="sv-SE" sz="120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en-US" sz="1200" dirty="0">
                          <a:solidFill>
                            <a:srgbClr val="002060"/>
                          </a:solidFill>
                        </a:rPr>
                        <a:t>332</a:t>
                      </a:r>
                      <a:endParaRPr lang="sv-SE" sz="1200" dirty="0">
                        <a:solidFill>
                          <a:srgbClr val="002060"/>
                        </a:solidFill>
                        <a:latin typeface="Times New Roman"/>
                        <a:ea typeface="Times New Roman"/>
                        <a:cs typeface="Times New Roman"/>
                      </a:endParaRPr>
                    </a:p>
                  </a:txBody>
                  <a:tcPr marL="44450" marR="44450" marT="0" marB="0"/>
                </a:tc>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it-IT" sz="1200" baseline="30000" dirty="0">
                          <a:solidFill>
                            <a:srgbClr val="002060"/>
                          </a:solidFill>
                        </a:rPr>
                        <a:t>131</a:t>
                      </a:r>
                      <a:r>
                        <a:rPr lang="it-IT" sz="1200" dirty="0">
                          <a:solidFill>
                            <a:srgbClr val="002060"/>
                          </a:solidFill>
                        </a:rPr>
                        <a:t>I	</a:t>
                      </a:r>
                      <a:endParaRPr lang="sv-SE" sz="1200" dirty="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it-IT" sz="1200">
                          <a:solidFill>
                            <a:srgbClr val="002060"/>
                          </a:solidFill>
                        </a:rPr>
                        <a:t>1694</a:t>
                      </a:r>
                      <a:endParaRPr lang="sv-SE" sz="1200">
                        <a:solidFill>
                          <a:srgbClr val="002060"/>
                        </a:solidFill>
                        <a:latin typeface="Times New Roman"/>
                        <a:ea typeface="Times New Roman"/>
                        <a:cs typeface="Times New Roman"/>
                      </a:endParaRPr>
                    </a:p>
                  </a:txBody>
                  <a:tcPr marL="44450" marR="44450" marT="0" marB="0"/>
                </a:tc>
                <a:extLst>
                  <a:ext uri="{0D108BD9-81ED-4DB2-BD59-A6C34878D82A}">
                    <a16:rowId xmlns:a16="http://schemas.microsoft.com/office/drawing/2014/main" val="10006"/>
                  </a:ext>
                </a:extLst>
              </a:tr>
              <a:tr h="221654">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en-US" sz="1200" baseline="30000">
                          <a:solidFill>
                            <a:srgbClr val="002060"/>
                          </a:solidFill>
                        </a:rPr>
                        <a:t>36</a:t>
                      </a:r>
                      <a:r>
                        <a:rPr lang="en-US" sz="1200">
                          <a:solidFill>
                            <a:srgbClr val="002060"/>
                          </a:solidFill>
                        </a:rPr>
                        <a:t>Cl	</a:t>
                      </a:r>
                      <a:endParaRPr lang="sv-SE" sz="120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en-US" sz="1200" dirty="0">
                          <a:solidFill>
                            <a:srgbClr val="002060"/>
                          </a:solidFill>
                        </a:rPr>
                        <a:t>2178</a:t>
                      </a:r>
                      <a:endParaRPr lang="sv-SE" sz="1200" dirty="0">
                        <a:solidFill>
                          <a:srgbClr val="002060"/>
                        </a:solidFill>
                        <a:latin typeface="Times New Roman"/>
                        <a:ea typeface="Times New Roman"/>
                        <a:cs typeface="Times New Roman"/>
                      </a:endParaRPr>
                    </a:p>
                  </a:txBody>
                  <a:tcPr marL="44450" marR="44450" marT="0" marB="0"/>
                </a:tc>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it-IT" sz="1200" baseline="30000" dirty="0">
                          <a:solidFill>
                            <a:srgbClr val="002060"/>
                          </a:solidFill>
                        </a:rPr>
                        <a:t>137</a:t>
                      </a:r>
                      <a:r>
                        <a:rPr lang="it-IT" sz="1200" dirty="0">
                          <a:solidFill>
                            <a:srgbClr val="002060"/>
                          </a:solidFill>
                        </a:rPr>
                        <a:t>Cs-</a:t>
                      </a:r>
                      <a:r>
                        <a:rPr lang="it-IT" sz="1200" baseline="30000" dirty="0">
                          <a:solidFill>
                            <a:srgbClr val="002060"/>
                          </a:solidFill>
                        </a:rPr>
                        <a:t>137</a:t>
                      </a:r>
                      <a:r>
                        <a:rPr lang="it-IT" sz="1200" dirty="0">
                          <a:solidFill>
                            <a:srgbClr val="002060"/>
                          </a:solidFill>
                        </a:rPr>
                        <a:t>Ba (equilibrium)</a:t>
                      </a:r>
                      <a:endParaRPr lang="sv-SE" sz="1200" dirty="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it-IT" sz="1200">
                          <a:solidFill>
                            <a:srgbClr val="002060"/>
                          </a:solidFill>
                        </a:rPr>
                        <a:t>1941</a:t>
                      </a:r>
                      <a:endParaRPr lang="sv-SE" sz="1200">
                        <a:solidFill>
                          <a:srgbClr val="002060"/>
                        </a:solidFill>
                        <a:latin typeface="Times New Roman"/>
                        <a:ea typeface="Times New Roman"/>
                        <a:cs typeface="Times New Roman"/>
                      </a:endParaRPr>
                    </a:p>
                  </a:txBody>
                  <a:tcPr marL="44450" marR="44450" marT="0" marB="0"/>
                </a:tc>
                <a:extLst>
                  <a:ext uri="{0D108BD9-81ED-4DB2-BD59-A6C34878D82A}">
                    <a16:rowId xmlns:a16="http://schemas.microsoft.com/office/drawing/2014/main" val="10007"/>
                  </a:ext>
                </a:extLst>
              </a:tr>
              <a:tr h="221654">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en-US" sz="1200" baseline="30000">
                          <a:solidFill>
                            <a:srgbClr val="002060"/>
                          </a:solidFill>
                        </a:rPr>
                        <a:t>45</a:t>
                      </a:r>
                      <a:r>
                        <a:rPr lang="en-US" sz="1200">
                          <a:solidFill>
                            <a:srgbClr val="002060"/>
                          </a:solidFill>
                        </a:rPr>
                        <a:t>Ca	</a:t>
                      </a:r>
                      <a:endParaRPr lang="sv-SE" sz="120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en-US" sz="1200">
                          <a:solidFill>
                            <a:srgbClr val="002060"/>
                          </a:solidFill>
                        </a:rPr>
                        <a:t>884</a:t>
                      </a:r>
                      <a:endParaRPr lang="sv-SE" sz="1200">
                        <a:solidFill>
                          <a:srgbClr val="002060"/>
                        </a:solidFill>
                        <a:latin typeface="Times New Roman"/>
                        <a:ea typeface="Times New Roman"/>
                        <a:cs typeface="Times New Roman"/>
                      </a:endParaRPr>
                    </a:p>
                  </a:txBody>
                  <a:tcPr marL="44450" marR="44450" marT="0" marB="0"/>
                </a:tc>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en-US" sz="1200" baseline="30000" dirty="0">
                          <a:solidFill>
                            <a:srgbClr val="002060"/>
                          </a:solidFill>
                        </a:rPr>
                        <a:t>147</a:t>
                      </a:r>
                      <a:r>
                        <a:rPr lang="en-US" sz="1200" dirty="0">
                          <a:solidFill>
                            <a:srgbClr val="002060"/>
                          </a:solidFill>
                        </a:rPr>
                        <a:t>Pm</a:t>
                      </a:r>
                      <a:endParaRPr lang="sv-SE" sz="1200" dirty="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en-US" sz="1200" dirty="0">
                          <a:solidFill>
                            <a:srgbClr val="002060"/>
                          </a:solidFill>
                        </a:rPr>
                        <a:t>612</a:t>
                      </a:r>
                      <a:endParaRPr lang="sv-SE" sz="1200" dirty="0">
                        <a:solidFill>
                          <a:srgbClr val="002060"/>
                        </a:solidFill>
                        <a:latin typeface="Times New Roman"/>
                        <a:ea typeface="Times New Roman"/>
                        <a:cs typeface="Times New Roman"/>
                      </a:endParaRPr>
                    </a:p>
                  </a:txBody>
                  <a:tcPr marL="44450" marR="44450" marT="0" marB="0"/>
                </a:tc>
                <a:extLst>
                  <a:ext uri="{0D108BD9-81ED-4DB2-BD59-A6C34878D82A}">
                    <a16:rowId xmlns:a16="http://schemas.microsoft.com/office/drawing/2014/main" val="10008"/>
                  </a:ext>
                </a:extLst>
              </a:tr>
              <a:tr h="221654">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en-US" sz="1200" baseline="30000">
                          <a:solidFill>
                            <a:srgbClr val="002060"/>
                          </a:solidFill>
                        </a:rPr>
                        <a:t>57</a:t>
                      </a:r>
                      <a:r>
                        <a:rPr lang="en-US" sz="1200">
                          <a:solidFill>
                            <a:srgbClr val="002060"/>
                          </a:solidFill>
                        </a:rPr>
                        <a:t>Co	</a:t>
                      </a:r>
                      <a:endParaRPr lang="sv-SE" sz="120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en-US" sz="1200">
                          <a:solidFill>
                            <a:srgbClr val="002060"/>
                          </a:solidFill>
                        </a:rPr>
                        <a:t>78</a:t>
                      </a:r>
                      <a:endParaRPr lang="sv-SE" sz="1200">
                        <a:solidFill>
                          <a:srgbClr val="002060"/>
                        </a:solidFill>
                        <a:latin typeface="Times New Roman"/>
                        <a:ea typeface="Times New Roman"/>
                        <a:cs typeface="Times New Roman"/>
                      </a:endParaRPr>
                    </a:p>
                  </a:txBody>
                  <a:tcPr marL="44450" marR="44450" marT="0" marB="0"/>
                </a:tc>
                <a:tc>
                  <a:txBody>
                    <a:bodyPr/>
                    <a:lstStyle/>
                    <a:p>
                      <a:r>
                        <a:rPr lang="sv-SE" sz="1200" baseline="30000" dirty="0">
                          <a:solidFill>
                            <a:srgbClr val="002060"/>
                          </a:solidFill>
                        </a:rPr>
                        <a:t>153</a:t>
                      </a:r>
                      <a:r>
                        <a:rPr lang="sv-SE" sz="1200" dirty="0">
                          <a:solidFill>
                            <a:srgbClr val="002060"/>
                          </a:solidFill>
                        </a:rPr>
                        <a:t>Sm</a:t>
                      </a:r>
                      <a:endParaRPr lang="sv-SE" sz="1200" dirty="0">
                        <a:solidFill>
                          <a:srgbClr val="002060"/>
                        </a:solidFill>
                        <a:latin typeface="Times New Roman" pitchFamily="18" charset="0"/>
                        <a:cs typeface="Times New Roman" pitchFamily="18" charset="0"/>
                      </a:endParaRPr>
                    </a:p>
                  </a:txBody>
                  <a:tcPr marL="44450" marR="44450" marT="0" marB="0"/>
                </a:tc>
                <a:tc>
                  <a:txBody>
                    <a:bodyPr/>
                    <a:lstStyle/>
                    <a:p>
                      <a:pPr algn="ctr"/>
                      <a:r>
                        <a:rPr lang="sv-SE" sz="1200" dirty="0">
                          <a:solidFill>
                            <a:srgbClr val="002060"/>
                          </a:solidFill>
                        </a:rPr>
                        <a:t>1600</a:t>
                      </a:r>
                      <a:endParaRPr lang="sv-SE" sz="1200" dirty="0">
                        <a:solidFill>
                          <a:srgbClr val="002060"/>
                        </a:solidFill>
                        <a:latin typeface="Times New Roman" pitchFamily="18" charset="0"/>
                        <a:cs typeface="Times New Roman" pitchFamily="18" charset="0"/>
                      </a:endParaRPr>
                    </a:p>
                  </a:txBody>
                  <a:tcPr marL="44450" marR="44450" marT="0" marB="0"/>
                </a:tc>
                <a:extLst>
                  <a:ext uri="{0D108BD9-81ED-4DB2-BD59-A6C34878D82A}">
                    <a16:rowId xmlns:a16="http://schemas.microsoft.com/office/drawing/2014/main" val="10009"/>
                  </a:ext>
                </a:extLst>
              </a:tr>
              <a:tr h="221654">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es-ES" sz="1200" baseline="30000">
                          <a:solidFill>
                            <a:srgbClr val="002060"/>
                          </a:solidFill>
                        </a:rPr>
                        <a:t>59</a:t>
                      </a:r>
                      <a:r>
                        <a:rPr lang="es-ES" sz="1200">
                          <a:solidFill>
                            <a:srgbClr val="002060"/>
                          </a:solidFill>
                        </a:rPr>
                        <a:t>Fe	</a:t>
                      </a:r>
                      <a:endParaRPr lang="sv-SE" sz="120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es-ES" sz="1200">
                          <a:solidFill>
                            <a:srgbClr val="002060"/>
                          </a:solidFill>
                        </a:rPr>
                        <a:t>1283</a:t>
                      </a:r>
                      <a:endParaRPr lang="sv-SE" sz="1200">
                        <a:solidFill>
                          <a:srgbClr val="002060"/>
                        </a:solidFill>
                        <a:latin typeface="Times New Roman"/>
                        <a:ea typeface="Times New Roman"/>
                        <a:cs typeface="Times New Roman"/>
                      </a:endParaRPr>
                    </a:p>
                  </a:txBody>
                  <a:tcPr marL="44450" marR="44450" marT="0" marB="0"/>
                </a:tc>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en-US" sz="1200" baseline="30000" dirty="0">
                          <a:solidFill>
                            <a:srgbClr val="002060"/>
                          </a:solidFill>
                        </a:rPr>
                        <a:t>192</a:t>
                      </a:r>
                      <a:r>
                        <a:rPr lang="en-US" sz="1200" dirty="0">
                          <a:solidFill>
                            <a:srgbClr val="002060"/>
                          </a:solidFill>
                        </a:rPr>
                        <a:t>Ir	</a:t>
                      </a:r>
                      <a:endParaRPr lang="sv-SE" sz="1200" dirty="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en-US" sz="1200" dirty="0">
                          <a:solidFill>
                            <a:srgbClr val="002060"/>
                          </a:solidFill>
                        </a:rPr>
                        <a:t>1592</a:t>
                      </a:r>
                      <a:endParaRPr lang="sv-SE" sz="1200" dirty="0">
                        <a:solidFill>
                          <a:srgbClr val="002060"/>
                        </a:solidFill>
                        <a:latin typeface="Times New Roman"/>
                        <a:ea typeface="Times New Roman"/>
                        <a:cs typeface="Times New Roman"/>
                      </a:endParaRPr>
                    </a:p>
                  </a:txBody>
                  <a:tcPr marL="44450" marR="44450" marT="0" marB="0"/>
                </a:tc>
                <a:extLst>
                  <a:ext uri="{0D108BD9-81ED-4DB2-BD59-A6C34878D82A}">
                    <a16:rowId xmlns:a16="http://schemas.microsoft.com/office/drawing/2014/main" val="10010"/>
                  </a:ext>
                </a:extLst>
              </a:tr>
              <a:tr h="221654">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es-ES" sz="1200" baseline="30000">
                          <a:solidFill>
                            <a:srgbClr val="002060"/>
                          </a:solidFill>
                        </a:rPr>
                        <a:t>60</a:t>
                      </a:r>
                      <a:r>
                        <a:rPr lang="es-ES" sz="1200">
                          <a:solidFill>
                            <a:srgbClr val="002060"/>
                          </a:solidFill>
                        </a:rPr>
                        <a:t>Co	</a:t>
                      </a:r>
                      <a:endParaRPr lang="sv-SE" sz="120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es-ES" sz="1200">
                          <a:solidFill>
                            <a:srgbClr val="002060"/>
                          </a:solidFill>
                        </a:rPr>
                        <a:t>1146</a:t>
                      </a:r>
                      <a:endParaRPr lang="sv-SE" sz="1200">
                        <a:solidFill>
                          <a:srgbClr val="002060"/>
                        </a:solidFill>
                        <a:latin typeface="Times New Roman"/>
                        <a:ea typeface="Times New Roman"/>
                        <a:cs typeface="Times New Roman"/>
                      </a:endParaRPr>
                    </a:p>
                  </a:txBody>
                  <a:tcPr marL="44450" marR="44450" marT="0" marB="0"/>
                </a:tc>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en-US" sz="1200" baseline="30000" dirty="0">
                          <a:solidFill>
                            <a:srgbClr val="002060"/>
                          </a:solidFill>
                        </a:rPr>
                        <a:t>201 </a:t>
                      </a:r>
                      <a:r>
                        <a:rPr lang="en-US" sz="1200" dirty="0" err="1">
                          <a:solidFill>
                            <a:srgbClr val="002060"/>
                          </a:solidFill>
                        </a:rPr>
                        <a:t>Tl</a:t>
                      </a:r>
                      <a:r>
                        <a:rPr lang="en-US" sz="1200" dirty="0">
                          <a:solidFill>
                            <a:srgbClr val="002060"/>
                          </a:solidFill>
                        </a:rPr>
                        <a:t>	</a:t>
                      </a:r>
                      <a:endParaRPr lang="sv-SE" sz="1200" dirty="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en-US" sz="1200" dirty="0">
                          <a:solidFill>
                            <a:srgbClr val="002060"/>
                          </a:solidFill>
                        </a:rPr>
                        <a:t>343</a:t>
                      </a:r>
                      <a:endParaRPr lang="sv-SE" sz="1200" dirty="0">
                        <a:solidFill>
                          <a:srgbClr val="002060"/>
                        </a:solidFill>
                        <a:latin typeface="Times New Roman"/>
                        <a:ea typeface="Times New Roman"/>
                        <a:cs typeface="Times New Roman"/>
                      </a:endParaRPr>
                    </a:p>
                  </a:txBody>
                  <a:tcPr marL="44450" marR="44450" marT="0" marB="0"/>
                </a:tc>
                <a:extLst>
                  <a:ext uri="{0D108BD9-81ED-4DB2-BD59-A6C34878D82A}">
                    <a16:rowId xmlns:a16="http://schemas.microsoft.com/office/drawing/2014/main" val="10011"/>
                  </a:ext>
                </a:extLst>
              </a:tr>
              <a:tr h="221654">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es-ES" sz="1200" baseline="30000">
                          <a:solidFill>
                            <a:srgbClr val="002060"/>
                          </a:solidFill>
                        </a:rPr>
                        <a:t>67</a:t>
                      </a:r>
                      <a:r>
                        <a:rPr lang="es-ES" sz="1200">
                          <a:solidFill>
                            <a:srgbClr val="002060"/>
                          </a:solidFill>
                        </a:rPr>
                        <a:t>Ga	</a:t>
                      </a:r>
                      <a:endParaRPr lang="sv-SE" sz="120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es-ES" sz="1200">
                          <a:solidFill>
                            <a:srgbClr val="002060"/>
                          </a:solidFill>
                        </a:rPr>
                        <a:t>324</a:t>
                      </a:r>
                      <a:endParaRPr lang="sv-SE" sz="1200">
                        <a:solidFill>
                          <a:srgbClr val="002060"/>
                        </a:solidFill>
                        <a:latin typeface="Times New Roman"/>
                        <a:ea typeface="Times New Roman"/>
                        <a:cs typeface="Times New Roman"/>
                      </a:endParaRPr>
                    </a:p>
                  </a:txBody>
                  <a:tcPr marL="44450" marR="44450" marT="0" marB="0"/>
                </a:tc>
                <a:tc>
                  <a:txBody>
                    <a:bodyPr/>
                    <a:lstStyle/>
                    <a:p>
                      <a:pPr algn="just" hangingPunct="0">
                        <a:spcAft>
                          <a:spcPts val="1200"/>
                        </a:spcAft>
                        <a:tabLst>
                          <a:tab pos="-27305" algn="l"/>
                          <a:tab pos="315595" algn="l"/>
                          <a:tab pos="887095" algn="l"/>
                          <a:tab pos="3687445" algn="r"/>
                          <a:tab pos="4087495" algn="l"/>
                          <a:tab pos="4544695" algn="l"/>
                          <a:tab pos="5001895" algn="l"/>
                          <a:tab pos="5459095" algn="l"/>
                          <a:tab pos="5630545" algn="l"/>
                        </a:tabLst>
                      </a:pPr>
                      <a:r>
                        <a:rPr lang="en-US" sz="1200" baseline="30000" dirty="0">
                          <a:solidFill>
                            <a:srgbClr val="002060"/>
                          </a:solidFill>
                        </a:rPr>
                        <a:t>204</a:t>
                      </a:r>
                      <a:r>
                        <a:rPr lang="en-US" sz="1200" dirty="0">
                          <a:solidFill>
                            <a:srgbClr val="002060"/>
                          </a:solidFill>
                        </a:rPr>
                        <a:t>Tl	</a:t>
                      </a:r>
                      <a:endParaRPr lang="sv-SE" sz="1200" dirty="0">
                        <a:solidFill>
                          <a:srgbClr val="002060"/>
                        </a:solidFill>
                        <a:latin typeface="Times New Roman"/>
                        <a:ea typeface="Times New Roman"/>
                        <a:cs typeface="Times New Roman"/>
                      </a:endParaRPr>
                    </a:p>
                  </a:txBody>
                  <a:tcPr marL="44450" marR="44450" marT="0" marB="0"/>
                </a:tc>
                <a:tc>
                  <a:txBody>
                    <a:bodyPr/>
                    <a:lstStyle/>
                    <a:p>
                      <a:pPr algn="ctr" hangingPunct="0">
                        <a:spcAft>
                          <a:spcPts val="1200"/>
                        </a:spcAft>
                        <a:tabLst>
                          <a:tab pos="-914400" algn="l"/>
                        </a:tabLst>
                      </a:pPr>
                      <a:r>
                        <a:rPr lang="en-US" sz="1200" dirty="0">
                          <a:solidFill>
                            <a:srgbClr val="002060"/>
                          </a:solidFill>
                        </a:rPr>
                        <a:t>1804</a:t>
                      </a:r>
                      <a:endParaRPr lang="sv-SE" sz="1200" dirty="0">
                        <a:solidFill>
                          <a:srgbClr val="002060"/>
                        </a:solidFill>
                        <a:latin typeface="Times New Roman"/>
                        <a:ea typeface="Times New Roman"/>
                        <a:cs typeface="Times New Roman"/>
                      </a:endParaRPr>
                    </a:p>
                  </a:txBody>
                  <a:tcPr marL="44450" marR="44450" marT="0" marB="0"/>
                </a:tc>
                <a:extLst>
                  <a:ext uri="{0D108BD9-81ED-4DB2-BD59-A6C34878D82A}">
                    <a16:rowId xmlns:a16="http://schemas.microsoft.com/office/drawing/2014/main" val="10012"/>
                  </a:ext>
                </a:extLst>
              </a:tr>
            </a:tbl>
          </a:graphicData>
        </a:graphic>
      </p:graphicFrame>
      <p:sp>
        <p:nvSpPr>
          <p:cNvPr id="34817" name="Rectangle 1"/>
          <p:cNvSpPr>
            <a:spLocks noChangeArrowheads="1"/>
          </p:cNvSpPr>
          <p:nvPr/>
        </p:nvSpPr>
        <p:spPr bwMode="auto">
          <a:xfrm>
            <a:off x="0" y="1740304"/>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a:ln>
                  <a:noFill/>
                </a:ln>
                <a:effectLst/>
                <a:latin typeface="Arial" pitchFamily="34" charset="0"/>
                <a:ea typeface="Times New Roman" pitchFamily="18" charset="0"/>
                <a:cs typeface="Arial" pitchFamily="34" charset="0"/>
              </a:rPr>
              <a:t>Skin contamination equivalent dose rate factors at a depth of </a:t>
            </a:r>
            <a:r>
              <a:rPr kumimoji="0" lang="en-GB" sz="1400" b="0" i="1" u="none" strike="noStrike" cap="none" normalizeH="0" dirty="0">
                <a:ln>
                  <a:noFill/>
                </a:ln>
                <a:effectLst/>
                <a:latin typeface="Arial" pitchFamily="34" charset="0"/>
                <a:ea typeface="Times New Roman" pitchFamily="18" charset="0"/>
                <a:cs typeface="Arial" pitchFamily="34" charset="0"/>
              </a:rPr>
              <a:t>70 µm</a:t>
            </a:r>
            <a:endParaRPr kumimoji="0" lang="en-GB" sz="2000" b="0" i="0" u="none" strike="noStrike" cap="none" normalizeH="0" baseline="0" dirty="0">
              <a:ln>
                <a:noFill/>
              </a:ln>
              <a:effectLst/>
              <a:latin typeface="Arial" pitchFamily="34" charset="0"/>
              <a:cs typeface="Arial" pitchFamily="34" charset="0"/>
            </a:endParaRPr>
          </a:p>
        </p:txBody>
      </p:sp>
      <p:sp>
        <p:nvSpPr>
          <p:cNvPr id="5" name="Rektangel 4"/>
          <p:cNvSpPr/>
          <p:nvPr/>
        </p:nvSpPr>
        <p:spPr>
          <a:xfrm>
            <a:off x="1331640" y="5229200"/>
            <a:ext cx="6408712" cy="415498"/>
          </a:xfrm>
          <a:prstGeom prst="rect">
            <a:avLst/>
          </a:prstGeom>
        </p:spPr>
        <p:txBody>
          <a:bodyPr wrap="square">
            <a:spAutoFit/>
          </a:bodyPr>
          <a:lstStyle/>
          <a:p>
            <a:r>
              <a:rPr lang="en-GB" sz="1050" dirty="0"/>
              <a:t>DELACROIX, D., GUERRE, J.P., LEBLANC, P., HICKMAN, C., Radionuclide and Radiation Protection Data Handbook 1998, Radiation Protection Dosimetry, Vol. 76 Nos. 1-2 1998.</a:t>
            </a:r>
          </a:p>
        </p:txBody>
      </p:sp>
    </p:spTree>
    <p:extLst>
      <p:ext uri="{BB962C8B-B14F-4D97-AF65-F5344CB8AC3E}">
        <p14:creationId xmlns:p14="http://schemas.microsoft.com/office/powerpoint/2010/main" val="390799092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0"/>
            <a:ext cx="9144000" cy="1143000"/>
          </a:xfrm>
        </p:spPr>
        <p:txBody>
          <a:bodyPr>
            <a:normAutofit/>
          </a:bodyPr>
          <a:lstStyle/>
          <a:p>
            <a:r>
              <a:rPr lang="en-GB" dirty="0"/>
              <a:t>Radionuclides in diagnosis: PET</a:t>
            </a:r>
          </a:p>
        </p:txBody>
      </p:sp>
      <p:graphicFrame>
        <p:nvGraphicFramePr>
          <p:cNvPr id="7" name="Tabell 6"/>
          <p:cNvGraphicFramePr>
            <a:graphicFrameLocks noGrp="1"/>
          </p:cNvGraphicFramePr>
          <p:nvPr>
            <p:extLst>
              <p:ext uri="{D42A27DB-BD31-4B8C-83A1-F6EECF244321}">
                <p14:modId xmlns:p14="http://schemas.microsoft.com/office/powerpoint/2010/main" val="1079776112"/>
              </p:ext>
            </p:extLst>
          </p:nvPr>
        </p:nvGraphicFramePr>
        <p:xfrm>
          <a:off x="1066800" y="1295400"/>
          <a:ext cx="6845034" cy="4572001"/>
        </p:xfrm>
        <a:graphic>
          <a:graphicData uri="http://schemas.openxmlformats.org/drawingml/2006/table">
            <a:tbl>
              <a:tblPr firstRow="1" bandRow="1">
                <a:tableStyleId>{5C22544A-7EE6-4342-B048-85BDC9FD1C3A}</a:tableStyleId>
              </a:tblPr>
              <a:tblGrid>
                <a:gridCol w="776605">
                  <a:extLst>
                    <a:ext uri="{9D8B030D-6E8A-4147-A177-3AD203B41FA5}">
                      <a16:colId xmlns:a16="http://schemas.microsoft.com/office/drawing/2014/main" val="20000"/>
                    </a:ext>
                  </a:extLst>
                </a:gridCol>
                <a:gridCol w="849630">
                  <a:extLst>
                    <a:ext uri="{9D8B030D-6E8A-4147-A177-3AD203B41FA5}">
                      <a16:colId xmlns:a16="http://schemas.microsoft.com/office/drawing/2014/main" val="20001"/>
                    </a:ext>
                  </a:extLst>
                </a:gridCol>
                <a:gridCol w="1189355">
                  <a:extLst>
                    <a:ext uri="{9D8B030D-6E8A-4147-A177-3AD203B41FA5}">
                      <a16:colId xmlns:a16="http://schemas.microsoft.com/office/drawing/2014/main" val="20002"/>
                    </a:ext>
                  </a:extLst>
                </a:gridCol>
                <a:gridCol w="1125887">
                  <a:extLst>
                    <a:ext uri="{9D8B030D-6E8A-4147-A177-3AD203B41FA5}">
                      <a16:colId xmlns:a16="http://schemas.microsoft.com/office/drawing/2014/main" val="20003"/>
                    </a:ext>
                  </a:extLst>
                </a:gridCol>
                <a:gridCol w="1141812">
                  <a:extLst>
                    <a:ext uri="{9D8B030D-6E8A-4147-A177-3AD203B41FA5}">
                      <a16:colId xmlns:a16="http://schemas.microsoft.com/office/drawing/2014/main" val="20004"/>
                    </a:ext>
                  </a:extLst>
                </a:gridCol>
                <a:gridCol w="839388">
                  <a:extLst>
                    <a:ext uri="{9D8B030D-6E8A-4147-A177-3AD203B41FA5}">
                      <a16:colId xmlns:a16="http://schemas.microsoft.com/office/drawing/2014/main" val="20005"/>
                    </a:ext>
                  </a:extLst>
                </a:gridCol>
                <a:gridCol w="922357">
                  <a:extLst>
                    <a:ext uri="{9D8B030D-6E8A-4147-A177-3AD203B41FA5}">
                      <a16:colId xmlns:a16="http://schemas.microsoft.com/office/drawing/2014/main" val="20006"/>
                    </a:ext>
                  </a:extLst>
                </a:gridCol>
              </a:tblGrid>
              <a:tr h="457201">
                <a:tc>
                  <a:txBody>
                    <a:bodyPr/>
                    <a:lstStyle/>
                    <a:p>
                      <a:r>
                        <a:rPr lang="sv-SE" sz="1200" dirty="0" err="1"/>
                        <a:t>Nuclide</a:t>
                      </a:r>
                      <a:endParaRPr lang="en-GB" sz="1200" dirty="0"/>
                    </a:p>
                  </a:txBody>
                  <a:tcPr/>
                </a:tc>
                <a:tc>
                  <a:txBody>
                    <a:bodyPr/>
                    <a:lstStyle/>
                    <a:p>
                      <a:r>
                        <a:rPr lang="sv-SE" sz="1200" dirty="0"/>
                        <a:t>T</a:t>
                      </a:r>
                      <a:r>
                        <a:rPr lang="sv-SE" sz="1200" baseline="-25000" dirty="0"/>
                        <a:t>1/2 </a:t>
                      </a:r>
                      <a:r>
                        <a:rPr lang="sv-SE" sz="1200" dirty="0"/>
                        <a:t>(min)</a:t>
                      </a:r>
                      <a:endParaRPr lang="en-GB" sz="1200" baseline="-25000" dirty="0"/>
                    </a:p>
                  </a:txBody>
                  <a:tcPr/>
                </a:tc>
                <a:tc>
                  <a:txBody>
                    <a:bodyPr/>
                    <a:lstStyle/>
                    <a:p>
                      <a:r>
                        <a:rPr lang="sv-SE" sz="1200" dirty="0" err="1"/>
                        <a:t>Decay</a:t>
                      </a:r>
                      <a:r>
                        <a:rPr lang="sv-SE" sz="1200" dirty="0"/>
                        <a:t> (% </a:t>
                      </a:r>
                      <a:r>
                        <a:rPr lang="en-GB" sz="1200" noProof="0" dirty="0"/>
                        <a:t>β</a:t>
                      </a:r>
                      <a:r>
                        <a:rPr lang="en-GB" sz="1200" baseline="30000" noProof="0" dirty="0"/>
                        <a:t>+</a:t>
                      </a:r>
                      <a:r>
                        <a:rPr lang="sv-SE" sz="1200" dirty="0"/>
                        <a:t> )</a:t>
                      </a:r>
                      <a:endParaRPr lang="en-GB" sz="1200" dirty="0"/>
                    </a:p>
                  </a:txBody>
                  <a:tcPr/>
                </a:tc>
                <a:tc gridSpan="2">
                  <a:txBody>
                    <a:bodyPr/>
                    <a:lstStyle/>
                    <a:p>
                      <a:r>
                        <a:rPr lang="en-GB" sz="1200" noProof="0" dirty="0"/>
                        <a:t>          β</a:t>
                      </a:r>
                      <a:r>
                        <a:rPr lang="en-GB" sz="1200" baseline="30000" noProof="0" dirty="0"/>
                        <a:t>+ </a:t>
                      </a:r>
                      <a:r>
                        <a:rPr lang="en-GB" sz="1200" baseline="0" noProof="0" dirty="0"/>
                        <a:t>Energy (MeV) </a:t>
                      </a:r>
                      <a:br>
                        <a:rPr lang="en-GB" sz="1200" baseline="0" noProof="0" dirty="0"/>
                      </a:br>
                      <a:r>
                        <a:rPr lang="en-GB" sz="1200" baseline="0" noProof="0" dirty="0"/>
                        <a:t>      </a:t>
                      </a:r>
                      <a:r>
                        <a:rPr lang="sv-SE" sz="1200" dirty="0"/>
                        <a:t>Max.                 </a:t>
                      </a:r>
                      <a:r>
                        <a:rPr lang="sv-SE" sz="1200" dirty="0" err="1"/>
                        <a:t>Mean</a:t>
                      </a:r>
                      <a:endParaRPr lang="en-GB" sz="1200" dirty="0"/>
                    </a:p>
                  </a:txBody>
                  <a:tcPr/>
                </a:tc>
                <a:tc hMerge="1">
                  <a:txBody>
                    <a:bodyPr/>
                    <a:lstStyle/>
                    <a:p>
                      <a:endParaRPr lang="en-GB" dirty="0"/>
                    </a:p>
                  </a:txBody>
                  <a:tcPr/>
                </a:tc>
                <a:tc gridSpan="2">
                  <a:txBody>
                    <a:bodyPr/>
                    <a:lstStyle/>
                    <a:p>
                      <a:r>
                        <a:rPr lang="sv-SE" sz="1200" dirty="0"/>
                        <a:t>Range in </a:t>
                      </a:r>
                      <a:r>
                        <a:rPr lang="sv-SE" sz="1200" dirty="0" err="1"/>
                        <a:t>water</a:t>
                      </a:r>
                      <a:r>
                        <a:rPr lang="sv-SE" sz="1200" dirty="0"/>
                        <a:t> (mm)</a:t>
                      </a:r>
                    </a:p>
                    <a:p>
                      <a:r>
                        <a:rPr lang="sv-SE" sz="1200" dirty="0"/>
                        <a:t> Max.                 </a:t>
                      </a:r>
                      <a:r>
                        <a:rPr lang="sv-SE" sz="1200" dirty="0" err="1"/>
                        <a:t>Mean</a:t>
                      </a:r>
                      <a:endParaRPr lang="en-GB" sz="1200" dirty="0"/>
                    </a:p>
                  </a:txBody>
                  <a:tcPr/>
                </a:tc>
                <a:tc hMerge="1">
                  <a:txBody>
                    <a:bodyPr/>
                    <a:lstStyle/>
                    <a:p>
                      <a:endParaRPr lang="en-GB" dirty="0"/>
                    </a:p>
                  </a:txBody>
                  <a:tcPr/>
                </a:tc>
                <a:extLst>
                  <a:ext uri="{0D108BD9-81ED-4DB2-BD59-A6C34878D82A}">
                    <a16:rowId xmlns:a16="http://schemas.microsoft.com/office/drawing/2014/main" val="10000"/>
                  </a:ext>
                </a:extLst>
              </a:tr>
              <a:tr h="304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baseline="30000" dirty="0"/>
                        <a:t>18</a:t>
                      </a:r>
                      <a:r>
                        <a:rPr lang="sv-SE" sz="1200" dirty="0"/>
                        <a:t>F</a:t>
                      </a:r>
                    </a:p>
                  </a:txBody>
                  <a:tcPr/>
                </a:tc>
                <a:tc>
                  <a:txBody>
                    <a:bodyPr/>
                    <a:lstStyle/>
                    <a:p>
                      <a:pPr algn="ctr"/>
                      <a:r>
                        <a:rPr lang="sv-SE" sz="1200" dirty="0"/>
                        <a:t>109.77</a:t>
                      </a:r>
                      <a:endParaRPr lang="en-GB" sz="1200" dirty="0"/>
                    </a:p>
                  </a:txBody>
                  <a:tcPr/>
                </a:tc>
                <a:tc>
                  <a:txBody>
                    <a:bodyPr/>
                    <a:lstStyle/>
                    <a:p>
                      <a:pPr algn="ctr"/>
                      <a:r>
                        <a:rPr lang="sv-SE" sz="1200" dirty="0"/>
                        <a:t>96.7</a:t>
                      </a:r>
                      <a:endParaRPr lang="en-GB" sz="1200" dirty="0"/>
                    </a:p>
                  </a:txBody>
                  <a:tcPr/>
                </a:tc>
                <a:tc>
                  <a:txBody>
                    <a:bodyPr/>
                    <a:lstStyle/>
                    <a:p>
                      <a:pPr algn="ctr"/>
                      <a:r>
                        <a:rPr lang="sv-SE" sz="1200" dirty="0"/>
                        <a:t>0.6335</a:t>
                      </a:r>
                      <a:endParaRPr lang="en-GB" sz="1200" dirty="0"/>
                    </a:p>
                  </a:txBody>
                  <a:tcPr/>
                </a:tc>
                <a:tc>
                  <a:txBody>
                    <a:bodyPr/>
                    <a:lstStyle/>
                    <a:p>
                      <a:pPr algn="ctr"/>
                      <a:r>
                        <a:rPr lang="sv-SE" sz="1200" dirty="0"/>
                        <a:t>0.2498</a:t>
                      </a:r>
                      <a:endParaRPr lang="en-GB" sz="1200" dirty="0"/>
                    </a:p>
                  </a:txBody>
                  <a:tcPr/>
                </a:tc>
                <a:tc>
                  <a:txBody>
                    <a:bodyPr/>
                    <a:lstStyle/>
                    <a:p>
                      <a:pPr algn="ctr"/>
                      <a:r>
                        <a:rPr lang="sv-SE" sz="1200" i="0" dirty="0"/>
                        <a:t>2.4</a:t>
                      </a:r>
                      <a:endParaRPr lang="en-GB" sz="1200" i="0" dirty="0"/>
                    </a:p>
                  </a:txBody>
                  <a:tcPr/>
                </a:tc>
                <a:tc>
                  <a:txBody>
                    <a:bodyPr/>
                    <a:lstStyle/>
                    <a:p>
                      <a:pPr algn="ctr"/>
                      <a:r>
                        <a:rPr lang="sv-SE" sz="1200" dirty="0"/>
                        <a:t>0.6</a:t>
                      </a:r>
                      <a:endParaRPr lang="en-GB" sz="1200" dirty="0"/>
                    </a:p>
                  </a:txBody>
                  <a:tcPr/>
                </a:tc>
                <a:extLst>
                  <a:ext uri="{0D108BD9-81ED-4DB2-BD59-A6C34878D82A}">
                    <a16:rowId xmlns:a16="http://schemas.microsoft.com/office/drawing/2014/main" val="10001"/>
                  </a:ext>
                </a:extLst>
              </a:tr>
              <a:tr h="304800">
                <a:tc>
                  <a:txBody>
                    <a:bodyPr/>
                    <a:lstStyle/>
                    <a:p>
                      <a:pPr algn="ctr"/>
                      <a:r>
                        <a:rPr lang="sv-SE" sz="1200" baseline="30000" dirty="0"/>
                        <a:t>64</a:t>
                      </a:r>
                      <a:r>
                        <a:rPr lang="sv-SE" sz="1200" dirty="0"/>
                        <a:t>Cu</a:t>
                      </a:r>
                    </a:p>
                  </a:txBody>
                  <a:tcPr/>
                </a:tc>
                <a:tc>
                  <a:txBody>
                    <a:bodyPr/>
                    <a:lstStyle/>
                    <a:p>
                      <a:pPr algn="ctr"/>
                      <a:r>
                        <a:rPr lang="sv-SE" sz="1200" dirty="0"/>
                        <a:t>762</a:t>
                      </a:r>
                      <a:endParaRPr lang="en-GB" sz="1200" dirty="0"/>
                    </a:p>
                  </a:txBody>
                  <a:tcPr/>
                </a:tc>
                <a:tc>
                  <a:txBody>
                    <a:bodyPr/>
                    <a:lstStyle/>
                    <a:p>
                      <a:pPr algn="ctr"/>
                      <a:r>
                        <a:rPr lang="sv-SE" sz="1200" dirty="0"/>
                        <a:t>17.41</a:t>
                      </a:r>
                      <a:endParaRPr lang="en-GB" sz="1200" dirty="0"/>
                    </a:p>
                  </a:txBody>
                  <a:tcPr/>
                </a:tc>
                <a:tc>
                  <a:txBody>
                    <a:bodyPr/>
                    <a:lstStyle/>
                    <a:p>
                      <a:pPr algn="ctr"/>
                      <a:r>
                        <a:rPr lang="sv-SE" sz="1200" dirty="0"/>
                        <a:t>0.6531</a:t>
                      </a:r>
                      <a:endParaRPr lang="en-GB" sz="1200" dirty="0"/>
                    </a:p>
                  </a:txBody>
                  <a:tcPr/>
                </a:tc>
                <a:tc>
                  <a:txBody>
                    <a:bodyPr/>
                    <a:lstStyle/>
                    <a:p>
                      <a:pPr algn="ctr"/>
                      <a:r>
                        <a:rPr lang="sv-SE" sz="1200" dirty="0"/>
                        <a:t>0.2782</a:t>
                      </a:r>
                      <a:endParaRPr lang="en-GB" sz="1200" dirty="0"/>
                    </a:p>
                  </a:txBody>
                  <a:tcPr/>
                </a:tc>
                <a:tc>
                  <a:txBody>
                    <a:bodyPr/>
                    <a:lstStyle/>
                    <a:p>
                      <a:pPr algn="ctr"/>
                      <a:r>
                        <a:rPr lang="sv-SE" sz="1200" dirty="0"/>
                        <a:t>2.9</a:t>
                      </a:r>
                      <a:endParaRPr lang="en-GB" sz="1200" dirty="0"/>
                    </a:p>
                  </a:txBody>
                  <a:tcPr/>
                </a:tc>
                <a:tc>
                  <a:txBody>
                    <a:bodyPr/>
                    <a:lstStyle/>
                    <a:p>
                      <a:pPr algn="ctr"/>
                      <a:r>
                        <a:rPr lang="sv-SE" sz="1200" dirty="0"/>
                        <a:t>0.64</a:t>
                      </a:r>
                      <a:endParaRPr lang="en-GB" sz="1200" dirty="0"/>
                    </a:p>
                  </a:txBody>
                  <a:tcPr/>
                </a:tc>
                <a:extLst>
                  <a:ext uri="{0D108BD9-81ED-4DB2-BD59-A6C34878D82A}">
                    <a16:rowId xmlns:a16="http://schemas.microsoft.com/office/drawing/2014/main" val="10002"/>
                  </a:ext>
                </a:extLst>
              </a:tr>
              <a:tr h="304800">
                <a:tc>
                  <a:txBody>
                    <a:bodyPr/>
                    <a:lstStyle/>
                    <a:p>
                      <a:pPr algn="ctr"/>
                      <a:r>
                        <a:rPr lang="sv-SE" sz="1200" baseline="30000" dirty="0"/>
                        <a:t>11</a:t>
                      </a:r>
                      <a:r>
                        <a:rPr lang="sv-SE" sz="1200" dirty="0"/>
                        <a:t>C</a:t>
                      </a:r>
                      <a:endParaRPr lang="en-GB" sz="1200" dirty="0"/>
                    </a:p>
                  </a:txBody>
                  <a:tcPr/>
                </a:tc>
                <a:tc>
                  <a:txBody>
                    <a:bodyPr/>
                    <a:lstStyle/>
                    <a:p>
                      <a:pPr algn="ctr"/>
                      <a:r>
                        <a:rPr lang="sv-SE" sz="1200" dirty="0"/>
                        <a:t>20.39</a:t>
                      </a:r>
                      <a:endParaRPr lang="en-GB" sz="1200" dirty="0"/>
                    </a:p>
                  </a:txBody>
                  <a:tcPr/>
                </a:tc>
                <a:tc>
                  <a:txBody>
                    <a:bodyPr/>
                    <a:lstStyle/>
                    <a:p>
                      <a:pPr algn="ctr"/>
                      <a:r>
                        <a:rPr lang="sv-SE" sz="1200" dirty="0"/>
                        <a:t>99.77</a:t>
                      </a:r>
                      <a:endParaRPr lang="en-GB" sz="1200" dirty="0"/>
                    </a:p>
                  </a:txBody>
                  <a:tcPr/>
                </a:tc>
                <a:tc>
                  <a:txBody>
                    <a:bodyPr/>
                    <a:lstStyle/>
                    <a:p>
                      <a:pPr algn="ctr"/>
                      <a:r>
                        <a:rPr lang="sv-SE" sz="1200" dirty="0"/>
                        <a:t>0.9602</a:t>
                      </a:r>
                      <a:endParaRPr lang="en-GB" sz="1200" dirty="0"/>
                    </a:p>
                  </a:txBody>
                  <a:tcPr/>
                </a:tc>
                <a:tc>
                  <a:txBody>
                    <a:bodyPr/>
                    <a:lstStyle/>
                    <a:p>
                      <a:pPr algn="ctr"/>
                      <a:r>
                        <a:rPr lang="sv-SE" sz="1200" dirty="0"/>
                        <a:t>0.3856</a:t>
                      </a:r>
                      <a:endParaRPr lang="en-GB" sz="1200" dirty="0"/>
                    </a:p>
                  </a:txBody>
                  <a:tcPr/>
                </a:tc>
                <a:tc>
                  <a:txBody>
                    <a:bodyPr/>
                    <a:lstStyle/>
                    <a:p>
                      <a:pPr algn="ctr"/>
                      <a:r>
                        <a:rPr lang="sv-SE" sz="1200" dirty="0"/>
                        <a:t>4.1</a:t>
                      </a:r>
                      <a:endParaRPr lang="en-GB" sz="1200" dirty="0"/>
                    </a:p>
                  </a:txBody>
                  <a:tcPr/>
                </a:tc>
                <a:tc>
                  <a:txBody>
                    <a:bodyPr/>
                    <a:lstStyle/>
                    <a:p>
                      <a:pPr algn="ctr"/>
                      <a:r>
                        <a:rPr lang="sv-SE" sz="1200" dirty="0"/>
                        <a:t>1.1</a:t>
                      </a:r>
                      <a:endParaRPr lang="en-GB" sz="1200" dirty="0"/>
                    </a:p>
                  </a:txBody>
                  <a:tcPr/>
                </a:tc>
                <a:extLst>
                  <a:ext uri="{0D108BD9-81ED-4DB2-BD59-A6C34878D82A}">
                    <a16:rowId xmlns:a16="http://schemas.microsoft.com/office/drawing/2014/main" val="10003"/>
                  </a:ext>
                </a:extLst>
              </a:tr>
              <a:tr h="304800">
                <a:tc>
                  <a:txBody>
                    <a:bodyPr/>
                    <a:lstStyle/>
                    <a:p>
                      <a:pPr algn="ctr"/>
                      <a:r>
                        <a:rPr lang="sv-SE" sz="1200" baseline="30000" dirty="0"/>
                        <a:t>13</a:t>
                      </a:r>
                      <a:r>
                        <a:rPr lang="sv-SE" sz="1200" dirty="0"/>
                        <a:t>N</a:t>
                      </a:r>
                      <a:endParaRPr lang="en-GB" sz="1200" baseline="30000" dirty="0"/>
                    </a:p>
                  </a:txBody>
                  <a:tcPr/>
                </a:tc>
                <a:tc>
                  <a:txBody>
                    <a:bodyPr/>
                    <a:lstStyle/>
                    <a:p>
                      <a:pPr algn="ctr"/>
                      <a:r>
                        <a:rPr lang="sv-SE" sz="1200" dirty="0"/>
                        <a:t>9.97</a:t>
                      </a:r>
                      <a:endParaRPr lang="en-GB" sz="1200" dirty="0"/>
                    </a:p>
                  </a:txBody>
                  <a:tcPr/>
                </a:tc>
                <a:tc>
                  <a:txBody>
                    <a:bodyPr/>
                    <a:lstStyle/>
                    <a:p>
                      <a:pPr algn="ctr"/>
                      <a:r>
                        <a:rPr lang="sv-SE" sz="1200" dirty="0"/>
                        <a:t>99.8</a:t>
                      </a:r>
                      <a:endParaRPr lang="en-GB" sz="1200" dirty="0"/>
                    </a:p>
                  </a:txBody>
                  <a:tcPr/>
                </a:tc>
                <a:tc>
                  <a:txBody>
                    <a:bodyPr/>
                    <a:lstStyle/>
                    <a:p>
                      <a:pPr algn="ctr"/>
                      <a:r>
                        <a:rPr lang="sv-SE" sz="1200" dirty="0"/>
                        <a:t>1.1985</a:t>
                      </a:r>
                      <a:endParaRPr lang="en-GB" sz="1200" dirty="0"/>
                    </a:p>
                  </a:txBody>
                  <a:tcPr/>
                </a:tc>
                <a:tc>
                  <a:txBody>
                    <a:bodyPr/>
                    <a:lstStyle/>
                    <a:p>
                      <a:pPr algn="ctr"/>
                      <a:r>
                        <a:rPr lang="sv-SE" sz="1200" dirty="0"/>
                        <a:t>0.4918</a:t>
                      </a:r>
                      <a:endParaRPr lang="en-GB" sz="1200" dirty="0"/>
                    </a:p>
                  </a:txBody>
                  <a:tcPr/>
                </a:tc>
                <a:tc>
                  <a:txBody>
                    <a:bodyPr/>
                    <a:lstStyle/>
                    <a:p>
                      <a:pPr algn="ctr"/>
                      <a:r>
                        <a:rPr lang="sv-SE" sz="1200" dirty="0"/>
                        <a:t>5.1</a:t>
                      </a:r>
                      <a:endParaRPr lang="en-GB" sz="1200" dirty="0"/>
                    </a:p>
                  </a:txBody>
                  <a:tcPr/>
                </a:tc>
                <a:tc>
                  <a:txBody>
                    <a:bodyPr/>
                    <a:lstStyle/>
                    <a:p>
                      <a:pPr algn="ctr"/>
                      <a:r>
                        <a:rPr lang="sv-SE" sz="1200" dirty="0"/>
                        <a:t>1.5</a:t>
                      </a:r>
                      <a:endParaRPr lang="en-GB" sz="1200" dirty="0"/>
                    </a:p>
                  </a:txBody>
                  <a:tcPr/>
                </a:tc>
                <a:extLst>
                  <a:ext uri="{0D108BD9-81ED-4DB2-BD59-A6C34878D82A}">
                    <a16:rowId xmlns:a16="http://schemas.microsoft.com/office/drawing/2014/main" val="10004"/>
                  </a:ext>
                </a:extLst>
              </a:tr>
              <a:tr h="304800">
                <a:tc>
                  <a:txBody>
                    <a:bodyPr/>
                    <a:lstStyle/>
                    <a:p>
                      <a:pPr algn="ctr"/>
                      <a:r>
                        <a:rPr lang="sv-SE" sz="1200" baseline="30000" dirty="0"/>
                        <a:t>15</a:t>
                      </a:r>
                      <a:r>
                        <a:rPr lang="sv-SE" sz="1200" dirty="0"/>
                        <a:t>O</a:t>
                      </a:r>
                      <a:endParaRPr lang="en-GB" sz="1200" dirty="0"/>
                    </a:p>
                  </a:txBody>
                  <a:tcPr/>
                </a:tc>
                <a:tc>
                  <a:txBody>
                    <a:bodyPr/>
                    <a:lstStyle/>
                    <a:p>
                      <a:pPr algn="ctr"/>
                      <a:r>
                        <a:rPr lang="sv-SE" sz="1200" dirty="0"/>
                        <a:t>2.037</a:t>
                      </a:r>
                      <a:endParaRPr lang="en-GB" sz="1200" dirty="0"/>
                    </a:p>
                  </a:txBody>
                  <a:tcPr/>
                </a:tc>
                <a:tc>
                  <a:txBody>
                    <a:bodyPr/>
                    <a:lstStyle/>
                    <a:p>
                      <a:pPr algn="ctr"/>
                      <a:r>
                        <a:rPr lang="sv-SE" sz="1200" dirty="0"/>
                        <a:t>99.9</a:t>
                      </a:r>
                      <a:endParaRPr lang="en-GB" sz="1200" dirty="0"/>
                    </a:p>
                  </a:txBody>
                  <a:tcPr/>
                </a:tc>
                <a:tc>
                  <a:txBody>
                    <a:bodyPr/>
                    <a:lstStyle/>
                    <a:p>
                      <a:pPr algn="ctr"/>
                      <a:r>
                        <a:rPr lang="sv-SE" sz="1200" dirty="0"/>
                        <a:t>1.732</a:t>
                      </a:r>
                      <a:endParaRPr lang="en-GB" sz="1200" dirty="0"/>
                    </a:p>
                  </a:txBody>
                  <a:tcPr/>
                </a:tc>
                <a:tc>
                  <a:txBody>
                    <a:bodyPr/>
                    <a:lstStyle/>
                    <a:p>
                      <a:pPr algn="ctr"/>
                      <a:r>
                        <a:rPr lang="sv-SE" sz="1200" dirty="0"/>
                        <a:t>0.7354</a:t>
                      </a:r>
                      <a:endParaRPr lang="en-GB" sz="1200" dirty="0"/>
                    </a:p>
                  </a:txBody>
                  <a:tcPr/>
                </a:tc>
                <a:tc>
                  <a:txBody>
                    <a:bodyPr/>
                    <a:lstStyle/>
                    <a:p>
                      <a:pPr algn="ctr"/>
                      <a:r>
                        <a:rPr lang="sv-SE" sz="1200" dirty="0"/>
                        <a:t>7.3</a:t>
                      </a:r>
                      <a:endParaRPr lang="en-GB" sz="1200" dirty="0"/>
                    </a:p>
                  </a:txBody>
                  <a:tcPr/>
                </a:tc>
                <a:tc>
                  <a:txBody>
                    <a:bodyPr/>
                    <a:lstStyle/>
                    <a:p>
                      <a:pPr algn="ctr"/>
                      <a:r>
                        <a:rPr lang="sv-SE" sz="1200" dirty="0"/>
                        <a:t>2.5</a:t>
                      </a:r>
                      <a:endParaRPr lang="en-GB" sz="1200" dirty="0"/>
                    </a:p>
                  </a:txBody>
                  <a:tcPr/>
                </a:tc>
                <a:extLst>
                  <a:ext uri="{0D108BD9-81ED-4DB2-BD59-A6C34878D82A}">
                    <a16:rowId xmlns:a16="http://schemas.microsoft.com/office/drawing/2014/main" val="10005"/>
                  </a:ext>
                </a:extLst>
              </a:tr>
              <a:tr h="304800">
                <a:tc>
                  <a:txBody>
                    <a:bodyPr/>
                    <a:lstStyle/>
                    <a:p>
                      <a:pPr algn="ctr"/>
                      <a:r>
                        <a:rPr lang="sv-SE" sz="1200" baseline="30000" dirty="0"/>
                        <a:t>75</a:t>
                      </a:r>
                      <a:r>
                        <a:rPr lang="sv-SE" sz="1200" dirty="0"/>
                        <a:t>Br</a:t>
                      </a:r>
                      <a:endParaRPr lang="en-GB" sz="1200" dirty="0"/>
                    </a:p>
                  </a:txBody>
                  <a:tcPr/>
                </a:tc>
                <a:tc>
                  <a:txBody>
                    <a:bodyPr/>
                    <a:lstStyle/>
                    <a:p>
                      <a:pPr algn="ctr"/>
                      <a:r>
                        <a:rPr lang="sv-SE" sz="1200" dirty="0"/>
                        <a:t>96.7</a:t>
                      </a:r>
                      <a:endParaRPr lang="en-GB" sz="1200" dirty="0"/>
                    </a:p>
                  </a:txBody>
                  <a:tcPr/>
                </a:tc>
                <a:tc>
                  <a:txBody>
                    <a:bodyPr/>
                    <a:lstStyle/>
                    <a:p>
                      <a:pPr algn="ctr"/>
                      <a:r>
                        <a:rPr lang="sv-SE" sz="1200" dirty="0"/>
                        <a:t>73.0</a:t>
                      </a:r>
                      <a:endParaRPr lang="en-GB" sz="1200" dirty="0"/>
                    </a:p>
                  </a:txBody>
                  <a:tcPr/>
                </a:tc>
                <a:tc>
                  <a:txBody>
                    <a:bodyPr/>
                    <a:lstStyle/>
                    <a:p>
                      <a:pPr algn="ctr"/>
                      <a:r>
                        <a:rPr lang="sv-SE" sz="1200" dirty="0"/>
                        <a:t>2.01</a:t>
                      </a:r>
                      <a:endParaRPr lang="en-GB" sz="1200" dirty="0"/>
                    </a:p>
                  </a:txBody>
                  <a:tcPr/>
                </a:tc>
                <a:tc>
                  <a:txBody>
                    <a:bodyPr/>
                    <a:lstStyle/>
                    <a:p>
                      <a:pPr algn="ctr"/>
                      <a:r>
                        <a:rPr lang="sv-SE" sz="1200" dirty="0"/>
                        <a:t>0.719</a:t>
                      </a:r>
                      <a:endParaRPr lang="en-GB" sz="1200" dirty="0"/>
                    </a:p>
                  </a:txBody>
                  <a:tcPr/>
                </a:tc>
                <a:tc>
                  <a:txBody>
                    <a:bodyPr/>
                    <a:lstStyle/>
                    <a:p>
                      <a:pPr algn="ctr"/>
                      <a:r>
                        <a:rPr lang="sv-SE" sz="1200" dirty="0"/>
                        <a:t>8.4</a:t>
                      </a:r>
                      <a:endParaRPr lang="en-GB" sz="1200" dirty="0"/>
                    </a:p>
                  </a:txBody>
                  <a:tcPr/>
                </a:tc>
                <a:tc>
                  <a:txBody>
                    <a:bodyPr/>
                    <a:lstStyle/>
                    <a:p>
                      <a:pPr algn="ctr"/>
                      <a:r>
                        <a:rPr lang="sv-SE" sz="1200" dirty="0"/>
                        <a:t>2.6</a:t>
                      </a:r>
                      <a:endParaRPr lang="en-GB" sz="1200" dirty="0"/>
                    </a:p>
                  </a:txBody>
                  <a:tcPr/>
                </a:tc>
                <a:extLst>
                  <a:ext uri="{0D108BD9-81ED-4DB2-BD59-A6C34878D82A}">
                    <a16:rowId xmlns:a16="http://schemas.microsoft.com/office/drawing/2014/main" val="10006"/>
                  </a:ext>
                </a:extLst>
              </a:tr>
              <a:tr h="304800">
                <a:tc>
                  <a:txBody>
                    <a:bodyPr/>
                    <a:lstStyle/>
                    <a:p>
                      <a:pPr algn="ctr"/>
                      <a:r>
                        <a:rPr lang="sv-SE" sz="1200" baseline="30000" dirty="0"/>
                        <a:t>68</a:t>
                      </a:r>
                      <a:r>
                        <a:rPr lang="sv-SE" sz="1200" dirty="0"/>
                        <a:t>Ga</a:t>
                      </a:r>
                      <a:endParaRPr lang="en-GB" sz="1200" dirty="0"/>
                    </a:p>
                  </a:txBody>
                  <a:tcPr/>
                </a:tc>
                <a:tc>
                  <a:txBody>
                    <a:bodyPr/>
                    <a:lstStyle/>
                    <a:p>
                      <a:pPr algn="ctr"/>
                      <a:r>
                        <a:rPr lang="sv-SE" sz="1200" dirty="0"/>
                        <a:t>67.7</a:t>
                      </a:r>
                      <a:endParaRPr lang="en-GB" sz="1200" dirty="0"/>
                    </a:p>
                  </a:txBody>
                  <a:tcPr/>
                </a:tc>
                <a:tc>
                  <a:txBody>
                    <a:bodyPr/>
                    <a:lstStyle/>
                    <a:p>
                      <a:pPr algn="ctr"/>
                      <a:r>
                        <a:rPr lang="sv-SE" sz="1200" dirty="0"/>
                        <a:t>88.9</a:t>
                      </a:r>
                      <a:endParaRPr lang="en-GB" sz="1200" dirty="0"/>
                    </a:p>
                  </a:txBody>
                  <a:tcPr/>
                </a:tc>
                <a:tc>
                  <a:txBody>
                    <a:bodyPr/>
                    <a:lstStyle/>
                    <a:p>
                      <a:pPr algn="ctr"/>
                      <a:r>
                        <a:rPr lang="sv-SE" sz="1200" dirty="0"/>
                        <a:t>1.8991</a:t>
                      </a:r>
                      <a:endParaRPr lang="en-GB" sz="1200" dirty="0"/>
                    </a:p>
                  </a:txBody>
                  <a:tcPr/>
                </a:tc>
                <a:tc>
                  <a:txBody>
                    <a:bodyPr/>
                    <a:lstStyle/>
                    <a:p>
                      <a:pPr algn="ctr"/>
                      <a:r>
                        <a:rPr lang="sv-SE" sz="1200" dirty="0"/>
                        <a:t>0.8329</a:t>
                      </a:r>
                      <a:endParaRPr lang="en-GB" sz="1200" dirty="0"/>
                    </a:p>
                  </a:txBody>
                  <a:tcPr/>
                </a:tc>
                <a:tc>
                  <a:txBody>
                    <a:bodyPr/>
                    <a:lstStyle/>
                    <a:p>
                      <a:pPr algn="ctr"/>
                      <a:r>
                        <a:rPr lang="sv-SE" sz="1200" dirty="0"/>
                        <a:t>8,2</a:t>
                      </a:r>
                      <a:endParaRPr lang="en-GB" sz="1200" dirty="0"/>
                    </a:p>
                  </a:txBody>
                  <a:tcPr/>
                </a:tc>
                <a:tc>
                  <a:txBody>
                    <a:bodyPr/>
                    <a:lstStyle/>
                    <a:p>
                      <a:pPr algn="ctr"/>
                      <a:r>
                        <a:rPr lang="sv-SE" sz="1200" dirty="0"/>
                        <a:t>2.9</a:t>
                      </a:r>
                      <a:endParaRPr lang="en-GB" sz="1200" dirty="0"/>
                    </a:p>
                  </a:txBody>
                  <a:tcPr/>
                </a:tc>
                <a:extLst>
                  <a:ext uri="{0D108BD9-81ED-4DB2-BD59-A6C34878D82A}">
                    <a16:rowId xmlns:a16="http://schemas.microsoft.com/office/drawing/2014/main" val="10007"/>
                  </a:ext>
                </a:extLst>
              </a:tr>
              <a:tr h="457200">
                <a:tc>
                  <a:txBody>
                    <a:bodyPr/>
                    <a:lstStyle/>
                    <a:p>
                      <a:pPr algn="ctr"/>
                      <a:r>
                        <a:rPr lang="sv-SE" sz="1200" baseline="30000" dirty="0"/>
                        <a:t>124</a:t>
                      </a:r>
                      <a:r>
                        <a:rPr lang="sv-SE" sz="1200" dirty="0"/>
                        <a:t>I</a:t>
                      </a:r>
                      <a:endParaRPr lang="en-GB" sz="1200" dirty="0"/>
                    </a:p>
                  </a:txBody>
                  <a:tcPr/>
                </a:tc>
                <a:tc>
                  <a:txBody>
                    <a:bodyPr/>
                    <a:lstStyle/>
                    <a:p>
                      <a:pPr algn="ctr"/>
                      <a:r>
                        <a:rPr lang="sv-SE" sz="1200" dirty="0"/>
                        <a:t>6013</a:t>
                      </a:r>
                      <a:endParaRPr lang="en-GB" sz="1200" dirty="0"/>
                    </a:p>
                  </a:txBody>
                  <a:tcPr/>
                </a:tc>
                <a:tc>
                  <a:txBody>
                    <a:bodyPr/>
                    <a:lstStyle/>
                    <a:p>
                      <a:pPr algn="ctr"/>
                      <a:r>
                        <a:rPr lang="sv-SE" sz="1200" dirty="0"/>
                        <a:t>11.7</a:t>
                      </a:r>
                    </a:p>
                    <a:p>
                      <a:pPr algn="ctr"/>
                      <a:r>
                        <a:rPr lang="sv-SE" sz="1200" dirty="0"/>
                        <a:t>10.8</a:t>
                      </a:r>
                      <a:endParaRPr lang="en-GB" sz="1200" dirty="0"/>
                    </a:p>
                  </a:txBody>
                  <a:tcPr/>
                </a:tc>
                <a:tc>
                  <a:txBody>
                    <a:bodyPr/>
                    <a:lstStyle/>
                    <a:p>
                      <a:pPr algn="ctr"/>
                      <a:r>
                        <a:rPr lang="sv-SE" sz="1200" dirty="0"/>
                        <a:t>1.5323</a:t>
                      </a:r>
                    </a:p>
                    <a:p>
                      <a:pPr algn="ctr"/>
                      <a:r>
                        <a:rPr lang="sv-SE" sz="1200" dirty="0"/>
                        <a:t>2.1376</a:t>
                      </a:r>
                      <a:endParaRPr lang="en-GB" sz="1200" dirty="0"/>
                    </a:p>
                  </a:txBody>
                  <a:tcPr/>
                </a:tc>
                <a:tc>
                  <a:txBody>
                    <a:bodyPr/>
                    <a:lstStyle/>
                    <a:p>
                      <a:pPr algn="ctr"/>
                      <a:r>
                        <a:rPr lang="sv-SE" sz="1200" dirty="0"/>
                        <a:t>0.6871</a:t>
                      </a:r>
                    </a:p>
                    <a:p>
                      <a:pPr algn="ctr"/>
                      <a:r>
                        <a:rPr lang="sv-SE" sz="1200" dirty="0"/>
                        <a:t>0.9748</a:t>
                      </a:r>
                      <a:endParaRPr lang="en-GB" sz="1200" dirty="0"/>
                    </a:p>
                  </a:txBody>
                  <a:tcPr/>
                </a:tc>
                <a:tc>
                  <a:txBody>
                    <a:bodyPr/>
                    <a:lstStyle/>
                    <a:p>
                      <a:pPr algn="ctr"/>
                      <a:r>
                        <a:rPr lang="sv-SE" sz="1200" dirty="0"/>
                        <a:t>6.3</a:t>
                      </a:r>
                    </a:p>
                    <a:p>
                      <a:pPr algn="ctr"/>
                      <a:r>
                        <a:rPr lang="sv-SE" sz="1200" dirty="0"/>
                        <a:t>8.7</a:t>
                      </a:r>
                      <a:endParaRPr lang="en-GB" sz="1200" dirty="0"/>
                    </a:p>
                  </a:txBody>
                  <a:tcPr/>
                </a:tc>
                <a:tc>
                  <a:txBody>
                    <a:bodyPr/>
                    <a:lstStyle/>
                    <a:p>
                      <a:pPr algn="ctr"/>
                      <a:r>
                        <a:rPr lang="sv-SE" sz="1200" dirty="0"/>
                        <a:t>2.3</a:t>
                      </a:r>
                    </a:p>
                    <a:p>
                      <a:pPr algn="ctr"/>
                      <a:r>
                        <a:rPr lang="sv-SE" sz="1200" dirty="0"/>
                        <a:t>3.5</a:t>
                      </a:r>
                      <a:endParaRPr lang="en-GB" sz="1200" dirty="0"/>
                    </a:p>
                  </a:txBody>
                  <a:tcPr/>
                </a:tc>
                <a:extLst>
                  <a:ext uri="{0D108BD9-81ED-4DB2-BD59-A6C34878D82A}">
                    <a16:rowId xmlns:a16="http://schemas.microsoft.com/office/drawing/2014/main" val="10008"/>
                  </a:ext>
                </a:extLst>
              </a:tr>
              <a:tr h="304800">
                <a:tc>
                  <a:txBody>
                    <a:bodyPr/>
                    <a:lstStyle/>
                    <a:p>
                      <a:pPr algn="ctr"/>
                      <a:r>
                        <a:rPr lang="sv-SE" sz="1200" baseline="30000" dirty="0"/>
                        <a:t>62</a:t>
                      </a:r>
                      <a:r>
                        <a:rPr lang="sv-SE" sz="1200" dirty="0"/>
                        <a:t>Cu</a:t>
                      </a:r>
                      <a:endParaRPr lang="en-GB" sz="1200" dirty="0"/>
                    </a:p>
                  </a:txBody>
                  <a:tcPr/>
                </a:tc>
                <a:tc>
                  <a:txBody>
                    <a:bodyPr/>
                    <a:lstStyle/>
                    <a:p>
                      <a:pPr algn="ctr"/>
                      <a:r>
                        <a:rPr lang="sv-SE" sz="1200" dirty="0"/>
                        <a:t>9.67</a:t>
                      </a:r>
                      <a:endParaRPr lang="en-GB" sz="1200" dirty="0"/>
                    </a:p>
                  </a:txBody>
                  <a:tcPr/>
                </a:tc>
                <a:tc>
                  <a:txBody>
                    <a:bodyPr/>
                    <a:lstStyle/>
                    <a:p>
                      <a:pPr algn="ctr"/>
                      <a:r>
                        <a:rPr lang="sv-SE" sz="1200" dirty="0"/>
                        <a:t>97.81</a:t>
                      </a:r>
                      <a:endParaRPr lang="en-GB" sz="1200" dirty="0"/>
                    </a:p>
                  </a:txBody>
                  <a:tcPr/>
                </a:tc>
                <a:tc>
                  <a:txBody>
                    <a:bodyPr/>
                    <a:lstStyle/>
                    <a:p>
                      <a:pPr algn="ctr"/>
                      <a:r>
                        <a:rPr lang="sv-SE" sz="1200" dirty="0"/>
                        <a:t>2.926</a:t>
                      </a:r>
                      <a:endParaRPr lang="en-GB" sz="1200" dirty="0"/>
                    </a:p>
                  </a:txBody>
                  <a:tcPr/>
                </a:tc>
                <a:tc>
                  <a:txBody>
                    <a:bodyPr/>
                    <a:lstStyle/>
                    <a:p>
                      <a:pPr algn="ctr"/>
                      <a:r>
                        <a:rPr lang="sv-SE" sz="1200" dirty="0"/>
                        <a:t>1.313</a:t>
                      </a:r>
                      <a:endParaRPr lang="en-GB" sz="1200" dirty="0"/>
                    </a:p>
                  </a:txBody>
                  <a:tcPr/>
                </a:tc>
                <a:tc>
                  <a:txBody>
                    <a:bodyPr/>
                    <a:lstStyle/>
                    <a:p>
                      <a:pPr algn="ctr"/>
                      <a:r>
                        <a:rPr lang="sv-SE" sz="1200" dirty="0"/>
                        <a:t>11.9</a:t>
                      </a:r>
                      <a:endParaRPr lang="en-GB" sz="1200" dirty="0"/>
                    </a:p>
                  </a:txBody>
                  <a:tcPr/>
                </a:tc>
                <a:tc>
                  <a:txBody>
                    <a:bodyPr/>
                    <a:lstStyle/>
                    <a:p>
                      <a:pPr algn="ctr"/>
                      <a:r>
                        <a:rPr lang="sv-SE" sz="1200" dirty="0"/>
                        <a:t>5.0</a:t>
                      </a:r>
                      <a:endParaRPr lang="en-GB" sz="1200" dirty="0"/>
                    </a:p>
                  </a:txBody>
                  <a:tcPr/>
                </a:tc>
                <a:extLst>
                  <a:ext uri="{0D108BD9-81ED-4DB2-BD59-A6C34878D82A}">
                    <a16:rowId xmlns:a16="http://schemas.microsoft.com/office/drawing/2014/main" val="10009"/>
                  </a:ext>
                </a:extLst>
              </a:tr>
              <a:tr h="370840">
                <a:tc>
                  <a:txBody>
                    <a:bodyPr/>
                    <a:lstStyle/>
                    <a:p>
                      <a:pPr algn="ctr"/>
                      <a:r>
                        <a:rPr lang="sv-SE" sz="1200" baseline="30000" dirty="0"/>
                        <a:t>82</a:t>
                      </a:r>
                      <a:r>
                        <a:rPr lang="sv-SE" sz="1200" dirty="0"/>
                        <a:t>Rb</a:t>
                      </a:r>
                      <a:endParaRPr lang="en-GB" sz="1200" dirty="0"/>
                    </a:p>
                  </a:txBody>
                  <a:tcPr/>
                </a:tc>
                <a:tc>
                  <a:txBody>
                    <a:bodyPr/>
                    <a:lstStyle/>
                    <a:p>
                      <a:pPr algn="ctr"/>
                      <a:r>
                        <a:rPr lang="sv-SE" sz="1200" dirty="0"/>
                        <a:t>1.27</a:t>
                      </a:r>
                      <a:endParaRPr lang="en-GB" sz="1200" dirty="0"/>
                    </a:p>
                  </a:txBody>
                  <a:tcPr/>
                </a:tc>
                <a:tc>
                  <a:txBody>
                    <a:bodyPr/>
                    <a:lstStyle/>
                    <a:p>
                      <a:pPr algn="ctr"/>
                      <a:r>
                        <a:rPr lang="sv-SE" sz="1200" dirty="0"/>
                        <a:t>81.8</a:t>
                      </a:r>
                    </a:p>
                    <a:p>
                      <a:pPr algn="ctr"/>
                      <a:r>
                        <a:rPr lang="sv-SE" sz="1200" dirty="0"/>
                        <a:t>13.1</a:t>
                      </a:r>
                      <a:endParaRPr lang="en-GB" sz="1200" dirty="0"/>
                    </a:p>
                  </a:txBody>
                  <a:tcPr/>
                </a:tc>
                <a:tc>
                  <a:txBody>
                    <a:bodyPr/>
                    <a:lstStyle/>
                    <a:p>
                      <a:pPr algn="ctr"/>
                      <a:r>
                        <a:rPr lang="sv-SE" sz="1200" dirty="0"/>
                        <a:t>3.379</a:t>
                      </a:r>
                    </a:p>
                    <a:p>
                      <a:pPr algn="ctr"/>
                      <a:r>
                        <a:rPr lang="sv-SE" sz="1200" dirty="0"/>
                        <a:t>2.5795</a:t>
                      </a:r>
                      <a:endParaRPr lang="en-GB" sz="1200" dirty="0"/>
                    </a:p>
                  </a:txBody>
                  <a:tcPr/>
                </a:tc>
                <a:tc>
                  <a:txBody>
                    <a:bodyPr/>
                    <a:lstStyle/>
                    <a:p>
                      <a:pPr algn="ctr"/>
                      <a:r>
                        <a:rPr lang="sv-SE" sz="1200" dirty="0"/>
                        <a:t>1.534</a:t>
                      </a:r>
                    </a:p>
                    <a:p>
                      <a:pPr algn="ctr"/>
                      <a:r>
                        <a:rPr lang="sv-SE" sz="1200" dirty="0"/>
                        <a:t>1.167</a:t>
                      </a:r>
                      <a:endParaRPr lang="en-GB" sz="1200" dirty="0"/>
                    </a:p>
                  </a:txBody>
                  <a:tcPr/>
                </a:tc>
                <a:tc>
                  <a:txBody>
                    <a:bodyPr/>
                    <a:lstStyle/>
                    <a:p>
                      <a:pPr algn="ctr"/>
                      <a:r>
                        <a:rPr lang="sv-SE" sz="1200" dirty="0"/>
                        <a:t>14.1</a:t>
                      </a:r>
                    </a:p>
                    <a:p>
                      <a:pPr algn="ctr"/>
                      <a:r>
                        <a:rPr lang="sv-SE" sz="1200" dirty="0"/>
                        <a:t>10.5</a:t>
                      </a:r>
                      <a:endParaRPr lang="en-GB" sz="1200" dirty="0"/>
                    </a:p>
                  </a:txBody>
                  <a:tcPr/>
                </a:tc>
                <a:tc>
                  <a:txBody>
                    <a:bodyPr/>
                    <a:lstStyle/>
                    <a:p>
                      <a:pPr algn="ctr"/>
                      <a:r>
                        <a:rPr lang="sv-SE" sz="1200" dirty="0"/>
                        <a:t>5.9</a:t>
                      </a:r>
                    </a:p>
                    <a:p>
                      <a:pPr algn="ctr"/>
                      <a:r>
                        <a:rPr lang="sv-SE" sz="1200" dirty="0"/>
                        <a:t>4.3</a:t>
                      </a:r>
                      <a:endParaRPr lang="en-GB" sz="1200" dirty="0"/>
                    </a:p>
                  </a:txBody>
                  <a:tcPr/>
                </a:tc>
                <a:extLst>
                  <a:ext uri="{0D108BD9-81ED-4DB2-BD59-A6C34878D82A}">
                    <a16:rowId xmlns:a16="http://schemas.microsoft.com/office/drawing/2014/main" val="10010"/>
                  </a:ext>
                </a:extLst>
              </a:tr>
              <a:tr h="370840">
                <a:tc>
                  <a:txBody>
                    <a:bodyPr/>
                    <a:lstStyle/>
                    <a:p>
                      <a:pPr algn="ctr"/>
                      <a:r>
                        <a:rPr lang="sv-SE" sz="1200" baseline="30000" dirty="0"/>
                        <a:t>86</a:t>
                      </a:r>
                      <a:r>
                        <a:rPr lang="sv-SE" sz="1200" dirty="0"/>
                        <a:t>Y</a:t>
                      </a:r>
                      <a:endParaRPr lang="en-GB" sz="1200" dirty="0"/>
                    </a:p>
                  </a:txBody>
                  <a:tcPr/>
                </a:tc>
                <a:tc>
                  <a:txBody>
                    <a:bodyPr/>
                    <a:lstStyle/>
                    <a:p>
                      <a:pPr algn="ctr"/>
                      <a:r>
                        <a:rPr lang="sv-SE" sz="1200" dirty="0"/>
                        <a:t>884</a:t>
                      </a:r>
                      <a:endParaRPr lang="en-GB" sz="1200" dirty="0"/>
                    </a:p>
                  </a:txBody>
                  <a:tcPr/>
                </a:tc>
                <a:tc>
                  <a:txBody>
                    <a:bodyPr/>
                    <a:lstStyle/>
                    <a:p>
                      <a:pPr algn="ctr"/>
                      <a:r>
                        <a:rPr lang="sv-SE" sz="1200" dirty="0"/>
                        <a:t>11.9</a:t>
                      </a:r>
                    </a:p>
                    <a:p>
                      <a:pPr algn="ctr"/>
                      <a:r>
                        <a:rPr lang="sv-SE" sz="1200" dirty="0"/>
                        <a:t>5.6</a:t>
                      </a:r>
                      <a:endParaRPr lang="en-GB" sz="1200" dirty="0"/>
                    </a:p>
                  </a:txBody>
                  <a:tcPr/>
                </a:tc>
                <a:tc>
                  <a:txBody>
                    <a:bodyPr/>
                    <a:lstStyle/>
                    <a:p>
                      <a:pPr algn="ctr"/>
                      <a:r>
                        <a:rPr lang="sv-SE" sz="1200" dirty="0"/>
                        <a:t>1.2535</a:t>
                      </a:r>
                    </a:p>
                    <a:p>
                      <a:pPr algn="ctr"/>
                      <a:r>
                        <a:rPr lang="sv-SE" sz="1200" dirty="0"/>
                        <a:t>3.141</a:t>
                      </a:r>
                      <a:endParaRPr lang="en-GB" sz="1200" dirty="0"/>
                    </a:p>
                  </a:txBody>
                  <a:tcPr/>
                </a:tc>
                <a:tc>
                  <a:txBody>
                    <a:bodyPr/>
                    <a:lstStyle/>
                    <a:p>
                      <a:pPr algn="ctr"/>
                      <a:r>
                        <a:rPr lang="sv-SE" sz="1200" dirty="0"/>
                        <a:t>0.535</a:t>
                      </a:r>
                    </a:p>
                    <a:p>
                      <a:pPr algn="ctr"/>
                      <a:r>
                        <a:rPr lang="sv-SE" sz="1200" dirty="0"/>
                        <a:t>0.681</a:t>
                      </a:r>
                      <a:endParaRPr lang="en-GB" sz="1200" dirty="0"/>
                    </a:p>
                  </a:txBody>
                  <a:tcPr/>
                </a:tc>
                <a:tc>
                  <a:txBody>
                    <a:bodyPr/>
                    <a:lstStyle/>
                    <a:p>
                      <a:pPr algn="ctr"/>
                      <a:r>
                        <a:rPr lang="sv-SE" sz="1200" dirty="0"/>
                        <a:t>5.2</a:t>
                      </a:r>
                    </a:p>
                    <a:p>
                      <a:pPr algn="ctr"/>
                      <a:r>
                        <a:rPr lang="sv-SE" sz="1200" dirty="0"/>
                        <a:t>12,7</a:t>
                      </a:r>
                    </a:p>
                  </a:txBody>
                  <a:tcPr/>
                </a:tc>
                <a:tc>
                  <a:txBody>
                    <a:bodyPr/>
                    <a:lstStyle/>
                    <a:p>
                      <a:pPr algn="ctr"/>
                      <a:r>
                        <a:rPr lang="sv-SE" sz="1200" dirty="0"/>
                        <a:t>1.8</a:t>
                      </a:r>
                    </a:p>
                    <a:p>
                      <a:pPr algn="ctr"/>
                      <a:r>
                        <a:rPr lang="sv-SE" sz="1200" dirty="0"/>
                        <a:t>2.9</a:t>
                      </a:r>
                      <a:endParaRPr lang="en-GB" sz="1200" dirty="0"/>
                    </a:p>
                  </a:txBody>
                  <a:tcPr/>
                </a:tc>
                <a:extLst>
                  <a:ext uri="{0D108BD9-81ED-4DB2-BD59-A6C34878D82A}">
                    <a16:rowId xmlns:a16="http://schemas.microsoft.com/office/drawing/2014/main" val="10011"/>
                  </a:ext>
                </a:extLst>
              </a:tr>
              <a:tr h="304800">
                <a:tc>
                  <a:txBody>
                    <a:bodyPr/>
                    <a:lstStyle/>
                    <a:p>
                      <a:pPr algn="ctr"/>
                      <a:r>
                        <a:rPr lang="sv-SE" sz="1200" baseline="30000" dirty="0"/>
                        <a:t>66</a:t>
                      </a:r>
                      <a:r>
                        <a:rPr lang="sv-SE" sz="1200" dirty="0"/>
                        <a:t>Ga</a:t>
                      </a:r>
                      <a:endParaRPr lang="en-GB" sz="1200" dirty="0"/>
                    </a:p>
                  </a:txBody>
                  <a:tcPr/>
                </a:tc>
                <a:tc>
                  <a:txBody>
                    <a:bodyPr/>
                    <a:lstStyle/>
                    <a:p>
                      <a:pPr algn="ctr"/>
                      <a:r>
                        <a:rPr lang="sv-SE" sz="1200" dirty="0"/>
                        <a:t>569</a:t>
                      </a:r>
                      <a:endParaRPr lang="en-GB" sz="1200" dirty="0"/>
                    </a:p>
                  </a:txBody>
                  <a:tcPr/>
                </a:tc>
                <a:tc>
                  <a:txBody>
                    <a:bodyPr/>
                    <a:lstStyle/>
                    <a:p>
                      <a:pPr algn="ctr"/>
                      <a:r>
                        <a:rPr lang="sv-SE" sz="1200" dirty="0"/>
                        <a:t>55.3</a:t>
                      </a:r>
                      <a:endParaRPr lang="en-GB" sz="1200" dirty="0"/>
                    </a:p>
                  </a:txBody>
                  <a:tcPr/>
                </a:tc>
                <a:tc>
                  <a:txBody>
                    <a:bodyPr/>
                    <a:lstStyle/>
                    <a:p>
                      <a:pPr algn="ctr"/>
                      <a:r>
                        <a:rPr lang="sv-SE" sz="1200" dirty="0"/>
                        <a:t>4.153</a:t>
                      </a:r>
                      <a:endParaRPr lang="en-GB" sz="1200" dirty="0"/>
                    </a:p>
                  </a:txBody>
                  <a:tcPr/>
                </a:tc>
                <a:tc>
                  <a:txBody>
                    <a:bodyPr/>
                    <a:lstStyle/>
                    <a:p>
                      <a:pPr algn="ctr"/>
                      <a:r>
                        <a:rPr lang="sv-SE" sz="1200" dirty="0"/>
                        <a:t>1.739</a:t>
                      </a:r>
                      <a:endParaRPr lang="en-GB" sz="1200" dirty="0"/>
                    </a:p>
                  </a:txBody>
                  <a:tcPr/>
                </a:tc>
                <a:tc>
                  <a:txBody>
                    <a:bodyPr/>
                    <a:lstStyle/>
                    <a:p>
                      <a:pPr algn="ctr"/>
                      <a:r>
                        <a:rPr lang="sv-SE" sz="1200" dirty="0"/>
                        <a:t>16.7</a:t>
                      </a:r>
                      <a:endParaRPr lang="en-GB" sz="1200" dirty="0"/>
                    </a:p>
                  </a:txBody>
                  <a:tcPr/>
                </a:tc>
                <a:tc>
                  <a:txBody>
                    <a:bodyPr/>
                    <a:lstStyle/>
                    <a:p>
                      <a:pPr algn="ctr"/>
                      <a:r>
                        <a:rPr lang="sv-SE" sz="1200" dirty="0"/>
                        <a:t>7.4</a:t>
                      </a:r>
                      <a:endParaRPr lang="en-GB" sz="1200" dirty="0"/>
                    </a:p>
                  </a:txBody>
                  <a:tcPr/>
                </a:tc>
                <a:extLst>
                  <a:ext uri="{0D108BD9-81ED-4DB2-BD59-A6C34878D82A}">
                    <a16:rowId xmlns:a16="http://schemas.microsoft.com/office/drawing/2014/main" val="10012"/>
                  </a:ext>
                </a:extLst>
              </a:tr>
            </a:tbl>
          </a:graphicData>
        </a:graphic>
      </p:graphicFrame>
      <p:sp>
        <p:nvSpPr>
          <p:cNvPr id="4" name="Platshållare för innehåll 2"/>
          <p:cNvSpPr>
            <a:spLocks noGrp="1"/>
          </p:cNvSpPr>
          <p:nvPr>
            <p:ph idx="1"/>
          </p:nvPr>
        </p:nvSpPr>
        <p:spPr>
          <a:xfrm>
            <a:off x="4191000" y="5867401"/>
            <a:ext cx="3865084" cy="381000"/>
          </a:xfrm>
        </p:spPr>
        <p:txBody>
          <a:bodyPr/>
          <a:lstStyle/>
          <a:p>
            <a:pPr marL="0" indent="0">
              <a:buNone/>
            </a:pPr>
            <a:r>
              <a:rPr lang="en-GB" sz="1600" dirty="0"/>
              <a:t>Nuclide data from ICRP Publication 107</a:t>
            </a:r>
          </a:p>
        </p:txBody>
      </p:sp>
    </p:spTree>
    <p:extLst>
      <p:ext uri="{BB962C8B-B14F-4D97-AF65-F5344CB8AC3E}">
        <p14:creationId xmlns:p14="http://schemas.microsoft.com/office/powerpoint/2010/main" val="2933632918"/>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algn="ctr"/>
            <a:r>
              <a:rPr lang="en-GB" dirty="0"/>
              <a:t>Decontamination of skin</a:t>
            </a:r>
          </a:p>
        </p:txBody>
      </p:sp>
      <p:sp>
        <p:nvSpPr>
          <p:cNvPr id="263171" name="Text Box 3"/>
          <p:cNvSpPr txBox="1">
            <a:spLocks noChangeArrowheads="1"/>
          </p:cNvSpPr>
          <p:nvPr/>
        </p:nvSpPr>
        <p:spPr bwMode="auto">
          <a:xfrm>
            <a:off x="762000" y="1981200"/>
            <a:ext cx="7696200" cy="1477328"/>
          </a:xfrm>
          <a:prstGeom prst="rect">
            <a:avLst/>
          </a:prstGeom>
          <a:noFill/>
          <a:ln w="12700">
            <a:noFill/>
            <a:miter lim="800000"/>
            <a:headEnd type="none" w="sm" len="sm"/>
            <a:tailEnd type="none" w="sm" len="sm"/>
          </a:ln>
          <a:effectLst/>
        </p:spPr>
        <p:txBody>
          <a:bodyPr>
            <a:spAutoFit/>
          </a:bodyPr>
          <a:lstStyle/>
          <a:p>
            <a:r>
              <a:rPr lang="en-GB" sz="1800" dirty="0">
                <a:cs typeface="Times New Roman" pitchFamily="18" charset="0"/>
              </a:rPr>
              <a:t>If contamination of the skin occurs, immediately the area should be thoroughly washed using mild soap and tepid (not hot) water.  Particular care should be paid to cleaning under the fingernails.  If this does not bring the contamination to an acceptably low level the procedure should be repeated. </a:t>
            </a:r>
            <a:r>
              <a:rPr lang="en-GB" sz="1800" dirty="0">
                <a:cs typeface="Arial" charset="0"/>
              </a:rPr>
              <a:t>Scrub with a nail brush but take care not to break the skin.</a:t>
            </a:r>
            <a:endParaRPr lang="en-GB" sz="1800" dirty="0"/>
          </a:p>
        </p:txBody>
      </p:sp>
      <p:pic>
        <p:nvPicPr>
          <p:cNvPr id="263172" name="Picture 4" descr="D:\MHP\Common\MSShared\Clipart\std2prem\std2dir1\BD08030_.WMF"/>
          <p:cNvPicPr>
            <a:picLocks noChangeAspect="1" noChangeArrowheads="1"/>
          </p:cNvPicPr>
          <p:nvPr/>
        </p:nvPicPr>
        <p:blipFill>
          <a:blip r:embed="rId3" cstate="print"/>
          <a:srcRect/>
          <a:stretch>
            <a:fillRect/>
          </a:stretch>
        </p:blipFill>
        <p:spPr bwMode="auto">
          <a:xfrm>
            <a:off x="3886200" y="4191000"/>
            <a:ext cx="977900" cy="1800225"/>
          </a:xfrm>
          <a:prstGeom prst="rect">
            <a:avLst/>
          </a:prstGeom>
          <a:noFill/>
        </p:spPr>
      </p:pic>
    </p:spTree>
    <p:extLst>
      <p:ext uri="{BB962C8B-B14F-4D97-AF65-F5344CB8AC3E}">
        <p14:creationId xmlns:p14="http://schemas.microsoft.com/office/powerpoint/2010/main" val="3429897507"/>
      </p:ext>
    </p:extLst>
  </p:cSld>
  <p:clrMapOvr>
    <a:masterClrMapping/>
  </p:clrMapOvr>
  <p:transition spd="med">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0" y="381000"/>
            <a:ext cx="9144000" cy="873125"/>
          </a:xfrm>
          <a:noFill/>
          <a:ln/>
        </p:spPr>
        <p:txBody>
          <a:bodyPr lIns="76200" tIns="38100" rIns="76200" bIns="38100"/>
          <a:lstStyle/>
          <a:p>
            <a:pPr defTabSz="635000"/>
            <a:r>
              <a:rPr lang="en-GB" dirty="0"/>
              <a:t>DECONTAMINATION OF SKIN</a:t>
            </a:r>
          </a:p>
        </p:txBody>
      </p:sp>
      <p:sp>
        <p:nvSpPr>
          <p:cNvPr id="156675" name="Rectangle 3"/>
          <p:cNvSpPr>
            <a:spLocks noChangeArrowheads="1"/>
          </p:cNvSpPr>
          <p:nvPr/>
        </p:nvSpPr>
        <p:spPr bwMode="auto">
          <a:xfrm>
            <a:off x="1524000" y="1264064"/>
            <a:ext cx="6455613" cy="4543554"/>
          </a:xfrm>
          <a:prstGeom prst="rect">
            <a:avLst/>
          </a:prstGeom>
          <a:noFill/>
          <a:ln w="38100">
            <a:solidFill>
              <a:srgbClr val="002060"/>
            </a:solidFill>
            <a:miter lim="800000"/>
            <a:headEnd/>
            <a:tailEnd/>
          </a:ln>
          <a:effectLst>
            <a:outerShdw blurRad="63500" sx="102000" sy="102000" algn="ctr" rotWithShape="0">
              <a:prstClr val="black">
                <a:alpha val="40000"/>
              </a:prstClr>
            </a:outerShdw>
          </a:effectLst>
        </p:spPr>
        <p:txBody>
          <a:bodyPr wrap="none" lIns="110490" tIns="55246" rIns="110490" bIns="55246">
            <a:spAutoFit/>
          </a:bodyPr>
          <a:lstStyle/>
          <a:p>
            <a:pPr eaLnBrk="0" hangingPunct="0"/>
            <a:r>
              <a:rPr lang="en-GB" sz="1800" dirty="0"/>
              <a:t>		 	      Remaining activity (%)</a:t>
            </a:r>
          </a:p>
          <a:p>
            <a:pPr eaLnBrk="0" hangingPunct="0"/>
            <a:r>
              <a:rPr lang="en-GB" sz="1800" dirty="0"/>
              <a:t>				 Method</a:t>
            </a:r>
          </a:p>
          <a:p>
            <a:pPr eaLnBrk="0" hangingPunct="0"/>
            <a:r>
              <a:rPr lang="en-GB" sz="1800" dirty="0"/>
              <a:t>Substance		1	2	3	4</a:t>
            </a:r>
          </a:p>
          <a:p>
            <a:pPr eaLnBrk="0" hangingPunct="0"/>
            <a:r>
              <a:rPr lang="en-GB" sz="1800" dirty="0"/>
              <a:t>---------------------------------------------------------------------------------</a:t>
            </a:r>
          </a:p>
          <a:p>
            <a:pPr eaLnBrk="0" hangingPunct="0"/>
            <a:r>
              <a:rPr lang="en-GB" baseline="30000" dirty="0"/>
              <a:t>99m</a:t>
            </a:r>
            <a:r>
              <a:rPr lang="en-GB" dirty="0"/>
              <a:t>Tc-DTPA</a:t>
            </a:r>
            <a:r>
              <a:rPr lang="en-GB" sz="1800" dirty="0"/>
              <a:t>		 1	 0	 1	1</a:t>
            </a:r>
          </a:p>
          <a:p>
            <a:pPr eaLnBrk="0" hangingPunct="0"/>
            <a:r>
              <a:rPr lang="en-GB" baseline="30000" dirty="0"/>
              <a:t>99m</a:t>
            </a:r>
            <a:r>
              <a:rPr lang="en-GB" sz="1800" dirty="0"/>
              <a:t>Tc-MDP		 7	 1	 3	5</a:t>
            </a:r>
          </a:p>
          <a:p>
            <a:pPr eaLnBrk="0" hangingPunct="0"/>
            <a:r>
              <a:rPr lang="en-GB" baseline="30000" dirty="0"/>
              <a:t>99m</a:t>
            </a:r>
            <a:r>
              <a:rPr lang="en-GB" dirty="0"/>
              <a:t>Tc-pertechnetate</a:t>
            </a:r>
            <a:r>
              <a:rPr lang="en-GB" sz="1800" dirty="0"/>
              <a:t>	 5	 7	 5	7</a:t>
            </a:r>
          </a:p>
          <a:p>
            <a:pPr eaLnBrk="0" hangingPunct="0"/>
            <a:r>
              <a:rPr lang="en-GB" baseline="30000" dirty="0"/>
              <a:t>99m</a:t>
            </a:r>
            <a:r>
              <a:rPr lang="en-GB" sz="1800" dirty="0"/>
              <a:t>Tc-colloid	              &lt;1	&lt;1	&lt;1          &lt;1</a:t>
            </a:r>
          </a:p>
          <a:p>
            <a:pPr eaLnBrk="0" hangingPunct="0"/>
            <a:r>
              <a:rPr lang="en-GB" baseline="30000" dirty="0"/>
              <a:t>131</a:t>
            </a:r>
            <a:r>
              <a:rPr lang="en-GB" dirty="0"/>
              <a:t>I-Hippuran</a:t>
            </a:r>
            <a:r>
              <a:rPr lang="en-GB" sz="1800" dirty="0"/>
              <a:t>	              &lt;1	&lt;1	&lt;1          &lt;1</a:t>
            </a:r>
          </a:p>
          <a:p>
            <a:pPr eaLnBrk="0" hangingPunct="0"/>
            <a:r>
              <a:rPr lang="en-GB" sz="1800" baseline="30000" dirty="0"/>
              <a:t>131</a:t>
            </a:r>
            <a:r>
              <a:rPr lang="en-GB" sz="1800" dirty="0"/>
              <a:t>I-iodide		 8	 5	&lt;1	2</a:t>
            </a:r>
          </a:p>
          <a:p>
            <a:pPr eaLnBrk="0" hangingPunct="0"/>
            <a:r>
              <a:rPr lang="en-GB" baseline="30000" dirty="0"/>
              <a:t>67</a:t>
            </a:r>
            <a:r>
              <a:rPr lang="en-GB" dirty="0"/>
              <a:t>Ga-citrate</a:t>
            </a:r>
            <a:r>
              <a:rPr lang="en-GB" sz="1800" dirty="0"/>
              <a:t>		 3	 1	 4	1</a:t>
            </a:r>
          </a:p>
          <a:p>
            <a:pPr eaLnBrk="0" hangingPunct="0"/>
            <a:r>
              <a:rPr lang="en-GB" baseline="30000" dirty="0"/>
              <a:t>111</a:t>
            </a:r>
            <a:r>
              <a:rPr lang="en-GB" dirty="0"/>
              <a:t>In-DTPA</a:t>
            </a:r>
            <a:r>
              <a:rPr lang="en-GB" sz="1800" dirty="0"/>
              <a:t>		&lt;1	&lt;1	&lt;1          &lt;1</a:t>
            </a:r>
          </a:p>
          <a:p>
            <a:pPr eaLnBrk="0" hangingPunct="0"/>
            <a:r>
              <a:rPr lang="en-GB" sz="1800" dirty="0"/>
              <a:t>---------------------------------------------------------------------------------</a:t>
            </a:r>
          </a:p>
          <a:p>
            <a:pPr eaLnBrk="0" hangingPunct="0"/>
            <a:r>
              <a:rPr lang="en-GB" sz="1800" b="1" dirty="0"/>
              <a:t>1</a:t>
            </a:r>
            <a:r>
              <a:rPr lang="en-GB" sz="1800" dirty="0"/>
              <a:t>: 90 s in water, </a:t>
            </a:r>
            <a:r>
              <a:rPr lang="en-GB" sz="1800" b="1" dirty="0"/>
              <a:t>2</a:t>
            </a:r>
            <a:r>
              <a:rPr lang="en-GB" sz="1800" dirty="0"/>
              <a:t>: 90 s in soap and water, </a:t>
            </a:r>
            <a:r>
              <a:rPr lang="en-GB" sz="1800" b="1" dirty="0"/>
              <a:t>3</a:t>
            </a:r>
            <a:r>
              <a:rPr lang="en-GB" sz="1800" dirty="0"/>
              <a:t>: skin lotion</a:t>
            </a:r>
          </a:p>
          <a:p>
            <a:pPr eaLnBrk="0" hangingPunct="0"/>
            <a:r>
              <a:rPr lang="en-GB" sz="1800" dirty="0"/>
              <a:t>and 90 s in soap and water, </a:t>
            </a:r>
            <a:r>
              <a:rPr lang="en-GB" sz="1800" b="1" dirty="0"/>
              <a:t>4</a:t>
            </a:r>
            <a:r>
              <a:rPr lang="en-GB" sz="1800" dirty="0"/>
              <a:t>: commercial decontamination</a:t>
            </a:r>
          </a:p>
          <a:p>
            <a:pPr eaLnBrk="0" hangingPunct="0"/>
            <a:r>
              <a:rPr lang="en-GB" sz="1800" dirty="0"/>
              <a:t>substance</a:t>
            </a:r>
          </a:p>
        </p:txBody>
      </p:sp>
      <p:sp>
        <p:nvSpPr>
          <p:cNvPr id="2" name="Rektangel 1"/>
          <p:cNvSpPr/>
          <p:nvPr/>
        </p:nvSpPr>
        <p:spPr>
          <a:xfrm>
            <a:off x="3581400" y="6019800"/>
            <a:ext cx="5562600" cy="523220"/>
          </a:xfrm>
          <a:prstGeom prst="rect">
            <a:avLst/>
          </a:prstGeom>
        </p:spPr>
        <p:txBody>
          <a:bodyPr wrap="square">
            <a:spAutoFit/>
          </a:bodyPr>
          <a:lstStyle/>
          <a:p>
            <a:pPr algn="ctr"/>
            <a:r>
              <a:rPr lang="sl-SI" altLang="en-US" sz="1400" dirty="0"/>
              <a:t>IAEA</a:t>
            </a:r>
            <a:r>
              <a:rPr lang="sv-SE" altLang="en-US" sz="1400"/>
              <a:t>, 2000. </a:t>
            </a:r>
            <a:r>
              <a:rPr lang="en-US" altLang="en-US" sz="1400" dirty="0"/>
              <a:t>Training Material </a:t>
            </a:r>
            <a:r>
              <a:rPr lang="sv-SE" altLang="en-US" sz="1400" dirty="0"/>
              <a:t>on </a:t>
            </a:r>
            <a:r>
              <a:rPr lang="en-US" altLang="en-US" sz="1400" dirty="0"/>
              <a:t>Radiation Protection </a:t>
            </a:r>
            <a:r>
              <a:rPr lang="sv-SE" altLang="en-US" sz="1400" dirty="0"/>
              <a:t>in </a:t>
            </a:r>
            <a:r>
              <a:rPr lang="sv-SE" altLang="en-US" sz="1400" dirty="0" err="1"/>
              <a:t>Nuclear</a:t>
            </a:r>
            <a:r>
              <a:rPr lang="sv-SE" altLang="en-US" sz="1400" dirty="0"/>
              <a:t> Medicine, Part 5. </a:t>
            </a:r>
            <a:r>
              <a:rPr lang="sv-SE" sz="1400" dirty="0" err="1"/>
              <a:t>Occupational</a:t>
            </a:r>
            <a:r>
              <a:rPr lang="sv-SE" sz="1400" dirty="0"/>
              <a:t> Exposure </a:t>
            </a:r>
            <a:r>
              <a:rPr lang="sv-SE" sz="1400" dirty="0" err="1"/>
              <a:t>Protection</a:t>
            </a:r>
            <a:r>
              <a:rPr lang="sv-SE" sz="1400" dirty="0"/>
              <a:t> </a:t>
            </a:r>
            <a:r>
              <a:rPr lang="sv-SE" sz="1400" dirty="0" err="1"/>
              <a:t>of</a:t>
            </a:r>
            <a:r>
              <a:rPr lang="sv-SE" sz="1400" dirty="0"/>
              <a:t> the </a:t>
            </a:r>
            <a:r>
              <a:rPr lang="sv-SE" sz="1400" dirty="0" err="1"/>
              <a:t>Worker</a:t>
            </a:r>
            <a:endParaRPr lang="en-US" sz="1400" dirty="0"/>
          </a:p>
        </p:txBody>
      </p:sp>
    </p:spTree>
    <p:extLst>
      <p:ext uri="{BB962C8B-B14F-4D97-AF65-F5344CB8AC3E}">
        <p14:creationId xmlns:p14="http://schemas.microsoft.com/office/powerpoint/2010/main" val="1132068625"/>
      </p:ext>
    </p:extLst>
  </p:cSld>
  <p:clrMapOvr>
    <a:masterClrMapping/>
  </p:clrMapOvr>
  <p:transition spd="med">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609600"/>
            <a:ext cx="9144000" cy="1143000"/>
          </a:xfrm>
        </p:spPr>
        <p:txBody>
          <a:bodyPr/>
          <a:lstStyle/>
          <a:p>
            <a:r>
              <a:rPr lang="en-GB" dirty="0"/>
              <a:t>Skin exposure by contamination</a:t>
            </a:r>
          </a:p>
        </p:txBody>
      </p:sp>
      <p:sp>
        <p:nvSpPr>
          <p:cNvPr id="5" name="textruta 4"/>
          <p:cNvSpPr txBox="1"/>
          <p:nvPr/>
        </p:nvSpPr>
        <p:spPr>
          <a:xfrm>
            <a:off x="539552" y="1844824"/>
            <a:ext cx="8208912" cy="2677656"/>
          </a:xfrm>
          <a:prstGeom prst="rect">
            <a:avLst/>
          </a:prstGeom>
          <a:noFill/>
        </p:spPr>
        <p:txBody>
          <a:bodyPr wrap="square" rtlCol="0">
            <a:spAutoFit/>
          </a:bodyPr>
          <a:lstStyle/>
          <a:p>
            <a:pPr algn="just"/>
            <a:r>
              <a:rPr lang="en-GB" sz="2400" dirty="0"/>
              <a:t>In 10 months 560 inspections were carried out. Local contamination was found on the fingers of nuclear medicine technologists in 40 cases. The measured activities ranged from 211 </a:t>
            </a:r>
            <a:r>
              <a:rPr lang="en-GB" sz="2400" dirty="0" err="1"/>
              <a:t>Bq</a:t>
            </a:r>
            <a:r>
              <a:rPr lang="en-GB" sz="2400" dirty="0"/>
              <a:t>/cm</a:t>
            </a:r>
            <a:r>
              <a:rPr lang="en-GB" sz="2400" baseline="30000" dirty="0"/>
              <a:t>2</a:t>
            </a:r>
            <a:r>
              <a:rPr lang="en-GB" sz="2400" dirty="0"/>
              <a:t> to 460 </a:t>
            </a:r>
            <a:r>
              <a:rPr lang="en-GB" sz="2400" dirty="0" err="1"/>
              <a:t>kBq</a:t>
            </a:r>
            <a:r>
              <a:rPr lang="en-GB" sz="2400" dirty="0"/>
              <a:t>/cm</a:t>
            </a:r>
            <a:r>
              <a:rPr lang="en-GB" sz="2400" baseline="30000" dirty="0"/>
              <a:t>2</a:t>
            </a:r>
            <a:r>
              <a:rPr lang="en-GB" sz="2400" dirty="0"/>
              <a:t>, resulting in cumulated skin doses between 0.02 and 809 </a:t>
            </a:r>
            <a:r>
              <a:rPr lang="en-GB" sz="2400" dirty="0" err="1"/>
              <a:t>mSv</a:t>
            </a:r>
            <a:r>
              <a:rPr lang="en-GB" sz="2400" dirty="0"/>
              <a:t>. </a:t>
            </a:r>
          </a:p>
          <a:p>
            <a:endParaRPr lang="en-GB" sz="2400" dirty="0"/>
          </a:p>
          <a:p>
            <a:r>
              <a:rPr lang="en-GB" sz="2400" dirty="0"/>
              <a:t>(Covens P, et al </a:t>
            </a:r>
            <a:r>
              <a:rPr lang="en-GB" sz="2400" dirty="0" err="1"/>
              <a:t>Nucl</a:t>
            </a:r>
            <a:r>
              <a:rPr lang="en-GB" sz="2400" dirty="0"/>
              <a:t> Med Com 33, 2012)</a:t>
            </a:r>
          </a:p>
        </p:txBody>
      </p:sp>
    </p:spTree>
    <p:extLst>
      <p:ext uri="{BB962C8B-B14F-4D97-AF65-F5344CB8AC3E}">
        <p14:creationId xmlns:p14="http://schemas.microsoft.com/office/powerpoint/2010/main" val="3723149000"/>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1905000" y="1011238"/>
            <a:ext cx="184731" cy="369332"/>
          </a:xfrm>
          <a:prstGeom prst="rect">
            <a:avLst/>
          </a:prstGeom>
          <a:noFill/>
          <a:ln w="12700">
            <a:noFill/>
            <a:miter lim="800000"/>
            <a:headEnd type="none" w="sm" len="sm"/>
            <a:tailEnd type="none" w="sm" len="sm"/>
          </a:ln>
          <a:effectLst/>
        </p:spPr>
        <p:txBody>
          <a:bodyPr wrap="none">
            <a:spAutoFit/>
          </a:bodyPr>
          <a:lstStyle/>
          <a:p>
            <a:pPr defTabSz="762000" eaLnBrk="0" hangingPunct="0"/>
            <a:endParaRPr lang="en-GB" dirty="0"/>
          </a:p>
        </p:txBody>
      </p:sp>
      <p:sp>
        <p:nvSpPr>
          <p:cNvPr id="153605" name="Rectangle 5"/>
          <p:cNvSpPr>
            <a:spLocks noGrp="1" noChangeArrowheads="1"/>
          </p:cNvSpPr>
          <p:nvPr>
            <p:ph type="title"/>
          </p:nvPr>
        </p:nvSpPr>
        <p:spPr>
          <a:xfrm>
            <a:off x="2020601" y="1468438"/>
            <a:ext cx="5066000" cy="2265362"/>
          </a:xfrm>
        </p:spPr>
        <p:txBody>
          <a:bodyPr>
            <a:normAutofit fontScale="90000"/>
          </a:bodyPr>
          <a:lstStyle/>
          <a:p>
            <a:pPr algn="l"/>
            <a:br>
              <a:rPr lang="en-GB" sz="2400" dirty="0">
                <a:solidFill>
                  <a:schemeClr val="tx1"/>
                </a:solidFill>
                <a:effectLst/>
              </a:rPr>
            </a:br>
            <a:br>
              <a:rPr lang="en-GB" sz="2400" dirty="0">
                <a:solidFill>
                  <a:schemeClr val="tx1"/>
                </a:solidFill>
                <a:effectLst/>
              </a:rPr>
            </a:br>
            <a:r>
              <a:rPr lang="en-GB" sz="2700" dirty="0">
                <a:solidFill>
                  <a:schemeClr val="tx1"/>
                </a:solidFill>
                <a:effectLst/>
                <a:latin typeface="+mn-lt"/>
              </a:rPr>
              <a:t>- adopt clean operating conditions</a:t>
            </a:r>
            <a:br>
              <a:rPr lang="en-GB" sz="2700" dirty="0">
                <a:solidFill>
                  <a:schemeClr val="tx1"/>
                </a:solidFill>
                <a:effectLst/>
                <a:latin typeface="+mn-lt"/>
              </a:rPr>
            </a:br>
            <a:r>
              <a:rPr lang="en-GB" sz="2700" dirty="0">
                <a:solidFill>
                  <a:schemeClr val="tx1"/>
                </a:solidFill>
                <a:effectLst/>
                <a:latin typeface="+mn-lt"/>
              </a:rPr>
              <a:t>- adopt good laboratory practices</a:t>
            </a:r>
            <a:br>
              <a:rPr lang="en-GB" sz="2700" dirty="0">
                <a:solidFill>
                  <a:schemeClr val="tx1"/>
                </a:solidFill>
                <a:effectLst/>
                <a:latin typeface="+mn-lt"/>
              </a:rPr>
            </a:br>
            <a:r>
              <a:rPr lang="en-GB" sz="2700" dirty="0">
                <a:solidFill>
                  <a:schemeClr val="tx1"/>
                </a:solidFill>
                <a:effectLst/>
                <a:latin typeface="+mn-lt"/>
              </a:rPr>
              <a:t>- do not eat, smoke </a:t>
            </a:r>
            <a:r>
              <a:rPr lang="en-GB" sz="2700" dirty="0" err="1">
                <a:solidFill>
                  <a:schemeClr val="tx1"/>
                </a:solidFill>
                <a:effectLst/>
                <a:latin typeface="+mn-lt"/>
              </a:rPr>
              <a:t>etc</a:t>
            </a:r>
            <a:r>
              <a:rPr lang="en-GB" sz="2700" dirty="0">
                <a:solidFill>
                  <a:schemeClr val="tx1"/>
                </a:solidFill>
                <a:effectLst/>
                <a:latin typeface="+mn-lt"/>
              </a:rPr>
              <a:t>…</a:t>
            </a:r>
            <a:br>
              <a:rPr lang="en-GB" sz="2700" dirty="0">
                <a:solidFill>
                  <a:schemeClr val="tx1"/>
                </a:solidFill>
                <a:effectLst/>
                <a:latin typeface="+mn-lt"/>
              </a:rPr>
            </a:br>
            <a:r>
              <a:rPr lang="en-GB" sz="2700" dirty="0">
                <a:solidFill>
                  <a:schemeClr val="tx1"/>
                </a:solidFill>
                <a:effectLst/>
                <a:latin typeface="+mn-lt"/>
              </a:rPr>
              <a:t>- use nitrile or vinyl gloves (no latex)</a:t>
            </a:r>
            <a:br>
              <a:rPr lang="en-GB" sz="2700" dirty="0">
                <a:solidFill>
                  <a:schemeClr val="tx1"/>
                </a:solidFill>
                <a:effectLst/>
                <a:latin typeface="+mn-lt"/>
              </a:rPr>
            </a:br>
            <a:r>
              <a:rPr lang="en-GB" sz="2700" dirty="0">
                <a:solidFill>
                  <a:schemeClr val="tx1"/>
                </a:solidFill>
                <a:effectLst/>
                <a:latin typeface="+mn-lt"/>
              </a:rPr>
              <a:t>  and </a:t>
            </a:r>
            <a:r>
              <a:rPr lang="en-GB" sz="2700" dirty="0">
                <a:solidFill>
                  <a:schemeClr val="tx1"/>
                </a:solidFill>
              </a:rPr>
              <a:t>protective </a:t>
            </a:r>
            <a:r>
              <a:rPr lang="en-GB" sz="2700" dirty="0">
                <a:solidFill>
                  <a:schemeClr val="tx1"/>
                </a:solidFill>
                <a:effectLst/>
                <a:latin typeface="+mn-lt"/>
              </a:rPr>
              <a:t>clothing</a:t>
            </a:r>
            <a:br>
              <a:rPr lang="en-GB" sz="2400" dirty="0">
                <a:solidFill>
                  <a:schemeClr val="tx1"/>
                </a:solidFill>
                <a:effectLst/>
                <a:latin typeface="+mn-lt"/>
              </a:rPr>
            </a:br>
            <a:endParaRPr lang="en-GB" dirty="0">
              <a:latin typeface="+mn-lt"/>
            </a:endParaRPr>
          </a:p>
        </p:txBody>
      </p:sp>
      <p:pic>
        <p:nvPicPr>
          <p:cNvPr id="153606" name="Picture 6"/>
          <p:cNvPicPr>
            <a:picLocks noChangeAspect="1" noChangeArrowheads="1"/>
          </p:cNvPicPr>
          <p:nvPr/>
        </p:nvPicPr>
        <p:blipFill>
          <a:blip r:embed="rId3" cstate="print"/>
          <a:srcRect/>
          <a:stretch>
            <a:fillRect/>
          </a:stretch>
        </p:blipFill>
        <p:spPr bwMode="auto">
          <a:xfrm>
            <a:off x="3059832" y="3645024"/>
            <a:ext cx="2971800" cy="2219325"/>
          </a:xfrm>
          <a:prstGeom prst="rect">
            <a:avLst/>
          </a:prstGeom>
          <a:ln>
            <a:noFill/>
          </a:ln>
          <a:effectLst>
            <a:softEdge rad="112500"/>
          </a:effectLst>
        </p:spPr>
      </p:pic>
      <p:sp>
        <p:nvSpPr>
          <p:cNvPr id="2" name="textruta 1"/>
          <p:cNvSpPr txBox="1"/>
          <p:nvPr/>
        </p:nvSpPr>
        <p:spPr>
          <a:xfrm>
            <a:off x="0" y="393677"/>
            <a:ext cx="9144000" cy="861774"/>
          </a:xfrm>
          <a:prstGeom prst="rect">
            <a:avLst/>
          </a:prstGeom>
          <a:noFill/>
        </p:spPr>
        <p:txBody>
          <a:bodyPr wrap="square" rtlCol="0">
            <a:spAutoFit/>
          </a:bodyPr>
          <a:lstStyle/>
          <a:p>
            <a:pPr algn="ctr"/>
            <a:r>
              <a:rPr lang="en-GB" sz="5000" dirty="0">
                <a:solidFill>
                  <a:schemeClr val="tx2"/>
                </a:solidFill>
                <a:latin typeface="+mj-lt"/>
              </a:rPr>
              <a:t>To minimize contamination</a:t>
            </a:r>
          </a:p>
        </p:txBody>
      </p:sp>
    </p:spTree>
    <p:extLst>
      <p:ext uri="{BB962C8B-B14F-4D97-AF65-F5344CB8AC3E}">
        <p14:creationId xmlns:p14="http://schemas.microsoft.com/office/powerpoint/2010/main" val="466041646"/>
      </p:ext>
    </p:extLst>
  </p:cSld>
  <p:clrMapOvr>
    <a:masterClrMapping/>
  </p:clrMapOvr>
  <p:transition spd="med">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683568" y="476672"/>
            <a:ext cx="7772400" cy="1143000"/>
          </a:xfrm>
        </p:spPr>
        <p:txBody>
          <a:bodyPr/>
          <a:lstStyle/>
          <a:p>
            <a:pPr algn="ctr"/>
            <a:r>
              <a:rPr lang="en-GB" dirty="0"/>
              <a:t>PROTECTIVE CLOTHING</a:t>
            </a:r>
          </a:p>
        </p:txBody>
      </p:sp>
      <p:sp>
        <p:nvSpPr>
          <p:cNvPr id="417797" name="Text Box 5"/>
          <p:cNvSpPr txBox="1">
            <a:spLocks noChangeArrowheads="1"/>
          </p:cNvSpPr>
          <p:nvPr/>
        </p:nvSpPr>
        <p:spPr bwMode="auto">
          <a:xfrm>
            <a:off x="1403648" y="5229200"/>
            <a:ext cx="6840760" cy="707886"/>
          </a:xfrm>
          <a:prstGeom prst="rect">
            <a:avLst/>
          </a:prstGeom>
          <a:noFill/>
          <a:ln w="12700">
            <a:noFill/>
            <a:miter lim="800000"/>
            <a:headEnd type="none" w="sm" len="sm"/>
            <a:tailEnd type="none" w="sm" len="sm"/>
          </a:ln>
          <a:effectLst/>
        </p:spPr>
        <p:txBody>
          <a:bodyPr wrap="square">
            <a:spAutoFit/>
          </a:bodyPr>
          <a:lstStyle/>
          <a:p>
            <a:r>
              <a:rPr lang="en-GB" sz="2000" dirty="0"/>
              <a:t>Appropriate clothing should as a minimum include lab coat and gloves. National regulations may require more.</a:t>
            </a:r>
          </a:p>
        </p:txBody>
      </p:sp>
      <p:pic>
        <p:nvPicPr>
          <p:cNvPr id="417798" name="Picture 6"/>
          <p:cNvPicPr>
            <a:picLocks noChangeAspect="1" noChangeArrowheads="1"/>
          </p:cNvPicPr>
          <p:nvPr/>
        </p:nvPicPr>
        <p:blipFill>
          <a:blip r:embed="rId3" cstate="print">
            <a:lum bright="10000" contrast="30000"/>
          </a:blip>
          <a:srcRect/>
          <a:stretch>
            <a:fillRect/>
          </a:stretch>
        </p:blipFill>
        <p:spPr bwMode="auto">
          <a:xfrm>
            <a:off x="2133600" y="1656184"/>
            <a:ext cx="1903413" cy="3429000"/>
          </a:xfrm>
          <a:prstGeom prst="rect">
            <a:avLst/>
          </a:prstGeom>
          <a:ln>
            <a:noFill/>
          </a:ln>
          <a:effectLst>
            <a:softEdge rad="112500"/>
          </a:effectLst>
        </p:spPr>
      </p:pic>
      <p:pic>
        <p:nvPicPr>
          <p:cNvPr id="417799" name="Picture 7"/>
          <p:cNvPicPr>
            <a:picLocks noChangeAspect="1" noChangeArrowheads="1"/>
          </p:cNvPicPr>
          <p:nvPr/>
        </p:nvPicPr>
        <p:blipFill>
          <a:blip r:embed="rId4" cstate="print">
            <a:lum bright="10000" contrast="20000"/>
          </a:blip>
          <a:srcRect/>
          <a:stretch>
            <a:fillRect/>
          </a:stretch>
        </p:blipFill>
        <p:spPr bwMode="auto">
          <a:xfrm>
            <a:off x="4953000" y="1732384"/>
            <a:ext cx="2514600" cy="3333750"/>
          </a:xfrm>
          <a:prstGeom prst="rect">
            <a:avLst/>
          </a:prstGeom>
          <a:ln>
            <a:noFill/>
          </a:ln>
          <a:effectLst>
            <a:softEdge rad="112500"/>
          </a:effectLst>
        </p:spPr>
      </p:pic>
    </p:spTree>
    <p:extLst>
      <p:ext uri="{BB962C8B-B14F-4D97-AF65-F5344CB8AC3E}">
        <p14:creationId xmlns:p14="http://schemas.microsoft.com/office/powerpoint/2010/main" val="1417603462"/>
      </p:ext>
    </p:extLst>
  </p:cSld>
  <p:clrMapOvr>
    <a:masterClrMapping/>
  </p:clrMapOvr>
  <p:transition spd="med">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 Box 2"/>
          <p:cNvSpPr txBox="1">
            <a:spLocks noChangeArrowheads="1"/>
          </p:cNvSpPr>
          <p:nvPr/>
        </p:nvSpPr>
        <p:spPr bwMode="auto">
          <a:xfrm>
            <a:off x="4572000" y="2895600"/>
            <a:ext cx="4248472" cy="3170099"/>
          </a:xfrm>
          <a:prstGeom prst="rect">
            <a:avLst/>
          </a:prstGeom>
          <a:noFill/>
          <a:ln w="9525">
            <a:noFill/>
            <a:miter lim="800000"/>
            <a:headEnd/>
            <a:tailEnd/>
          </a:ln>
          <a:effectLst/>
        </p:spPr>
        <p:txBody>
          <a:bodyPr wrap="square">
            <a:spAutoFit/>
          </a:bodyPr>
          <a:lstStyle/>
          <a:p>
            <a:pPr eaLnBrk="0" hangingPunct="0">
              <a:buFontTx/>
              <a:buChar char="•"/>
            </a:pPr>
            <a:r>
              <a:rPr lang="en-GB" sz="2000" dirty="0"/>
              <a:t>Shields</a:t>
            </a:r>
          </a:p>
          <a:p>
            <a:pPr eaLnBrk="0" hangingPunct="0">
              <a:buFontTx/>
              <a:buChar char="•"/>
            </a:pPr>
            <a:r>
              <a:rPr lang="en-GB" sz="2000" dirty="0"/>
              <a:t>Protective clothing</a:t>
            </a:r>
          </a:p>
          <a:p>
            <a:pPr eaLnBrk="0" hangingPunct="0">
              <a:buFontTx/>
              <a:buChar char="•"/>
            </a:pPr>
            <a:r>
              <a:rPr lang="en-GB" sz="2000" dirty="0"/>
              <a:t>Tools for remote handling</a:t>
            </a:r>
          </a:p>
          <a:p>
            <a:pPr eaLnBrk="0" hangingPunct="0"/>
            <a:r>
              <a:rPr lang="en-GB" sz="2000" dirty="0"/>
              <a:t>  of radioactive material</a:t>
            </a:r>
          </a:p>
          <a:p>
            <a:pPr eaLnBrk="0" hangingPunct="0">
              <a:buFontTx/>
              <a:buChar char="•"/>
            </a:pPr>
            <a:r>
              <a:rPr lang="en-GB" sz="2000" dirty="0"/>
              <a:t>Shielded containers for radioactive  </a:t>
            </a:r>
            <a:br>
              <a:rPr lang="en-GB" sz="2000" dirty="0"/>
            </a:br>
            <a:r>
              <a:rPr lang="en-GB" sz="2000" dirty="0"/>
              <a:t>  waste</a:t>
            </a:r>
          </a:p>
          <a:p>
            <a:pPr eaLnBrk="0" hangingPunct="0">
              <a:buFontTx/>
              <a:buChar char="•"/>
            </a:pPr>
            <a:r>
              <a:rPr lang="en-GB" sz="2000" dirty="0"/>
              <a:t>Dose rate monitor with alarm</a:t>
            </a:r>
          </a:p>
          <a:p>
            <a:pPr eaLnBrk="0" hangingPunct="0">
              <a:buFontTx/>
              <a:buChar char="•"/>
            </a:pPr>
            <a:r>
              <a:rPr lang="en-GB" sz="2000" dirty="0"/>
              <a:t>Contamination monitor</a:t>
            </a:r>
          </a:p>
          <a:p>
            <a:pPr eaLnBrk="0" hangingPunct="0">
              <a:buFontTx/>
              <a:buChar char="•"/>
            </a:pPr>
            <a:r>
              <a:rPr lang="en-GB" sz="2000" dirty="0"/>
              <a:t>Decontamination kit</a:t>
            </a:r>
          </a:p>
          <a:p>
            <a:pPr eaLnBrk="0" hangingPunct="0">
              <a:buFontTx/>
              <a:buChar char="•"/>
            </a:pPr>
            <a:r>
              <a:rPr lang="en-GB" sz="2000" dirty="0"/>
              <a:t>Signs, labels and records</a:t>
            </a:r>
          </a:p>
        </p:txBody>
      </p:sp>
      <p:sp>
        <p:nvSpPr>
          <p:cNvPr id="421891" name="Rectangle 3"/>
          <p:cNvSpPr>
            <a:spLocks noGrp="1" noChangeArrowheads="1"/>
          </p:cNvSpPr>
          <p:nvPr>
            <p:ph type="title"/>
          </p:nvPr>
        </p:nvSpPr>
        <p:spPr>
          <a:xfrm>
            <a:off x="0" y="762000"/>
            <a:ext cx="9144000" cy="1370112"/>
          </a:xfrm>
          <a:noFill/>
          <a:ln/>
        </p:spPr>
        <p:txBody>
          <a:bodyPr>
            <a:normAutofit fontScale="90000"/>
          </a:bodyPr>
          <a:lstStyle/>
          <a:p>
            <a:pPr algn="ctr"/>
            <a:r>
              <a:rPr lang="en-GB" sz="5600" dirty="0"/>
              <a:t>SAFETY EQUIPMENT (OPTIMISATION)</a:t>
            </a:r>
            <a:br>
              <a:rPr lang="en-GB" sz="4900" dirty="0"/>
            </a:br>
            <a:r>
              <a:rPr lang="en-GB" sz="2900" dirty="0"/>
              <a:t>PREPARING AND DISPENSING RADIOPHARMACEUTICALS</a:t>
            </a:r>
          </a:p>
        </p:txBody>
      </p:sp>
      <p:pic>
        <p:nvPicPr>
          <p:cNvPr id="421893" name="Picture 5"/>
          <p:cNvPicPr>
            <a:picLocks noChangeAspect="1" noChangeArrowheads="1"/>
          </p:cNvPicPr>
          <p:nvPr/>
        </p:nvPicPr>
        <p:blipFill>
          <a:blip r:embed="rId3" cstate="print">
            <a:lum bright="10000"/>
          </a:blip>
          <a:srcRect/>
          <a:stretch>
            <a:fillRect/>
          </a:stretch>
        </p:blipFill>
        <p:spPr bwMode="auto">
          <a:xfrm>
            <a:off x="1066800" y="3124200"/>
            <a:ext cx="3181350" cy="2406650"/>
          </a:xfrm>
          <a:prstGeom prst="rect">
            <a:avLst/>
          </a:prstGeom>
          <a:ln>
            <a:noFill/>
          </a:ln>
          <a:effectLst>
            <a:softEdge rad="112500"/>
          </a:effectLst>
        </p:spPr>
      </p:pic>
    </p:spTree>
    <p:extLst>
      <p:ext uri="{BB962C8B-B14F-4D97-AF65-F5344CB8AC3E}">
        <p14:creationId xmlns:p14="http://schemas.microsoft.com/office/powerpoint/2010/main" val="3955081505"/>
      </p:ext>
    </p:extLst>
  </p:cSld>
  <p:clrMapOvr>
    <a:masterClrMapping/>
  </p:clrMapOvr>
  <p:transition spd="med">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497894" y="990600"/>
            <a:ext cx="8229600" cy="1143000"/>
          </a:xfrm>
        </p:spPr>
        <p:txBody>
          <a:bodyPr>
            <a:noAutofit/>
          </a:bodyPr>
          <a:lstStyle/>
          <a:p>
            <a:r>
              <a:rPr lang="en-GB" dirty="0"/>
              <a:t>SAFETY EQUIPMENT </a:t>
            </a:r>
            <a:br>
              <a:rPr lang="en-GB" dirty="0"/>
            </a:br>
            <a:r>
              <a:rPr lang="en-GB" dirty="0"/>
              <a:t>(OPTIMISATION) </a:t>
            </a:r>
            <a:br>
              <a:rPr lang="en-GB" sz="5400" dirty="0"/>
            </a:br>
            <a:r>
              <a:rPr lang="en-GB" sz="3200" dirty="0"/>
              <a:t>ADMINISTRATION OF RADIOPHARMACEUTICALS</a:t>
            </a:r>
            <a:endParaRPr lang="en-GB" sz="3200" dirty="0">
              <a:solidFill>
                <a:schemeClr val="tx1"/>
              </a:solidFill>
            </a:endParaRPr>
          </a:p>
        </p:txBody>
      </p:sp>
      <p:sp>
        <p:nvSpPr>
          <p:cNvPr id="439300" name="Text Box 4"/>
          <p:cNvSpPr txBox="1">
            <a:spLocks noChangeArrowheads="1"/>
          </p:cNvSpPr>
          <p:nvPr/>
        </p:nvSpPr>
        <p:spPr bwMode="auto">
          <a:xfrm>
            <a:off x="3633978" y="5257800"/>
            <a:ext cx="2172320" cy="1224880"/>
          </a:xfrm>
          <a:prstGeom prst="rect">
            <a:avLst/>
          </a:prstGeom>
          <a:noFill/>
          <a:ln w="12700">
            <a:noFill/>
            <a:miter lim="800000"/>
            <a:headEnd type="none" w="sm" len="sm"/>
            <a:tailEnd type="none" w="sm" len="sm"/>
          </a:ln>
          <a:effectLst/>
        </p:spPr>
        <p:txBody>
          <a:bodyPr wrap="square">
            <a:spAutoFit/>
          </a:bodyPr>
          <a:lstStyle/>
          <a:p>
            <a:pPr algn="ctr"/>
            <a:r>
              <a:rPr lang="en-GB" dirty="0"/>
              <a:t>Syringe shield</a:t>
            </a:r>
          </a:p>
          <a:p>
            <a:pPr algn="ctr"/>
            <a:r>
              <a:rPr lang="en-GB" dirty="0"/>
              <a:t>Gloves</a:t>
            </a:r>
          </a:p>
          <a:p>
            <a:pPr algn="ctr"/>
            <a:r>
              <a:rPr lang="en-GB"/>
              <a:t>Lead apron</a:t>
            </a:r>
            <a:endParaRPr lang="en-GB" dirty="0"/>
          </a:p>
          <a:p>
            <a:pPr algn="ctr"/>
            <a:r>
              <a:rPr lang="en-GB" dirty="0"/>
              <a:t>Absorbing pads</a:t>
            </a:r>
          </a:p>
        </p:txBody>
      </p:sp>
      <p:pic>
        <p:nvPicPr>
          <p:cNvPr id="439301" name="Picture 5"/>
          <p:cNvPicPr>
            <a:picLocks noChangeAspect="1" noChangeArrowheads="1"/>
          </p:cNvPicPr>
          <p:nvPr/>
        </p:nvPicPr>
        <p:blipFill>
          <a:blip r:embed="rId3" cstate="print"/>
          <a:srcRect/>
          <a:stretch>
            <a:fillRect/>
          </a:stretch>
        </p:blipFill>
        <p:spPr bwMode="auto">
          <a:xfrm>
            <a:off x="3509969" y="2883024"/>
            <a:ext cx="2420338" cy="2450976"/>
          </a:xfrm>
          <a:prstGeom prst="rect">
            <a:avLst/>
          </a:prstGeom>
          <a:ln>
            <a:noFill/>
          </a:ln>
          <a:effectLst>
            <a:softEdge rad="112500"/>
          </a:effectLst>
        </p:spPr>
      </p:pic>
    </p:spTree>
    <p:extLst>
      <p:ext uri="{BB962C8B-B14F-4D97-AF65-F5344CB8AC3E}">
        <p14:creationId xmlns:p14="http://schemas.microsoft.com/office/powerpoint/2010/main" val="906701241"/>
      </p:ext>
    </p:extLst>
  </p:cSld>
  <p:clrMapOvr>
    <a:masterClrMapping/>
  </p:clrMapOvr>
  <p:transition spd="med">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609600"/>
            <a:ext cx="9144000" cy="1143000"/>
          </a:xfrm>
        </p:spPr>
        <p:txBody>
          <a:bodyPr/>
          <a:lstStyle/>
          <a:p>
            <a:r>
              <a:rPr lang="en-GB" dirty="0"/>
              <a:t>Recommendations (ICRP 106)</a:t>
            </a:r>
          </a:p>
        </p:txBody>
      </p:sp>
      <p:sp>
        <p:nvSpPr>
          <p:cNvPr id="3" name="Platshållare för innehåll 2"/>
          <p:cNvSpPr>
            <a:spLocks noGrp="1"/>
          </p:cNvSpPr>
          <p:nvPr>
            <p:ph idx="1"/>
          </p:nvPr>
        </p:nvSpPr>
        <p:spPr>
          <a:xfrm>
            <a:off x="683568" y="1556792"/>
            <a:ext cx="7772400" cy="4114800"/>
          </a:xfrm>
        </p:spPr>
        <p:txBody>
          <a:bodyPr>
            <a:noAutofit/>
          </a:bodyPr>
          <a:lstStyle/>
          <a:p>
            <a:r>
              <a:rPr lang="en-GB" sz="1800" dirty="0"/>
              <a:t>The dispensing protocol and the use of shielding devices in any </a:t>
            </a:r>
            <a:r>
              <a:rPr lang="en-GB" sz="1800" dirty="0" err="1"/>
              <a:t>radiopharmacy</a:t>
            </a:r>
            <a:r>
              <a:rPr lang="en-GB" sz="1800" dirty="0"/>
              <a:t> should be assessed carefully to optimise the strategy.</a:t>
            </a:r>
          </a:p>
          <a:p>
            <a:r>
              <a:rPr lang="en-GB" sz="1800" dirty="0"/>
              <a:t>Shielding of the syringe is the most important factor affecting finger dose, and syringe shields should be used as much as possible.</a:t>
            </a:r>
          </a:p>
          <a:p>
            <a:r>
              <a:rPr lang="en-GB" sz="1800" dirty="0"/>
              <a:t>Vials from which radioactive liquid is withdrawn should always be shielded.</a:t>
            </a:r>
          </a:p>
          <a:p>
            <a:r>
              <a:rPr lang="en-GB" sz="1800" dirty="0"/>
              <a:t>The choice of manipulation technique only has a minor influence on finger dose; the most important factor is that staff are able to use the technique effectively.</a:t>
            </a:r>
          </a:p>
          <a:p>
            <a:r>
              <a:rPr lang="en-GB" sz="1800" dirty="0"/>
              <a:t>All staff should undergo a period of intense training in which they practice manipulations using non-radioactive liquid prior to undertaking any dispensing of radioactive liquid.</a:t>
            </a:r>
          </a:p>
          <a:p>
            <a:r>
              <a:rPr lang="en-GB" sz="1800" dirty="0"/>
              <a:t>Careful positioning of materials within the dispensing cabinet is important for streamlining the procedure and minimising doses to the hands.</a:t>
            </a:r>
          </a:p>
        </p:txBody>
      </p:sp>
      <p:sp>
        <p:nvSpPr>
          <p:cNvPr id="4" name="Rectangle 3"/>
          <p:cNvSpPr txBox="1">
            <a:spLocks noChangeArrowheads="1"/>
          </p:cNvSpPr>
          <p:nvPr/>
        </p:nvSpPr>
        <p:spPr bwMode="auto">
          <a:xfrm>
            <a:off x="6172200" y="6552983"/>
            <a:ext cx="2971800" cy="25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rgbClr val="CCCCFF"/>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r" eaLnBrk="1" hangingPunct="1">
              <a:spcBef>
                <a:spcPts val="0"/>
              </a:spcBef>
              <a:buNone/>
              <a:defRPr/>
            </a:pPr>
            <a:r>
              <a:rPr lang="en-GB" sz="1400" dirty="0">
                <a:solidFill>
                  <a:schemeClr val="tx1"/>
                </a:solidFill>
              </a:rPr>
              <a:t>Slides 47-49 refer to chapter E.11</a:t>
            </a:r>
            <a:endParaRPr lang="en-GB" dirty="0">
              <a:solidFill>
                <a:schemeClr val="tx1"/>
              </a:solidFill>
            </a:endParaRPr>
          </a:p>
        </p:txBody>
      </p:sp>
    </p:spTree>
    <p:extLst>
      <p:ext uri="{BB962C8B-B14F-4D97-AF65-F5344CB8AC3E}">
        <p14:creationId xmlns:p14="http://schemas.microsoft.com/office/powerpoint/2010/main" val="2759370083"/>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0" y="332656"/>
            <a:ext cx="9144000" cy="1143000"/>
          </a:xfrm>
        </p:spPr>
        <p:txBody>
          <a:bodyPr/>
          <a:lstStyle/>
          <a:p>
            <a:r>
              <a:rPr lang="en-GB" dirty="0"/>
              <a:t>Recommendations (ICRP 106)</a:t>
            </a:r>
          </a:p>
        </p:txBody>
      </p:sp>
      <p:sp>
        <p:nvSpPr>
          <p:cNvPr id="3" name="Platshållare för innehåll 2"/>
          <p:cNvSpPr>
            <a:spLocks noGrp="1"/>
          </p:cNvSpPr>
          <p:nvPr>
            <p:ph idx="1"/>
          </p:nvPr>
        </p:nvSpPr>
        <p:spPr>
          <a:xfrm>
            <a:off x="683568" y="1484784"/>
            <a:ext cx="7772400" cy="4608512"/>
          </a:xfrm>
        </p:spPr>
        <p:txBody>
          <a:bodyPr>
            <a:normAutofit fontScale="25000" lnSpcReduction="20000"/>
          </a:bodyPr>
          <a:lstStyle/>
          <a:p>
            <a:r>
              <a:rPr lang="en-GB" sz="7200" dirty="0"/>
              <a:t>The most exposed parts of the hands are likely to be the tips of the index and middle fingers, and the thumb of the dominant hand, with exposure for the index finger being highest.</a:t>
            </a:r>
          </a:p>
          <a:p>
            <a:r>
              <a:rPr lang="en-GB" sz="7200" dirty="0"/>
              <a:t>Preliminary finger dose monitoring should be undertaken for any person handling &gt;2 </a:t>
            </a:r>
            <a:r>
              <a:rPr lang="en-GB" sz="7200" dirty="0" err="1"/>
              <a:t>GBq</a:t>
            </a:r>
            <a:r>
              <a:rPr lang="en-GB" sz="7200" dirty="0"/>
              <a:t>/day, and regular monitoring should be carried out if doses to the most exposed part of the hand exceed 6 </a:t>
            </a:r>
            <a:r>
              <a:rPr lang="en-GB" sz="7200" dirty="0" err="1"/>
              <a:t>mSv</a:t>
            </a:r>
            <a:r>
              <a:rPr lang="en-GB" sz="7200" dirty="0"/>
              <a:t>/month.</a:t>
            </a:r>
          </a:p>
          <a:p>
            <a:r>
              <a:rPr lang="en-GB" sz="7200" dirty="0"/>
              <a:t>The finger tip or most exposed part of the hand should be monitored wherever possible, particularly if the dose is likely to approach a dose limit.</a:t>
            </a:r>
          </a:p>
          <a:p>
            <a:r>
              <a:rPr lang="en-GB" sz="7200" dirty="0"/>
              <a:t>If it is not possible to monitor the dose to the most exposed finger tip, an empirical multiplying factor may be applied to doses recorded by ring dosimeters worn on the middle finger of the dominant hand to estimate this dose. Factors of three or six should be used for the dosimeter element on the palm or back of the hand, respectively.</a:t>
            </a:r>
          </a:p>
          <a:p>
            <a:r>
              <a:rPr lang="en-GB" sz="7200" dirty="0"/>
              <a:t>The dispensing technique should be reviewed to confirm that the positions where dosimeters are worn are the most appropriate.</a:t>
            </a:r>
          </a:p>
          <a:p>
            <a:r>
              <a:rPr lang="en-GB" sz="7200" dirty="0"/>
              <a:t>For injections, prior venous cannulation allows the injection to proceed more rapidly; if the syringe is shielded, the dose to the hand of the nurse or physician will be kept to a minimum.</a:t>
            </a:r>
          </a:p>
          <a:p>
            <a:endParaRPr lang="en-GB" dirty="0"/>
          </a:p>
        </p:txBody>
      </p:sp>
    </p:spTree>
    <p:extLst>
      <p:ext uri="{BB962C8B-B14F-4D97-AF65-F5344CB8AC3E}">
        <p14:creationId xmlns:p14="http://schemas.microsoft.com/office/powerpoint/2010/main" val="3339240563"/>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0" y="404664"/>
            <a:ext cx="9144000" cy="1143000"/>
          </a:xfrm>
        </p:spPr>
        <p:txBody>
          <a:bodyPr/>
          <a:lstStyle/>
          <a:p>
            <a:r>
              <a:rPr lang="en-GB" dirty="0"/>
              <a:t>Recommendations (ICRP 106)</a:t>
            </a:r>
          </a:p>
        </p:txBody>
      </p:sp>
      <p:sp>
        <p:nvSpPr>
          <p:cNvPr id="3" name="Platshållare för innehåll 2"/>
          <p:cNvSpPr>
            <a:spLocks noGrp="1"/>
          </p:cNvSpPr>
          <p:nvPr>
            <p:ph idx="1"/>
          </p:nvPr>
        </p:nvSpPr>
        <p:spPr>
          <a:xfrm>
            <a:off x="467544" y="1484784"/>
            <a:ext cx="8229600" cy="4525963"/>
          </a:xfrm>
        </p:spPr>
        <p:txBody>
          <a:bodyPr>
            <a:normAutofit lnSpcReduction="10000"/>
          </a:bodyPr>
          <a:lstStyle/>
          <a:p>
            <a:pPr marL="268288" indent="-268288"/>
            <a:r>
              <a:rPr lang="en-GB" sz="2000" dirty="0"/>
              <a:t>Significant doses can be received from a single administration of a therapy involving a high-energy beta-particle emitter, and the following precautions are recommended:</a:t>
            </a:r>
          </a:p>
          <a:p>
            <a:pPr marL="268288" indent="-268288"/>
            <a:r>
              <a:rPr lang="en-GB" sz="2000" dirty="0"/>
              <a:t>Administrations of beta-emitting therapy radiopharmaceuticals should be carefully planned.</a:t>
            </a:r>
          </a:p>
          <a:p>
            <a:pPr marL="268288" indent="-268288"/>
            <a:r>
              <a:rPr lang="en-GB" sz="2000" dirty="0"/>
              <a:t>5–10 mm thick PMMA syringe shields should always be used for administration of </a:t>
            </a:r>
            <a:r>
              <a:rPr lang="en-GB" sz="2000" baseline="30000" dirty="0"/>
              <a:t>90</a:t>
            </a:r>
            <a:r>
              <a:rPr lang="en-GB" sz="2000" dirty="0"/>
              <a:t>Y or similar high-energy beta-emitting therapy radionuclides.</a:t>
            </a:r>
          </a:p>
          <a:p>
            <a:pPr marL="268288" indent="-268288"/>
            <a:r>
              <a:rPr lang="en-GB" sz="2000" dirty="0"/>
              <a:t>Close contact with any thin-walled vessel containing therapeutic levels of </a:t>
            </a:r>
            <a:r>
              <a:rPr lang="en-GB" sz="2000" baseline="30000" dirty="0"/>
              <a:t>90</a:t>
            </a:r>
            <a:r>
              <a:rPr lang="en-GB" sz="2000" dirty="0"/>
              <a:t>Y should be avoided through the use of forceps or PMMA shielding.</a:t>
            </a:r>
          </a:p>
          <a:p>
            <a:pPr marL="268288" indent="-268288"/>
            <a:r>
              <a:rPr lang="en-GB" sz="2000" dirty="0"/>
              <a:t>Doses to the most exposed finger tips should be monitored directly for each session in which </a:t>
            </a:r>
            <a:r>
              <a:rPr lang="en-GB" sz="2000" baseline="30000" dirty="0"/>
              <a:t>90</a:t>
            </a:r>
            <a:r>
              <a:rPr lang="en-GB" sz="2000" dirty="0"/>
              <a:t>Y or similar high-energy beta-emitting therapy radionuclides are administered.</a:t>
            </a:r>
          </a:p>
          <a:p>
            <a:endParaRPr lang="en-GB" sz="2000" dirty="0"/>
          </a:p>
        </p:txBody>
      </p:sp>
    </p:spTree>
    <p:extLst>
      <p:ext uri="{BB962C8B-B14F-4D97-AF65-F5344CB8AC3E}">
        <p14:creationId xmlns:p14="http://schemas.microsoft.com/office/powerpoint/2010/main" val="272185519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80" y="188640"/>
            <a:ext cx="9144000" cy="1143000"/>
          </a:xfrm>
        </p:spPr>
        <p:txBody>
          <a:bodyPr>
            <a:noAutofit/>
          </a:bodyPr>
          <a:lstStyle/>
          <a:p>
            <a:r>
              <a:rPr lang="en-GB" sz="4800" dirty="0"/>
              <a:t>RADIONUCLIDES IN THERAPY</a:t>
            </a:r>
          </a:p>
        </p:txBody>
      </p:sp>
      <p:graphicFrame>
        <p:nvGraphicFramePr>
          <p:cNvPr id="3" name="Tabell 2"/>
          <p:cNvGraphicFramePr>
            <a:graphicFrameLocks noGrp="1"/>
          </p:cNvGraphicFramePr>
          <p:nvPr>
            <p:extLst>
              <p:ext uri="{D42A27DB-BD31-4B8C-83A1-F6EECF244321}">
                <p14:modId xmlns:p14="http://schemas.microsoft.com/office/powerpoint/2010/main" val="2552195779"/>
              </p:ext>
            </p:extLst>
          </p:nvPr>
        </p:nvGraphicFramePr>
        <p:xfrm>
          <a:off x="919080" y="1143001"/>
          <a:ext cx="7315200" cy="5242559"/>
        </p:xfrm>
        <a:graphic>
          <a:graphicData uri="http://schemas.openxmlformats.org/drawingml/2006/table">
            <a:tbl>
              <a:tblPr firstRow="1" bandRow="1">
                <a:tableStyleId>{5C22544A-7EE6-4342-B048-85BDC9FD1C3A}</a:tableStyleId>
              </a:tblPr>
              <a:tblGrid>
                <a:gridCol w="1071880">
                  <a:extLst>
                    <a:ext uri="{9D8B030D-6E8A-4147-A177-3AD203B41FA5}">
                      <a16:colId xmlns:a16="http://schemas.microsoft.com/office/drawing/2014/main" val="20000"/>
                    </a:ext>
                  </a:extLst>
                </a:gridCol>
                <a:gridCol w="881380">
                  <a:extLst>
                    <a:ext uri="{9D8B030D-6E8A-4147-A177-3AD203B41FA5}">
                      <a16:colId xmlns:a16="http://schemas.microsoft.com/office/drawing/2014/main" val="20001"/>
                    </a:ext>
                  </a:extLst>
                </a:gridCol>
                <a:gridCol w="2347360">
                  <a:extLst>
                    <a:ext uri="{9D8B030D-6E8A-4147-A177-3AD203B41FA5}">
                      <a16:colId xmlns:a16="http://schemas.microsoft.com/office/drawing/2014/main" val="20002"/>
                    </a:ext>
                  </a:extLst>
                </a:gridCol>
                <a:gridCol w="3014580">
                  <a:extLst>
                    <a:ext uri="{9D8B030D-6E8A-4147-A177-3AD203B41FA5}">
                      <a16:colId xmlns:a16="http://schemas.microsoft.com/office/drawing/2014/main" val="20003"/>
                    </a:ext>
                  </a:extLst>
                </a:gridCol>
              </a:tblGrid>
              <a:tr h="304799">
                <a:tc>
                  <a:txBody>
                    <a:bodyPr/>
                    <a:lstStyle/>
                    <a:p>
                      <a:r>
                        <a:rPr lang="en-GB" sz="1200" noProof="0" dirty="0"/>
                        <a:t>Nuclide</a:t>
                      </a:r>
                    </a:p>
                  </a:txBody>
                  <a:tcPr/>
                </a:tc>
                <a:tc>
                  <a:txBody>
                    <a:bodyPr/>
                    <a:lstStyle/>
                    <a:p>
                      <a:r>
                        <a:rPr lang="en-GB" sz="1200" noProof="0" dirty="0"/>
                        <a:t>T</a:t>
                      </a:r>
                      <a:r>
                        <a:rPr lang="en-GB" sz="1200" baseline="-25000" noProof="0" dirty="0"/>
                        <a:t>1/2</a:t>
                      </a:r>
                    </a:p>
                  </a:txBody>
                  <a:tcPr/>
                </a:tc>
                <a:tc>
                  <a:txBody>
                    <a:bodyPr/>
                    <a:lstStyle/>
                    <a:p>
                      <a:r>
                        <a:rPr lang="en-GB" sz="1200" noProof="0" dirty="0" err="1"/>
                        <a:t>E</a:t>
                      </a:r>
                      <a:r>
                        <a:rPr lang="en-GB" sz="1200" baseline="-25000" noProof="0" dirty="0" err="1"/>
                        <a:t>max</a:t>
                      </a:r>
                      <a:r>
                        <a:rPr lang="en-GB" sz="1200" noProof="0" dirty="0"/>
                        <a:t> (MeV) and type of decay</a:t>
                      </a:r>
                    </a:p>
                  </a:txBody>
                  <a:tcPr/>
                </a:tc>
                <a:tc>
                  <a:txBody>
                    <a:bodyPr/>
                    <a:lstStyle/>
                    <a:p>
                      <a:r>
                        <a:rPr lang="en-GB" sz="1200" noProof="0" dirty="0"/>
                        <a:t>Accompanying gamma-emission</a:t>
                      </a:r>
                      <a:r>
                        <a:rPr lang="en-GB" sz="1200" baseline="0" noProof="0" dirty="0"/>
                        <a:t> (keV)</a:t>
                      </a:r>
                      <a:endParaRPr lang="en-GB" sz="1200" noProof="0" dirty="0"/>
                    </a:p>
                  </a:txBody>
                  <a:tcPr/>
                </a:tc>
                <a:extLst>
                  <a:ext uri="{0D108BD9-81ED-4DB2-BD59-A6C34878D82A}">
                    <a16:rowId xmlns:a16="http://schemas.microsoft.com/office/drawing/2014/main" val="10000"/>
                  </a:ext>
                </a:extLst>
              </a:tr>
              <a:tr h="267219">
                <a:tc gridSpan="4">
                  <a:txBody>
                    <a:bodyPr/>
                    <a:lstStyle/>
                    <a:p>
                      <a:r>
                        <a:rPr lang="en-GB" sz="1200" noProof="0" dirty="0"/>
                        <a:t>β</a:t>
                      </a:r>
                      <a:r>
                        <a:rPr lang="en-GB" sz="1200" baseline="30000" noProof="0" dirty="0"/>
                        <a:t>- </a:t>
                      </a:r>
                      <a:r>
                        <a:rPr lang="en-GB" sz="1200" baseline="0" noProof="0" dirty="0"/>
                        <a:t>-emitters</a:t>
                      </a:r>
                      <a:endParaRPr lang="en-GB" sz="1200" baseline="30000" noProof="0" dirty="0"/>
                    </a:p>
                  </a:txBody>
                  <a:tcPr/>
                </a:tc>
                <a:tc hMerge="1">
                  <a:txBody>
                    <a:bodyPr/>
                    <a:lstStyle/>
                    <a:p>
                      <a:endParaRPr lang="en-GB" noProof="0" dirty="0"/>
                    </a:p>
                  </a:txBody>
                  <a:tcPr/>
                </a:tc>
                <a:tc hMerge="1">
                  <a:txBody>
                    <a:bodyPr/>
                    <a:lstStyle/>
                    <a:p>
                      <a:endParaRPr lang="en-GB" noProof="0" dirty="0"/>
                    </a:p>
                  </a:txBody>
                  <a:tcPr/>
                </a:tc>
                <a:tc hMerge="1">
                  <a:txBody>
                    <a:bodyPr/>
                    <a:lstStyle/>
                    <a:p>
                      <a:endParaRPr lang="en-GB"/>
                    </a:p>
                  </a:txBody>
                  <a:tcPr/>
                </a:tc>
                <a:extLst>
                  <a:ext uri="{0D108BD9-81ED-4DB2-BD59-A6C34878D82A}">
                    <a16:rowId xmlns:a16="http://schemas.microsoft.com/office/drawing/2014/main" val="10001"/>
                  </a:ext>
                </a:extLst>
              </a:tr>
              <a:tr h="267219">
                <a:tc>
                  <a:txBody>
                    <a:bodyPr/>
                    <a:lstStyle/>
                    <a:p>
                      <a:pPr algn="ctr"/>
                      <a:r>
                        <a:rPr lang="en-GB" sz="1200" baseline="30000" noProof="0" dirty="0"/>
                        <a:t>32</a:t>
                      </a:r>
                      <a:r>
                        <a:rPr lang="en-GB" sz="1200" noProof="0" dirty="0"/>
                        <a:t>P</a:t>
                      </a:r>
                    </a:p>
                  </a:txBody>
                  <a:tcPr/>
                </a:tc>
                <a:tc>
                  <a:txBody>
                    <a:bodyPr/>
                    <a:lstStyle/>
                    <a:p>
                      <a:pPr algn="ctr"/>
                      <a:r>
                        <a:rPr lang="en-GB" sz="1200" noProof="0" dirty="0"/>
                        <a:t>14.3 d</a:t>
                      </a:r>
                    </a:p>
                  </a:txBody>
                  <a:tcPr/>
                </a:tc>
                <a:tc>
                  <a:txBody>
                    <a:bodyPr/>
                    <a:lstStyle/>
                    <a:p>
                      <a:pPr algn="ctr"/>
                      <a:r>
                        <a:rPr lang="en-GB" sz="1200" noProof="0" dirty="0"/>
                        <a:t>1.7 (β</a:t>
                      </a:r>
                      <a:r>
                        <a:rPr lang="en-GB" sz="1200" baseline="30000" noProof="0" dirty="0"/>
                        <a:t>-</a:t>
                      </a:r>
                      <a:r>
                        <a:rPr lang="en-GB" sz="1200" baseline="0" noProof="0" dirty="0"/>
                        <a:t>)</a:t>
                      </a:r>
                    </a:p>
                  </a:txBody>
                  <a:tcPr/>
                </a:tc>
                <a:tc>
                  <a:txBody>
                    <a:bodyPr/>
                    <a:lstStyle/>
                    <a:p>
                      <a:pPr algn="ctr"/>
                      <a:r>
                        <a:rPr lang="en-GB" sz="1200" noProof="0" dirty="0"/>
                        <a:t>-</a:t>
                      </a:r>
                    </a:p>
                  </a:txBody>
                  <a:tcPr/>
                </a:tc>
                <a:extLst>
                  <a:ext uri="{0D108BD9-81ED-4DB2-BD59-A6C34878D82A}">
                    <a16:rowId xmlns:a16="http://schemas.microsoft.com/office/drawing/2014/main" val="10002"/>
                  </a:ext>
                </a:extLst>
              </a:tr>
              <a:tr h="267219">
                <a:tc>
                  <a:txBody>
                    <a:bodyPr/>
                    <a:lstStyle/>
                    <a:p>
                      <a:pPr algn="ctr"/>
                      <a:r>
                        <a:rPr lang="en-GB" sz="1200" baseline="30000" noProof="0" dirty="0"/>
                        <a:t>89</a:t>
                      </a:r>
                      <a:r>
                        <a:rPr lang="en-GB" sz="1200" noProof="0" dirty="0"/>
                        <a:t>Sr</a:t>
                      </a:r>
                    </a:p>
                  </a:txBody>
                  <a:tcPr/>
                </a:tc>
                <a:tc>
                  <a:txBody>
                    <a:bodyPr/>
                    <a:lstStyle/>
                    <a:p>
                      <a:pPr algn="ctr"/>
                      <a:r>
                        <a:rPr lang="en-GB" sz="1200" noProof="0" dirty="0"/>
                        <a:t>50.5 d</a:t>
                      </a:r>
                    </a:p>
                  </a:txBody>
                  <a:tcPr/>
                </a:tc>
                <a:tc>
                  <a:txBody>
                    <a:bodyPr/>
                    <a:lstStyle/>
                    <a:p>
                      <a:pPr algn="ctr"/>
                      <a:r>
                        <a:rPr lang="en-GB" sz="1200" noProof="0" dirty="0"/>
                        <a:t>1.5 (β</a:t>
                      </a:r>
                      <a:r>
                        <a:rPr lang="en-GB" sz="1200" baseline="30000" noProof="0" dirty="0"/>
                        <a:t>-</a:t>
                      </a:r>
                      <a:r>
                        <a:rPr lang="en-GB" sz="1200" baseline="0" noProof="0" dirty="0"/>
                        <a:t>)</a:t>
                      </a:r>
                      <a:endParaRPr lang="en-GB" sz="1200" noProof="0" dirty="0"/>
                    </a:p>
                  </a:txBody>
                  <a:tcPr/>
                </a:tc>
                <a:tc>
                  <a:txBody>
                    <a:bodyPr/>
                    <a:lstStyle/>
                    <a:p>
                      <a:pPr algn="ctr"/>
                      <a:r>
                        <a:rPr lang="en-GB" sz="1200" noProof="0" dirty="0"/>
                        <a:t>-</a:t>
                      </a:r>
                    </a:p>
                  </a:txBody>
                  <a:tcPr/>
                </a:tc>
                <a:extLst>
                  <a:ext uri="{0D108BD9-81ED-4DB2-BD59-A6C34878D82A}">
                    <a16:rowId xmlns:a16="http://schemas.microsoft.com/office/drawing/2014/main" val="10003"/>
                  </a:ext>
                </a:extLst>
              </a:tr>
              <a:tr h="267219">
                <a:tc>
                  <a:txBody>
                    <a:bodyPr/>
                    <a:lstStyle/>
                    <a:p>
                      <a:pPr algn="ctr"/>
                      <a:r>
                        <a:rPr lang="en-GB" sz="1200" baseline="30000" noProof="0" dirty="0"/>
                        <a:t>90</a:t>
                      </a:r>
                      <a:r>
                        <a:rPr lang="en-GB" sz="1200" noProof="0" dirty="0"/>
                        <a:t>Y</a:t>
                      </a:r>
                    </a:p>
                  </a:txBody>
                  <a:tcPr/>
                </a:tc>
                <a:tc>
                  <a:txBody>
                    <a:bodyPr/>
                    <a:lstStyle/>
                    <a:p>
                      <a:pPr algn="ctr"/>
                      <a:r>
                        <a:rPr lang="en-GB" sz="1200" noProof="0" dirty="0"/>
                        <a:t>2.7 d</a:t>
                      </a:r>
                    </a:p>
                  </a:txBody>
                  <a:tcPr/>
                </a:tc>
                <a:tc>
                  <a:txBody>
                    <a:bodyPr/>
                    <a:lstStyle/>
                    <a:p>
                      <a:pPr algn="ctr"/>
                      <a:r>
                        <a:rPr lang="en-GB" sz="1200" noProof="0" dirty="0"/>
                        <a:t>2.3 (β</a:t>
                      </a:r>
                      <a:r>
                        <a:rPr lang="en-GB" sz="1200" baseline="30000" noProof="0" dirty="0"/>
                        <a:t>-</a:t>
                      </a:r>
                      <a:r>
                        <a:rPr lang="en-GB" sz="1200" baseline="0" noProof="0" dirty="0"/>
                        <a:t>)</a:t>
                      </a:r>
                      <a:endParaRPr lang="en-GB" sz="1200" noProof="0" dirty="0"/>
                    </a:p>
                  </a:txBody>
                  <a:tcPr/>
                </a:tc>
                <a:tc>
                  <a:txBody>
                    <a:bodyPr/>
                    <a:lstStyle/>
                    <a:p>
                      <a:pPr algn="ctr"/>
                      <a:r>
                        <a:rPr lang="en-GB" sz="1200" noProof="0" dirty="0"/>
                        <a:t>-</a:t>
                      </a:r>
                    </a:p>
                  </a:txBody>
                  <a:tcPr/>
                </a:tc>
                <a:extLst>
                  <a:ext uri="{0D108BD9-81ED-4DB2-BD59-A6C34878D82A}">
                    <a16:rowId xmlns:a16="http://schemas.microsoft.com/office/drawing/2014/main" val="10004"/>
                  </a:ext>
                </a:extLst>
              </a:tr>
              <a:tr h="267219">
                <a:tc>
                  <a:txBody>
                    <a:bodyPr/>
                    <a:lstStyle/>
                    <a:p>
                      <a:pPr algn="ctr"/>
                      <a:r>
                        <a:rPr lang="en-GB" sz="1200" baseline="30000" noProof="0" dirty="0"/>
                        <a:t>131</a:t>
                      </a:r>
                      <a:r>
                        <a:rPr lang="en-GB" sz="1200" noProof="0" dirty="0"/>
                        <a:t>I</a:t>
                      </a:r>
                    </a:p>
                  </a:txBody>
                  <a:tcPr/>
                </a:tc>
                <a:tc>
                  <a:txBody>
                    <a:bodyPr/>
                    <a:lstStyle/>
                    <a:p>
                      <a:pPr algn="ctr"/>
                      <a:r>
                        <a:rPr lang="en-GB" sz="1200" noProof="0" dirty="0"/>
                        <a:t>8.0 d</a:t>
                      </a:r>
                    </a:p>
                  </a:txBody>
                  <a:tcPr/>
                </a:tc>
                <a:tc>
                  <a:txBody>
                    <a:bodyPr/>
                    <a:lstStyle/>
                    <a:p>
                      <a:pPr algn="ctr"/>
                      <a:r>
                        <a:rPr lang="en-GB" sz="1200" noProof="0" dirty="0"/>
                        <a:t>0.8 (β</a:t>
                      </a:r>
                      <a:r>
                        <a:rPr lang="en-GB" sz="1200" baseline="30000" noProof="0" dirty="0"/>
                        <a:t>-</a:t>
                      </a:r>
                      <a:r>
                        <a:rPr lang="en-GB" sz="1200" baseline="0" noProof="0" dirty="0"/>
                        <a:t>)</a:t>
                      </a:r>
                      <a:endParaRPr lang="en-GB" sz="1200" noProof="0" dirty="0"/>
                    </a:p>
                  </a:txBody>
                  <a:tcPr/>
                </a:tc>
                <a:tc>
                  <a:txBody>
                    <a:bodyPr/>
                    <a:lstStyle/>
                    <a:p>
                      <a:pPr algn="ctr"/>
                      <a:r>
                        <a:rPr lang="en-GB" sz="1200" noProof="0" dirty="0"/>
                        <a:t>364 (82 %); 637(7 %)</a:t>
                      </a:r>
                    </a:p>
                  </a:txBody>
                  <a:tcPr/>
                </a:tc>
                <a:extLst>
                  <a:ext uri="{0D108BD9-81ED-4DB2-BD59-A6C34878D82A}">
                    <a16:rowId xmlns:a16="http://schemas.microsoft.com/office/drawing/2014/main" val="10005"/>
                  </a:ext>
                </a:extLst>
              </a:tr>
              <a:tr h="267219">
                <a:tc>
                  <a:txBody>
                    <a:bodyPr/>
                    <a:lstStyle/>
                    <a:p>
                      <a:pPr algn="ctr"/>
                      <a:r>
                        <a:rPr lang="en-GB" sz="1200" baseline="30000" noProof="0" dirty="0"/>
                        <a:t>153</a:t>
                      </a:r>
                      <a:r>
                        <a:rPr lang="en-GB" sz="1200" noProof="0" dirty="0"/>
                        <a:t>Sm</a:t>
                      </a:r>
                    </a:p>
                  </a:txBody>
                  <a:tcPr/>
                </a:tc>
                <a:tc>
                  <a:txBody>
                    <a:bodyPr/>
                    <a:lstStyle/>
                    <a:p>
                      <a:pPr algn="ctr"/>
                      <a:r>
                        <a:rPr lang="en-GB" sz="1200" noProof="0" dirty="0"/>
                        <a:t>1.9 d</a:t>
                      </a:r>
                    </a:p>
                  </a:txBody>
                  <a:tcPr/>
                </a:tc>
                <a:tc>
                  <a:txBody>
                    <a:bodyPr/>
                    <a:lstStyle/>
                    <a:p>
                      <a:pPr algn="ctr"/>
                      <a:r>
                        <a:rPr lang="en-GB" sz="1200" noProof="0" dirty="0"/>
                        <a:t>0.8 (β</a:t>
                      </a:r>
                      <a:r>
                        <a:rPr lang="en-GB" sz="1200" baseline="30000" noProof="0" dirty="0"/>
                        <a:t>-</a:t>
                      </a:r>
                      <a:r>
                        <a:rPr lang="en-GB" sz="1200" baseline="0" noProof="0" dirty="0"/>
                        <a:t>)</a:t>
                      </a:r>
                      <a:endParaRPr lang="en-GB" sz="1200" noProof="0" dirty="0"/>
                    </a:p>
                  </a:txBody>
                  <a:tcPr/>
                </a:tc>
                <a:tc>
                  <a:txBody>
                    <a:bodyPr/>
                    <a:lstStyle/>
                    <a:p>
                      <a:pPr algn="ctr"/>
                      <a:r>
                        <a:rPr lang="en-GB" sz="1200" noProof="0" dirty="0"/>
                        <a:t>103 (30 %)</a:t>
                      </a:r>
                    </a:p>
                  </a:txBody>
                  <a:tcPr/>
                </a:tc>
                <a:extLst>
                  <a:ext uri="{0D108BD9-81ED-4DB2-BD59-A6C34878D82A}">
                    <a16:rowId xmlns:a16="http://schemas.microsoft.com/office/drawing/2014/main" val="10006"/>
                  </a:ext>
                </a:extLst>
              </a:tr>
              <a:tr h="267219">
                <a:tc>
                  <a:txBody>
                    <a:bodyPr/>
                    <a:lstStyle/>
                    <a:p>
                      <a:pPr algn="ctr"/>
                      <a:r>
                        <a:rPr lang="en-GB" sz="1200" baseline="30000" noProof="0" dirty="0"/>
                        <a:t>177</a:t>
                      </a:r>
                      <a:r>
                        <a:rPr lang="en-GB" sz="1200" noProof="0" dirty="0"/>
                        <a:t>Lu</a:t>
                      </a:r>
                    </a:p>
                  </a:txBody>
                  <a:tcPr/>
                </a:tc>
                <a:tc>
                  <a:txBody>
                    <a:bodyPr/>
                    <a:lstStyle/>
                    <a:p>
                      <a:pPr algn="ctr"/>
                      <a:r>
                        <a:rPr lang="en-GB" sz="1200" noProof="0" dirty="0"/>
                        <a:t>6.6 d</a:t>
                      </a:r>
                    </a:p>
                  </a:txBody>
                  <a:tcPr/>
                </a:tc>
                <a:tc>
                  <a:txBody>
                    <a:bodyPr/>
                    <a:lstStyle/>
                    <a:p>
                      <a:pPr algn="ctr"/>
                      <a:r>
                        <a:rPr lang="en-GB" sz="1200" noProof="0" dirty="0"/>
                        <a:t>0.5 (β</a:t>
                      </a:r>
                      <a:r>
                        <a:rPr lang="en-GB" sz="1200" baseline="30000" noProof="0" dirty="0"/>
                        <a:t>-</a:t>
                      </a:r>
                      <a:r>
                        <a:rPr lang="en-GB" sz="1200" baseline="0" noProof="0" dirty="0"/>
                        <a:t>)</a:t>
                      </a:r>
                      <a:endParaRPr lang="en-GB" sz="1200" noProof="0" dirty="0"/>
                    </a:p>
                  </a:txBody>
                  <a:tcPr/>
                </a:tc>
                <a:tc>
                  <a:txBody>
                    <a:bodyPr/>
                    <a:lstStyle/>
                    <a:p>
                      <a:pPr algn="ctr"/>
                      <a:r>
                        <a:rPr lang="en-GB" sz="1200" noProof="0" dirty="0"/>
                        <a:t>208 (11 %); 113 (6 %)</a:t>
                      </a:r>
                    </a:p>
                  </a:txBody>
                  <a:tcPr/>
                </a:tc>
                <a:extLst>
                  <a:ext uri="{0D108BD9-81ED-4DB2-BD59-A6C34878D82A}">
                    <a16:rowId xmlns:a16="http://schemas.microsoft.com/office/drawing/2014/main" val="10007"/>
                  </a:ext>
                </a:extLst>
              </a:tr>
              <a:tr h="267219">
                <a:tc>
                  <a:txBody>
                    <a:bodyPr/>
                    <a:lstStyle/>
                    <a:p>
                      <a:pPr algn="ctr"/>
                      <a:r>
                        <a:rPr lang="en-GB" sz="1200" baseline="30000" noProof="0" dirty="0"/>
                        <a:t>186</a:t>
                      </a:r>
                      <a:r>
                        <a:rPr lang="en-GB" sz="1200" noProof="0" dirty="0"/>
                        <a:t>Re</a:t>
                      </a:r>
                    </a:p>
                  </a:txBody>
                  <a:tcPr/>
                </a:tc>
                <a:tc>
                  <a:txBody>
                    <a:bodyPr/>
                    <a:lstStyle/>
                    <a:p>
                      <a:pPr algn="ctr"/>
                      <a:r>
                        <a:rPr lang="en-GB" sz="1200" noProof="0" dirty="0"/>
                        <a:t>3.7 d</a:t>
                      </a:r>
                    </a:p>
                  </a:txBody>
                  <a:tcPr/>
                </a:tc>
                <a:tc>
                  <a:txBody>
                    <a:bodyPr/>
                    <a:lstStyle/>
                    <a:p>
                      <a:pPr algn="ctr"/>
                      <a:r>
                        <a:rPr lang="en-GB" sz="1200" noProof="0" dirty="0"/>
                        <a:t>1.1 (β</a:t>
                      </a:r>
                      <a:r>
                        <a:rPr lang="en-GB" sz="1200" baseline="30000" noProof="0" dirty="0"/>
                        <a:t>-</a:t>
                      </a:r>
                      <a:r>
                        <a:rPr lang="en-GB" sz="1200" baseline="0" noProof="0" dirty="0"/>
                        <a:t>)</a:t>
                      </a:r>
                      <a:endParaRPr lang="en-GB" sz="1200" noProof="0" dirty="0"/>
                    </a:p>
                  </a:txBody>
                  <a:tcPr/>
                </a:tc>
                <a:tc>
                  <a:txBody>
                    <a:bodyPr/>
                    <a:lstStyle/>
                    <a:p>
                      <a:pPr algn="ctr"/>
                      <a:r>
                        <a:rPr lang="en-GB" sz="1200" noProof="0" dirty="0"/>
                        <a:t>137 (9 %)</a:t>
                      </a:r>
                    </a:p>
                  </a:txBody>
                  <a:tcPr/>
                </a:tc>
                <a:extLst>
                  <a:ext uri="{0D108BD9-81ED-4DB2-BD59-A6C34878D82A}">
                    <a16:rowId xmlns:a16="http://schemas.microsoft.com/office/drawing/2014/main" val="10008"/>
                  </a:ext>
                </a:extLst>
              </a:tr>
              <a:tr h="267219">
                <a:tc>
                  <a:txBody>
                    <a:bodyPr/>
                    <a:lstStyle/>
                    <a:p>
                      <a:pPr algn="ctr"/>
                      <a:r>
                        <a:rPr lang="en-GB" sz="1200" baseline="30000" noProof="0" dirty="0"/>
                        <a:t>188</a:t>
                      </a:r>
                      <a:r>
                        <a:rPr lang="en-GB" sz="1200" noProof="0" dirty="0"/>
                        <a:t>Re</a:t>
                      </a:r>
                    </a:p>
                  </a:txBody>
                  <a:tcPr/>
                </a:tc>
                <a:tc>
                  <a:txBody>
                    <a:bodyPr/>
                    <a:lstStyle/>
                    <a:p>
                      <a:pPr algn="ctr"/>
                      <a:r>
                        <a:rPr lang="en-GB" sz="1200" noProof="0" dirty="0"/>
                        <a:t>0.7 d</a:t>
                      </a:r>
                    </a:p>
                  </a:txBody>
                  <a:tcPr/>
                </a:tc>
                <a:tc>
                  <a:txBody>
                    <a:bodyPr/>
                    <a:lstStyle/>
                    <a:p>
                      <a:pPr algn="ctr"/>
                      <a:r>
                        <a:rPr lang="en-GB" sz="1200" noProof="0" dirty="0"/>
                        <a:t>2.1 (β</a:t>
                      </a:r>
                      <a:r>
                        <a:rPr lang="en-GB" sz="1200" baseline="30000" noProof="0" dirty="0"/>
                        <a:t>-</a:t>
                      </a:r>
                      <a:r>
                        <a:rPr lang="en-GB" sz="1200" baseline="0" noProof="0" dirty="0"/>
                        <a:t>)</a:t>
                      </a:r>
                      <a:endParaRPr lang="en-GB" sz="1200" noProof="0" dirty="0"/>
                    </a:p>
                  </a:txBody>
                  <a:tcPr/>
                </a:tc>
                <a:tc>
                  <a:txBody>
                    <a:bodyPr/>
                    <a:lstStyle/>
                    <a:p>
                      <a:pPr algn="ctr"/>
                      <a:r>
                        <a:rPr lang="en-GB" sz="1200" noProof="0" dirty="0"/>
                        <a:t>155 (16 %)</a:t>
                      </a:r>
                    </a:p>
                  </a:txBody>
                  <a:tcPr/>
                </a:tc>
                <a:extLst>
                  <a:ext uri="{0D108BD9-81ED-4DB2-BD59-A6C34878D82A}">
                    <a16:rowId xmlns:a16="http://schemas.microsoft.com/office/drawing/2014/main" val="10009"/>
                  </a:ext>
                </a:extLst>
              </a:tr>
              <a:tr h="267219">
                <a:tc gridSpan="4">
                  <a:txBody>
                    <a:bodyPr/>
                    <a:lstStyle/>
                    <a:p>
                      <a:pPr algn="l"/>
                      <a:r>
                        <a:rPr lang="en-GB" sz="1200" noProof="0" dirty="0"/>
                        <a:t>α-emitters</a:t>
                      </a:r>
                    </a:p>
                  </a:txBody>
                  <a:tcPr/>
                </a:tc>
                <a:tc hMerge="1">
                  <a:txBody>
                    <a:bodyPr/>
                    <a:lstStyle/>
                    <a:p>
                      <a:endParaRPr lang="en-GB" noProof="0" dirty="0"/>
                    </a:p>
                  </a:txBody>
                  <a:tcPr/>
                </a:tc>
                <a:tc hMerge="1">
                  <a:txBody>
                    <a:bodyPr/>
                    <a:lstStyle/>
                    <a:p>
                      <a:endParaRPr lang="en-GB" noProof="0" dirty="0"/>
                    </a:p>
                  </a:txBody>
                  <a:tcPr/>
                </a:tc>
                <a:tc hMerge="1">
                  <a:txBody>
                    <a:bodyPr/>
                    <a:lstStyle/>
                    <a:p>
                      <a:endParaRPr lang="en-GB"/>
                    </a:p>
                  </a:txBody>
                  <a:tcPr/>
                </a:tc>
                <a:extLst>
                  <a:ext uri="{0D108BD9-81ED-4DB2-BD59-A6C34878D82A}">
                    <a16:rowId xmlns:a16="http://schemas.microsoft.com/office/drawing/2014/main" val="10010"/>
                  </a:ext>
                </a:extLst>
              </a:tr>
              <a:tr h="267219">
                <a:tc>
                  <a:txBody>
                    <a:bodyPr/>
                    <a:lstStyle/>
                    <a:p>
                      <a:pPr algn="ctr"/>
                      <a:r>
                        <a:rPr lang="en-GB" sz="1200" baseline="30000" noProof="0" dirty="0"/>
                        <a:t>211</a:t>
                      </a:r>
                      <a:r>
                        <a:rPr lang="en-GB" sz="1200" noProof="0" dirty="0"/>
                        <a:t>At</a:t>
                      </a:r>
                    </a:p>
                  </a:txBody>
                  <a:tcPr/>
                </a:tc>
                <a:tc>
                  <a:txBody>
                    <a:bodyPr/>
                    <a:lstStyle/>
                    <a:p>
                      <a:pPr algn="ctr"/>
                      <a:r>
                        <a:rPr lang="en-GB" sz="1200" noProof="0" dirty="0"/>
                        <a:t>7.2 h</a:t>
                      </a:r>
                    </a:p>
                  </a:txBody>
                  <a:tcPr/>
                </a:tc>
                <a:tc>
                  <a:txBody>
                    <a:bodyPr/>
                    <a:lstStyle/>
                    <a:p>
                      <a:pPr algn="ctr"/>
                      <a:r>
                        <a:rPr lang="en-GB" sz="1200" noProof="0" dirty="0"/>
                        <a:t>5.9 (α)</a:t>
                      </a:r>
                    </a:p>
                  </a:txBody>
                  <a:tcPr/>
                </a:tc>
                <a:tc>
                  <a:txBody>
                    <a:bodyPr/>
                    <a:lstStyle/>
                    <a:p>
                      <a:pPr algn="ctr"/>
                      <a:r>
                        <a:rPr lang="en-GB" sz="1200" noProof="0" dirty="0"/>
                        <a:t>-</a:t>
                      </a:r>
                    </a:p>
                  </a:txBody>
                  <a:tcPr/>
                </a:tc>
                <a:extLst>
                  <a:ext uri="{0D108BD9-81ED-4DB2-BD59-A6C34878D82A}">
                    <a16:rowId xmlns:a16="http://schemas.microsoft.com/office/drawing/2014/main" val="10011"/>
                  </a:ext>
                </a:extLst>
              </a:tr>
              <a:tr h="267219">
                <a:tc>
                  <a:txBody>
                    <a:bodyPr/>
                    <a:lstStyle/>
                    <a:p>
                      <a:pPr algn="ctr"/>
                      <a:r>
                        <a:rPr lang="en-GB" sz="1200" baseline="30000" noProof="0" dirty="0"/>
                        <a:t>212</a:t>
                      </a:r>
                      <a:r>
                        <a:rPr lang="en-GB" sz="1200" noProof="0" dirty="0"/>
                        <a:t>Bi</a:t>
                      </a:r>
                    </a:p>
                  </a:txBody>
                  <a:tcPr/>
                </a:tc>
                <a:tc>
                  <a:txBody>
                    <a:bodyPr/>
                    <a:lstStyle/>
                    <a:p>
                      <a:pPr algn="ctr"/>
                      <a:r>
                        <a:rPr lang="en-GB" sz="1200" noProof="0" dirty="0"/>
                        <a:t>1.0 h</a:t>
                      </a:r>
                    </a:p>
                  </a:txBody>
                  <a:tcPr/>
                </a:tc>
                <a:tc>
                  <a:txBody>
                    <a:bodyPr/>
                    <a:lstStyle/>
                    <a:p>
                      <a:pPr algn="ctr"/>
                      <a:r>
                        <a:rPr lang="en-GB" sz="1200" noProof="0" dirty="0"/>
                        <a:t>6.1 (α)</a:t>
                      </a:r>
                    </a:p>
                  </a:txBody>
                  <a:tcPr/>
                </a:tc>
                <a:tc>
                  <a:txBody>
                    <a:bodyPr/>
                    <a:lstStyle/>
                    <a:p>
                      <a:pPr algn="ctr"/>
                      <a:r>
                        <a:rPr lang="en-GB" sz="1200" noProof="0" dirty="0"/>
                        <a:t>727 (7 %)</a:t>
                      </a:r>
                    </a:p>
                  </a:txBody>
                  <a:tcPr/>
                </a:tc>
                <a:extLst>
                  <a:ext uri="{0D108BD9-81ED-4DB2-BD59-A6C34878D82A}">
                    <a16:rowId xmlns:a16="http://schemas.microsoft.com/office/drawing/2014/main" val="10012"/>
                  </a:ext>
                </a:extLst>
              </a:tr>
              <a:tr h="267219">
                <a:tc>
                  <a:txBody>
                    <a:bodyPr/>
                    <a:lstStyle/>
                    <a:p>
                      <a:pPr algn="ctr"/>
                      <a:r>
                        <a:rPr lang="en-GB" sz="1200" baseline="30000" noProof="0" dirty="0">
                          <a:solidFill>
                            <a:schemeClr val="tx1"/>
                          </a:solidFill>
                        </a:rPr>
                        <a:t>223</a:t>
                      </a:r>
                      <a:r>
                        <a:rPr lang="en-GB" sz="1200" noProof="0" dirty="0">
                          <a:solidFill>
                            <a:schemeClr val="tx1"/>
                          </a:solidFill>
                        </a:rPr>
                        <a:t>Ra</a:t>
                      </a:r>
                      <a:endParaRPr lang="en-GB" sz="1200" baseline="30000" noProof="0" dirty="0">
                        <a:solidFill>
                          <a:schemeClr val="tx1"/>
                        </a:solidFill>
                      </a:endParaRPr>
                    </a:p>
                  </a:txBody>
                  <a:tcPr/>
                </a:tc>
                <a:tc>
                  <a:txBody>
                    <a:bodyPr/>
                    <a:lstStyle/>
                    <a:p>
                      <a:pPr algn="ctr"/>
                      <a:r>
                        <a:rPr lang="en-GB" sz="1200" noProof="0" dirty="0">
                          <a:solidFill>
                            <a:schemeClr val="tx1"/>
                          </a:solidFill>
                        </a:rPr>
                        <a:t>11.4 d</a:t>
                      </a:r>
                    </a:p>
                  </a:txBody>
                  <a:tcPr/>
                </a:tc>
                <a:tc>
                  <a:txBody>
                    <a:bodyPr/>
                    <a:lstStyle/>
                    <a:p>
                      <a:pPr algn="ctr"/>
                      <a:r>
                        <a:rPr lang="en-GB" sz="1200" noProof="0" dirty="0">
                          <a:solidFill>
                            <a:schemeClr val="tx1"/>
                          </a:solidFill>
                        </a:rPr>
                        <a:t>5.87 (α)</a:t>
                      </a:r>
                    </a:p>
                  </a:txBody>
                  <a:tcPr/>
                </a:tc>
                <a:tc>
                  <a:txBody>
                    <a:bodyPr/>
                    <a:lstStyle/>
                    <a:p>
                      <a:pPr algn="ctr"/>
                      <a:r>
                        <a:rPr lang="en-GB" sz="1200" noProof="0" dirty="0">
                          <a:solidFill>
                            <a:schemeClr val="tx1"/>
                          </a:solidFill>
                        </a:rPr>
                        <a:t>269 (14 %);154 (6 %)</a:t>
                      </a:r>
                    </a:p>
                  </a:txBody>
                  <a:tcPr/>
                </a:tc>
                <a:extLst>
                  <a:ext uri="{0D108BD9-81ED-4DB2-BD59-A6C34878D82A}">
                    <a16:rowId xmlns:a16="http://schemas.microsoft.com/office/drawing/2014/main" val="10013"/>
                  </a:ext>
                </a:extLst>
              </a:tr>
              <a:tr h="267219">
                <a:tc>
                  <a:txBody>
                    <a:bodyPr/>
                    <a:lstStyle/>
                    <a:p>
                      <a:pPr algn="ctr"/>
                      <a:r>
                        <a:rPr lang="en-GB" sz="1200" baseline="30000" noProof="0" dirty="0"/>
                        <a:t>225</a:t>
                      </a:r>
                      <a:r>
                        <a:rPr lang="en-GB" sz="1200" noProof="0" dirty="0"/>
                        <a:t>Ac</a:t>
                      </a:r>
                    </a:p>
                  </a:txBody>
                  <a:tcPr/>
                </a:tc>
                <a:tc>
                  <a:txBody>
                    <a:bodyPr/>
                    <a:lstStyle/>
                    <a:p>
                      <a:pPr algn="ctr"/>
                      <a:r>
                        <a:rPr lang="en-GB" sz="1200" noProof="0" dirty="0"/>
                        <a:t>10.0 d</a:t>
                      </a:r>
                    </a:p>
                  </a:txBody>
                  <a:tcPr/>
                </a:tc>
                <a:tc>
                  <a:txBody>
                    <a:bodyPr/>
                    <a:lstStyle/>
                    <a:p>
                      <a:pPr algn="ctr"/>
                      <a:r>
                        <a:rPr lang="en-GB" sz="1200" noProof="0" dirty="0"/>
                        <a:t>5.8 (α)</a:t>
                      </a:r>
                    </a:p>
                  </a:txBody>
                  <a:tcPr/>
                </a:tc>
                <a:tc>
                  <a:txBody>
                    <a:bodyPr/>
                    <a:lstStyle/>
                    <a:p>
                      <a:pPr algn="ctr"/>
                      <a:endParaRPr lang="en-GB" sz="1200" noProof="0" dirty="0"/>
                    </a:p>
                  </a:txBody>
                  <a:tcPr/>
                </a:tc>
                <a:extLst>
                  <a:ext uri="{0D108BD9-81ED-4DB2-BD59-A6C34878D82A}">
                    <a16:rowId xmlns:a16="http://schemas.microsoft.com/office/drawing/2014/main" val="10014"/>
                  </a:ext>
                </a:extLst>
              </a:tr>
              <a:tr h="267219">
                <a:tc gridSpan="4">
                  <a:txBody>
                    <a:bodyPr/>
                    <a:lstStyle/>
                    <a:p>
                      <a:pPr algn="l"/>
                      <a:r>
                        <a:rPr lang="en-GB" sz="1200" noProof="0" dirty="0"/>
                        <a:t>Auger electron emitters</a:t>
                      </a:r>
                    </a:p>
                  </a:txBody>
                  <a:tcPr/>
                </a:tc>
                <a:tc hMerge="1">
                  <a:txBody>
                    <a:bodyPr/>
                    <a:lstStyle/>
                    <a:p>
                      <a:endParaRPr lang="en-GB" noProof="0" dirty="0"/>
                    </a:p>
                  </a:txBody>
                  <a:tcPr/>
                </a:tc>
                <a:tc hMerge="1">
                  <a:txBody>
                    <a:bodyPr/>
                    <a:lstStyle/>
                    <a:p>
                      <a:endParaRPr lang="en-GB" noProof="0" dirty="0"/>
                    </a:p>
                  </a:txBody>
                  <a:tcPr/>
                </a:tc>
                <a:tc hMerge="1">
                  <a:txBody>
                    <a:bodyPr/>
                    <a:lstStyle/>
                    <a:p>
                      <a:endParaRPr lang="en-GB"/>
                    </a:p>
                  </a:txBody>
                  <a:tcPr/>
                </a:tc>
                <a:extLst>
                  <a:ext uri="{0D108BD9-81ED-4DB2-BD59-A6C34878D82A}">
                    <a16:rowId xmlns:a16="http://schemas.microsoft.com/office/drawing/2014/main" val="10015"/>
                  </a:ext>
                </a:extLst>
              </a:tr>
              <a:tr h="267219">
                <a:tc>
                  <a:txBody>
                    <a:bodyPr/>
                    <a:lstStyle/>
                    <a:p>
                      <a:pPr algn="ctr"/>
                      <a:r>
                        <a:rPr lang="en-GB" sz="1200" baseline="30000" noProof="0" dirty="0"/>
                        <a:t>67</a:t>
                      </a:r>
                      <a:r>
                        <a:rPr lang="en-GB" sz="1200" noProof="0" dirty="0"/>
                        <a:t>Ga</a:t>
                      </a:r>
                    </a:p>
                  </a:txBody>
                  <a:tcPr/>
                </a:tc>
                <a:tc>
                  <a:txBody>
                    <a:bodyPr/>
                    <a:lstStyle/>
                    <a:p>
                      <a:pPr algn="ctr"/>
                      <a:r>
                        <a:rPr lang="en-GB" sz="1200" noProof="0" dirty="0"/>
                        <a:t>3.3 d</a:t>
                      </a:r>
                    </a:p>
                  </a:txBody>
                  <a:tcPr/>
                </a:tc>
                <a:tc>
                  <a:txBody>
                    <a:bodyPr/>
                    <a:lstStyle/>
                    <a:p>
                      <a:pPr algn="ctr"/>
                      <a:r>
                        <a:rPr lang="en-GB" sz="1200" noProof="0" dirty="0"/>
                        <a:t>Auger electrons</a:t>
                      </a:r>
                    </a:p>
                  </a:txBody>
                  <a:tcPr/>
                </a:tc>
                <a:tc>
                  <a:txBody>
                    <a:bodyPr/>
                    <a:lstStyle/>
                    <a:p>
                      <a:pPr algn="ctr"/>
                      <a:r>
                        <a:rPr lang="en-GB" sz="1200" noProof="0" dirty="0"/>
                        <a:t>93 (39 %); 185</a:t>
                      </a:r>
                      <a:r>
                        <a:rPr lang="en-GB" sz="1200" baseline="0" noProof="0" dirty="0"/>
                        <a:t> (21 %); 300 (17 %)</a:t>
                      </a:r>
                      <a:endParaRPr lang="en-GB" sz="1200" noProof="0" dirty="0"/>
                    </a:p>
                  </a:txBody>
                  <a:tcPr/>
                </a:tc>
                <a:extLst>
                  <a:ext uri="{0D108BD9-81ED-4DB2-BD59-A6C34878D82A}">
                    <a16:rowId xmlns:a16="http://schemas.microsoft.com/office/drawing/2014/main" val="10016"/>
                  </a:ext>
                </a:extLst>
              </a:tr>
              <a:tr h="267219">
                <a:tc>
                  <a:txBody>
                    <a:bodyPr/>
                    <a:lstStyle/>
                    <a:p>
                      <a:pPr algn="ctr"/>
                      <a:r>
                        <a:rPr lang="en-GB" sz="1200" baseline="30000" noProof="0" dirty="0"/>
                        <a:t>125</a:t>
                      </a:r>
                      <a:r>
                        <a:rPr lang="en-GB" sz="1200" noProof="0" dirty="0"/>
                        <a:t>I</a:t>
                      </a:r>
                    </a:p>
                  </a:txBody>
                  <a:tcPr/>
                </a:tc>
                <a:tc>
                  <a:txBody>
                    <a:bodyPr/>
                    <a:lstStyle/>
                    <a:p>
                      <a:pPr algn="ctr"/>
                      <a:r>
                        <a:rPr lang="en-GB" sz="1200" noProof="0" dirty="0"/>
                        <a:t>59.4 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noProof="0" dirty="0"/>
                        <a:t>Auger electrons</a:t>
                      </a:r>
                    </a:p>
                  </a:txBody>
                  <a:tcPr/>
                </a:tc>
                <a:tc>
                  <a:txBody>
                    <a:bodyPr/>
                    <a:lstStyle/>
                    <a:p>
                      <a:pPr algn="ctr"/>
                      <a:r>
                        <a:rPr lang="en-GB" sz="1200" noProof="0" dirty="0"/>
                        <a:t>35 (6.7 %)</a:t>
                      </a:r>
                    </a:p>
                  </a:txBody>
                  <a:tcPr/>
                </a:tc>
                <a:extLst>
                  <a:ext uri="{0D108BD9-81ED-4DB2-BD59-A6C34878D82A}">
                    <a16:rowId xmlns:a16="http://schemas.microsoft.com/office/drawing/2014/main" val="10017"/>
                  </a:ext>
                </a:extLst>
              </a:tr>
              <a:tr h="267219">
                <a:tc>
                  <a:txBody>
                    <a:bodyPr/>
                    <a:lstStyle/>
                    <a:p>
                      <a:pPr algn="ctr"/>
                      <a:r>
                        <a:rPr lang="en-GB" sz="1200" baseline="30000" noProof="0" dirty="0"/>
                        <a:t>195m</a:t>
                      </a:r>
                      <a:r>
                        <a:rPr lang="en-GB" sz="1200" noProof="0" dirty="0"/>
                        <a:t>Pt</a:t>
                      </a:r>
                    </a:p>
                  </a:txBody>
                  <a:tcPr/>
                </a:tc>
                <a:tc>
                  <a:txBody>
                    <a:bodyPr/>
                    <a:lstStyle/>
                    <a:p>
                      <a:pPr algn="ctr"/>
                      <a:r>
                        <a:rPr lang="en-GB" sz="1200" noProof="0" dirty="0"/>
                        <a:t>4.0 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noProof="0" dirty="0"/>
                        <a:t>Auger electrons</a:t>
                      </a:r>
                    </a:p>
                  </a:txBody>
                  <a:tcPr/>
                </a:tc>
                <a:tc>
                  <a:txBody>
                    <a:bodyPr/>
                    <a:lstStyle/>
                    <a:p>
                      <a:pPr algn="ctr"/>
                      <a:r>
                        <a:rPr lang="en-GB" sz="1200" noProof="0" dirty="0"/>
                        <a:t>99</a:t>
                      </a:r>
                      <a:r>
                        <a:rPr lang="en-GB" sz="1200" baseline="0" noProof="0" dirty="0"/>
                        <a:t> (11 %)</a:t>
                      </a:r>
                      <a:endParaRPr lang="en-GB" sz="1200" noProof="0" dirty="0"/>
                    </a:p>
                  </a:txBody>
                  <a:tcPr/>
                </a:tc>
                <a:extLst>
                  <a:ext uri="{0D108BD9-81ED-4DB2-BD59-A6C34878D82A}">
                    <a16:rowId xmlns:a16="http://schemas.microsoft.com/office/drawing/2014/main" val="10018"/>
                  </a:ext>
                </a:extLst>
              </a:tr>
            </a:tbl>
          </a:graphicData>
        </a:graphic>
      </p:graphicFrame>
      <p:sp>
        <p:nvSpPr>
          <p:cNvPr id="4" name="Platshållare för innehåll 2"/>
          <p:cNvSpPr>
            <a:spLocks noGrp="1"/>
          </p:cNvSpPr>
          <p:nvPr>
            <p:ph idx="1"/>
          </p:nvPr>
        </p:nvSpPr>
        <p:spPr>
          <a:xfrm>
            <a:off x="4495800" y="6385560"/>
            <a:ext cx="3865084" cy="381000"/>
          </a:xfrm>
        </p:spPr>
        <p:txBody>
          <a:bodyPr/>
          <a:lstStyle/>
          <a:p>
            <a:pPr marL="0" indent="0">
              <a:buNone/>
            </a:pPr>
            <a:r>
              <a:rPr lang="en-GB" sz="1600" dirty="0"/>
              <a:t>Nuclide data from ICRP Publication 107</a:t>
            </a:r>
          </a:p>
        </p:txBody>
      </p:sp>
    </p:spTree>
    <p:extLst>
      <p:ext uri="{BB962C8B-B14F-4D97-AF65-F5344CB8AC3E}">
        <p14:creationId xmlns:p14="http://schemas.microsoft.com/office/powerpoint/2010/main" val="2316484465"/>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Thank you</a:t>
            </a:r>
          </a:p>
        </p:txBody>
      </p:sp>
      <p:sp>
        <p:nvSpPr>
          <p:cNvPr id="70659" name="Rectangle 3"/>
          <p:cNvSpPr>
            <a:spLocks noGrp="1" noChangeArrowheads="1"/>
          </p:cNvSpPr>
          <p:nvPr>
            <p:ph idx="1"/>
          </p:nvPr>
        </p:nvSpPr>
        <p:spPr>
          <a:xfrm>
            <a:off x="683568" y="1988840"/>
            <a:ext cx="7848872" cy="2232248"/>
          </a:xfrm>
        </p:spPr>
        <p:txBody>
          <a:bodyPr/>
          <a:lstStyle/>
          <a:p>
            <a:r>
              <a:rPr lang="en-GB" dirty="0"/>
              <a:t>You are invited to use this lesson for training and to apply them in practice but not for commercial purposes.</a:t>
            </a:r>
          </a:p>
        </p:txBody>
      </p:sp>
    </p:spTree>
    <p:extLst>
      <p:ext uri="{BB962C8B-B14F-4D97-AF65-F5344CB8AC3E}">
        <p14:creationId xmlns:p14="http://schemas.microsoft.com/office/powerpoint/2010/main" val="3551361316"/>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CRP Logo.gif"/>
          <p:cNvPicPr>
            <a:picLocks noChangeAspect="1"/>
          </p:cNvPicPr>
          <p:nvPr/>
        </p:nvPicPr>
        <p:blipFill>
          <a:blip r:embed="rId3" cstate="print">
            <a:clrChange>
              <a:clrFrom>
                <a:srgbClr val="FFFFFF"/>
              </a:clrFrom>
              <a:clrTo>
                <a:srgbClr val="FFFFFF">
                  <a:alpha val="0"/>
                </a:srgbClr>
              </a:clrTo>
            </a:clrChange>
          </a:blip>
          <a:stretch>
            <a:fillRect/>
          </a:stretch>
        </p:blipFill>
        <p:spPr>
          <a:xfrm>
            <a:off x="1322834" y="1905000"/>
            <a:ext cx="6678166" cy="2133600"/>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8195" name="Text Placeholder 17"/>
          <p:cNvSpPr>
            <a:spLocks noGrp="1"/>
          </p:cNvSpPr>
          <p:nvPr>
            <p:ph type="body" idx="1"/>
          </p:nvPr>
        </p:nvSpPr>
        <p:spPr>
          <a:xfrm>
            <a:off x="0" y="5181600"/>
            <a:ext cx="9144000" cy="533400"/>
          </a:xfrm>
        </p:spPr>
        <p:txBody>
          <a:bodyPr/>
          <a:lstStyle/>
          <a:p>
            <a:pPr algn="ctr"/>
            <a:r>
              <a:rPr lang="en-US" altLang="en-US" u="sng" dirty="0"/>
              <a:t>www.icrp.org</a:t>
            </a:r>
            <a:endParaRPr lang="en-CA" altLang="en-US" u="sng"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609600"/>
            <a:ext cx="9144000" cy="1143000"/>
          </a:xfrm>
        </p:spPr>
        <p:txBody>
          <a:bodyPr>
            <a:noAutofit/>
          </a:bodyPr>
          <a:lstStyle/>
          <a:p>
            <a:r>
              <a:rPr lang="en-GB" dirty="0"/>
              <a:t>APPLY ICRP BASIC SYSTEM OF RADIATION PROTECTION</a:t>
            </a:r>
          </a:p>
        </p:txBody>
      </p:sp>
      <p:sp>
        <p:nvSpPr>
          <p:cNvPr id="3" name="Platshållare för innehåll 2"/>
          <p:cNvSpPr>
            <a:spLocks noGrp="1"/>
          </p:cNvSpPr>
          <p:nvPr>
            <p:ph idx="1"/>
          </p:nvPr>
        </p:nvSpPr>
        <p:spPr>
          <a:xfrm>
            <a:off x="457200" y="2209800"/>
            <a:ext cx="8229600" cy="4114800"/>
          </a:xfrm>
        </p:spPr>
        <p:txBody>
          <a:bodyPr/>
          <a:lstStyle/>
          <a:p>
            <a:r>
              <a:rPr lang="en-GB" dirty="0"/>
              <a:t>(JUSTIFICATION)</a:t>
            </a:r>
          </a:p>
          <a:p>
            <a:r>
              <a:rPr lang="en-GB" dirty="0"/>
              <a:t>OPTIMISATION APPLIED TO WORKING PROCEDURES</a:t>
            </a:r>
          </a:p>
          <a:p>
            <a:r>
              <a:rPr lang="en-GB" dirty="0"/>
              <a:t>DOSE LIMITATION</a:t>
            </a:r>
          </a:p>
        </p:txBody>
      </p:sp>
      <p:sp>
        <p:nvSpPr>
          <p:cNvPr id="4" name="Rectangle 3"/>
          <p:cNvSpPr txBox="1">
            <a:spLocks noChangeArrowheads="1"/>
          </p:cNvSpPr>
          <p:nvPr/>
        </p:nvSpPr>
        <p:spPr bwMode="auto">
          <a:xfrm>
            <a:off x="6553200" y="6552983"/>
            <a:ext cx="2590800" cy="25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rgbClr val="CCCCFF"/>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r" eaLnBrk="1" hangingPunct="1">
              <a:spcBef>
                <a:spcPts val="0"/>
              </a:spcBef>
              <a:buNone/>
              <a:defRPr/>
            </a:pPr>
            <a:r>
              <a:rPr lang="en-GB" sz="1400" dirty="0">
                <a:solidFill>
                  <a:schemeClr val="tx1"/>
                </a:solidFill>
              </a:rPr>
              <a:t>Slide refer to chapter E.9</a:t>
            </a:r>
            <a:endParaRPr lang="en-GB" dirty="0">
              <a:solidFill>
                <a:schemeClr val="tx1"/>
              </a:solidFill>
            </a:endParaRPr>
          </a:p>
        </p:txBody>
      </p:sp>
    </p:spTree>
    <p:extLst>
      <p:ext uri="{BB962C8B-B14F-4D97-AF65-F5344CB8AC3E}">
        <p14:creationId xmlns:p14="http://schemas.microsoft.com/office/powerpoint/2010/main" val="42829497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125760"/>
            <a:ext cx="7772400" cy="1143000"/>
          </a:xfrm>
        </p:spPr>
        <p:txBody>
          <a:bodyPr/>
          <a:lstStyle/>
          <a:p>
            <a:r>
              <a:rPr lang="en-GB" dirty="0"/>
              <a:t>DOSE LIMITATION</a:t>
            </a:r>
          </a:p>
        </p:txBody>
      </p:sp>
      <p:pic>
        <p:nvPicPr>
          <p:cNvPr id="14337" name="Picture 1"/>
          <p:cNvPicPr>
            <a:picLocks noChangeAspect="1" noChangeArrowheads="1"/>
          </p:cNvPicPr>
          <p:nvPr/>
        </p:nvPicPr>
        <p:blipFill>
          <a:blip r:embed="rId2" cstate="print"/>
          <a:srcRect t="10240"/>
          <a:stretch>
            <a:fillRect/>
          </a:stretch>
        </p:blipFill>
        <p:spPr bwMode="auto">
          <a:xfrm>
            <a:off x="1691680" y="1268760"/>
            <a:ext cx="5273675" cy="2987675"/>
          </a:xfrm>
          <a:prstGeom prst="rect">
            <a:avLst/>
          </a:prstGeom>
          <a:ln>
            <a:noFill/>
          </a:ln>
          <a:effectLst>
            <a:softEdge rad="112500"/>
          </a:effectLst>
        </p:spPr>
      </p:pic>
      <p:sp>
        <p:nvSpPr>
          <p:cNvPr id="5" name="Rektangel 4"/>
          <p:cNvSpPr/>
          <p:nvPr/>
        </p:nvSpPr>
        <p:spPr>
          <a:xfrm>
            <a:off x="2478097" y="2133600"/>
            <a:ext cx="3888432" cy="1152128"/>
          </a:xfrm>
          <a:prstGeom prst="rect">
            <a:avLst/>
          </a:prstGeom>
          <a:effectLst>
            <a:outerShdw blurRad="50800" dist="38100" dir="16200000" rotWithShape="0">
              <a:prstClr val="black">
                <a:alpha val="40000"/>
              </a:prstClr>
            </a:outerShdw>
          </a:effectLst>
          <a:scene3d>
            <a:camera prst="orthographicFront"/>
            <a:lightRig rig="threePt" dir="t"/>
          </a:scene3d>
          <a:sp3d>
            <a:bevelB w="0" h="704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Annual equivalent dose</a:t>
            </a:r>
          </a:p>
          <a:p>
            <a:pPr algn="ctr"/>
            <a:r>
              <a:rPr lang="en-GB"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Skin 500 </a:t>
            </a:r>
            <a:r>
              <a:rPr lang="en-GB" dirty="0" err="1">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mSv</a:t>
            </a:r>
            <a:r>
              <a:rPr lang="en-GB"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 averaged over 1cm</a:t>
            </a:r>
            <a:r>
              <a:rPr lang="en-GB" baseline="30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2</a:t>
            </a:r>
            <a:endParaRPr lang="en-GB"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endParaRPr>
          </a:p>
          <a:p>
            <a:pPr algn="ctr"/>
            <a:r>
              <a:rPr lang="en-GB"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Hands and feet 500 </a:t>
            </a:r>
            <a:r>
              <a:rPr lang="en-GB" dirty="0" err="1">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rPr>
              <a:t>mSv</a:t>
            </a:r>
            <a:endParaRPr lang="en-GB" dirty="0">
              <a:ln w="18415" cmpd="sng">
                <a:solidFill>
                  <a:srgbClr val="FFFFFF"/>
                </a:solidFill>
                <a:prstDash val="solid"/>
              </a:ln>
              <a:solidFill>
                <a:srgbClr val="FFFFFF"/>
              </a:solidFill>
              <a:effectLst>
                <a:outerShdw blurRad="38100" dist="38100" dir="2700000" algn="tl">
                  <a:srgbClr val="000000">
                    <a:alpha val="43137"/>
                  </a:srgbClr>
                </a:outerShdw>
              </a:effectLst>
              <a:latin typeface="Adobe Fangsong Std R" pitchFamily="18" charset="-128"/>
              <a:ea typeface="Adobe Fangsong Std R" pitchFamily="18" charset="-128"/>
            </a:endParaRPr>
          </a:p>
        </p:txBody>
      </p:sp>
      <p:sp>
        <p:nvSpPr>
          <p:cNvPr id="6" name="Rectangle 3"/>
          <p:cNvSpPr txBox="1">
            <a:spLocks noChangeArrowheads="1"/>
          </p:cNvSpPr>
          <p:nvPr/>
        </p:nvSpPr>
        <p:spPr bwMode="auto">
          <a:xfrm>
            <a:off x="5943600" y="6248400"/>
            <a:ext cx="3200400" cy="25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rgbClr val="CCCCFF"/>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r" eaLnBrk="1" hangingPunct="1">
              <a:spcBef>
                <a:spcPts val="0"/>
              </a:spcBef>
              <a:buNone/>
              <a:defRPr/>
            </a:pPr>
            <a:r>
              <a:rPr lang="en-GB" sz="1400" dirty="0">
                <a:solidFill>
                  <a:schemeClr val="tx1"/>
                </a:solidFill>
              </a:rPr>
              <a:t>Slides 7-13 refer to chapter E.4</a:t>
            </a:r>
            <a:endParaRPr lang="en-GB" dirty="0">
              <a:solidFill>
                <a:schemeClr val="tx1"/>
              </a:solidFill>
            </a:endParaRPr>
          </a:p>
        </p:txBody>
      </p:sp>
      <p:sp>
        <p:nvSpPr>
          <p:cNvPr id="7" name="Rectangle 3"/>
          <p:cNvSpPr txBox="1">
            <a:spLocks noChangeArrowheads="1"/>
          </p:cNvSpPr>
          <p:nvPr/>
        </p:nvSpPr>
        <p:spPr bwMode="auto">
          <a:xfrm>
            <a:off x="5914222" y="6500921"/>
            <a:ext cx="3200400" cy="25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rgbClr val="CCCCFF"/>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r" eaLnBrk="1" hangingPunct="1">
              <a:spcBef>
                <a:spcPts val="0"/>
              </a:spcBef>
              <a:buNone/>
              <a:defRPr/>
            </a:pPr>
            <a:r>
              <a:rPr lang="en-GB" sz="1400" dirty="0">
                <a:solidFill>
                  <a:schemeClr val="tx1"/>
                </a:solidFill>
              </a:rPr>
              <a:t>Image: ICRP Publication 103</a:t>
            </a:r>
            <a:endParaRPr lang="en-GB" dirty="0">
              <a:solidFill>
                <a:schemeClr val="tx1"/>
              </a:solidFill>
            </a:endParaRPr>
          </a:p>
        </p:txBody>
      </p:sp>
    </p:spTree>
    <p:extLst>
      <p:ext uri="{BB962C8B-B14F-4D97-AF65-F5344CB8AC3E}">
        <p14:creationId xmlns:p14="http://schemas.microsoft.com/office/powerpoint/2010/main" val="923241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609600"/>
            <a:ext cx="9144000" cy="1143000"/>
          </a:xfrm>
        </p:spPr>
        <p:txBody>
          <a:bodyPr>
            <a:noAutofit/>
          </a:bodyPr>
          <a:lstStyle/>
          <a:p>
            <a:r>
              <a:rPr lang="en-GB" sz="4400" dirty="0"/>
              <a:t>Dose limits can easily be exceeded</a:t>
            </a:r>
          </a:p>
        </p:txBody>
      </p:sp>
      <p:sp>
        <p:nvSpPr>
          <p:cNvPr id="5" name="textruta 4"/>
          <p:cNvSpPr txBox="1"/>
          <p:nvPr/>
        </p:nvSpPr>
        <p:spPr>
          <a:xfrm>
            <a:off x="827584" y="1700808"/>
            <a:ext cx="7560840" cy="646331"/>
          </a:xfrm>
          <a:prstGeom prst="rect">
            <a:avLst/>
          </a:prstGeom>
          <a:noFill/>
        </p:spPr>
        <p:txBody>
          <a:bodyPr wrap="square" rtlCol="0">
            <a:spAutoFit/>
          </a:bodyPr>
          <a:lstStyle/>
          <a:p>
            <a:endParaRPr lang="en-GB" dirty="0"/>
          </a:p>
          <a:p>
            <a:endParaRPr lang="en-GB" dirty="0"/>
          </a:p>
        </p:txBody>
      </p:sp>
      <p:sp>
        <p:nvSpPr>
          <p:cNvPr id="4" name="Content Placeholder 5"/>
          <p:cNvSpPr>
            <a:spLocks noGrp="1"/>
          </p:cNvSpPr>
          <p:nvPr>
            <p:ph idx="1"/>
          </p:nvPr>
        </p:nvSpPr>
        <p:spPr>
          <a:xfrm>
            <a:off x="457200" y="1700808"/>
            <a:ext cx="8229600" cy="4395192"/>
          </a:xfrm>
        </p:spPr>
        <p:txBody>
          <a:bodyPr/>
          <a:lstStyle/>
          <a:p>
            <a:pPr marL="342900" indent="-342900">
              <a:buFont typeface="Arial" panose="020B0604020202020204" pitchFamily="34" charset="0"/>
              <a:buChar char="•"/>
            </a:pPr>
            <a:r>
              <a:rPr lang="en-GB" sz="2000" dirty="0"/>
              <a:t>The equivalent dose-rate to the unprotected fingers holding a vial containing 2 </a:t>
            </a:r>
            <a:r>
              <a:rPr lang="en-GB" sz="2000" dirty="0" err="1"/>
              <a:t>GBq</a:t>
            </a:r>
            <a:r>
              <a:rPr lang="en-GB" sz="2000" dirty="0"/>
              <a:t> </a:t>
            </a:r>
            <a:r>
              <a:rPr lang="en-GB" sz="2000" baseline="30000" dirty="0"/>
              <a:t>18</a:t>
            </a:r>
            <a:r>
              <a:rPr lang="en-GB" sz="2000" dirty="0"/>
              <a:t>F is in the order of 200 </a:t>
            </a:r>
            <a:r>
              <a:rPr lang="en-GB" sz="2000" dirty="0" err="1"/>
              <a:t>μSv</a:t>
            </a:r>
            <a:r>
              <a:rPr lang="en-GB" sz="2000" dirty="0"/>
              <a:t>/s. If we assume that the content is dispensed to 3 patients and the time required is 10s per procedure, then the total dose to the fingers of the worker will be 4 </a:t>
            </a:r>
            <a:r>
              <a:rPr lang="en-GB" sz="2000" dirty="0" err="1"/>
              <a:t>mSv</a:t>
            </a:r>
            <a:r>
              <a:rPr lang="en-GB" sz="2000" dirty="0"/>
              <a:t>. If the procedure is repeated 5 days per week and 45 weeks per year the annual equivalent dose will be 900 </a:t>
            </a:r>
            <a:r>
              <a:rPr lang="en-GB" sz="2000" dirty="0" err="1"/>
              <a:t>mSv</a:t>
            </a:r>
            <a:r>
              <a:rPr lang="en-GB" sz="2000" dirty="0"/>
              <a:t>. </a:t>
            </a:r>
          </a:p>
          <a:p>
            <a:endParaRPr lang="en-GB" altLang="en-US" sz="2000" dirty="0"/>
          </a:p>
          <a:p>
            <a:pPr marL="342900" indent="-342900">
              <a:buFont typeface="Arial" panose="020B0604020202020204" pitchFamily="34" charset="0"/>
              <a:buChar char="•"/>
            </a:pPr>
            <a:r>
              <a:rPr lang="en-US" sz="2000" dirty="0"/>
              <a:t>Assume an activity of 40 </a:t>
            </a:r>
            <a:r>
              <a:rPr lang="en-US" sz="2000" dirty="0" err="1"/>
              <a:t>GBq</a:t>
            </a:r>
            <a:r>
              <a:rPr lang="en-US" sz="2000" dirty="0"/>
              <a:t> </a:t>
            </a:r>
            <a:r>
              <a:rPr lang="en-US" sz="2000" i="0" baseline="30000" dirty="0">
                <a:latin typeface="+mj-lt"/>
              </a:rPr>
              <a:t>99m</a:t>
            </a:r>
            <a:r>
              <a:rPr lang="en-US" sz="2000" dirty="0"/>
              <a:t>Tc in a volume of 10 ml. One </a:t>
            </a:r>
            <a:r>
              <a:rPr lang="en-US" sz="2000" dirty="0" err="1"/>
              <a:t>microdrop</a:t>
            </a:r>
            <a:r>
              <a:rPr lang="en-US" sz="2000" dirty="0"/>
              <a:t> (20µl) of the solution will then contain an activity of 80 </a:t>
            </a:r>
            <a:r>
              <a:rPr lang="en-US" sz="2000" dirty="0" err="1"/>
              <a:t>MBq</a:t>
            </a:r>
            <a:r>
              <a:rPr lang="en-US" sz="2000" dirty="0"/>
              <a:t>. If spread over 10 mm</a:t>
            </a:r>
            <a:r>
              <a:rPr lang="en-US" sz="2000" baseline="30000" dirty="0"/>
              <a:t>2</a:t>
            </a:r>
            <a:r>
              <a:rPr lang="en-US" sz="2000" dirty="0"/>
              <a:t> on the skin the initial dose rate will be about 2000 mSv/h. If not removed the cumulative dose will be 17 </a:t>
            </a:r>
            <a:r>
              <a:rPr lang="en-US" sz="2000" dirty="0" err="1"/>
              <a:t>Sv</a:t>
            </a:r>
            <a:r>
              <a:rPr lang="en-US" sz="2000" dirty="0"/>
              <a:t> over the 10 mm</a:t>
            </a:r>
            <a:r>
              <a:rPr lang="en-US" sz="2000" baseline="30000" dirty="0"/>
              <a:t>2</a:t>
            </a:r>
            <a:r>
              <a:rPr lang="en-US" sz="2000" dirty="0"/>
              <a:t> area, i.e. 1700 mSv averaged over 1 cm</a:t>
            </a:r>
            <a:r>
              <a:rPr lang="en-US" sz="2000" baseline="30000" dirty="0"/>
              <a:t>2</a:t>
            </a:r>
            <a:r>
              <a:rPr lang="en-US" sz="2000" dirty="0"/>
              <a:t>, which exceeds the dose limit of 500 </a:t>
            </a:r>
            <a:r>
              <a:rPr lang="en-US" sz="2000" dirty="0" err="1"/>
              <a:t>mGy</a:t>
            </a:r>
            <a:r>
              <a:rPr lang="en-US" sz="2000"/>
              <a:t>.</a:t>
            </a:r>
            <a:endParaRPr lang="en-GB" sz="2000" dirty="0"/>
          </a:p>
        </p:txBody>
      </p:sp>
    </p:spTree>
    <p:extLst>
      <p:ext uri="{BB962C8B-B14F-4D97-AF65-F5344CB8AC3E}">
        <p14:creationId xmlns:p14="http://schemas.microsoft.com/office/powerpoint/2010/main" val="371362995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4"/>
          <p:cNvPicPr>
            <a:picLocks noChangeAspect="1" noChangeArrowheads="1"/>
          </p:cNvPicPr>
          <p:nvPr/>
        </p:nvPicPr>
        <p:blipFill>
          <a:blip r:embed="rId3" cstate="print"/>
          <a:srcRect/>
          <a:stretch>
            <a:fillRect/>
          </a:stretch>
        </p:blipFill>
        <p:spPr bwMode="auto">
          <a:xfrm>
            <a:off x="2623084" y="1991749"/>
            <a:ext cx="4276725" cy="3038475"/>
          </a:xfrm>
          <a:prstGeom prst="rect">
            <a:avLst/>
          </a:prstGeom>
          <a:noFill/>
          <a:ln w="9525">
            <a:noFill/>
            <a:miter lim="800000"/>
            <a:headEnd/>
            <a:tailEnd/>
          </a:ln>
        </p:spPr>
      </p:pic>
      <p:sp>
        <p:nvSpPr>
          <p:cNvPr id="109574" name="Rectangle 19"/>
          <p:cNvSpPr>
            <a:spLocks noChangeArrowheads="1"/>
          </p:cNvSpPr>
          <p:nvPr/>
        </p:nvSpPr>
        <p:spPr bwMode="auto">
          <a:xfrm>
            <a:off x="2057400" y="5105400"/>
            <a:ext cx="5942652" cy="461665"/>
          </a:xfrm>
          <a:prstGeom prst="rect">
            <a:avLst/>
          </a:prstGeom>
          <a:noFill/>
          <a:ln w="9525">
            <a:noFill/>
            <a:miter lim="800000"/>
            <a:headEnd/>
            <a:tailEnd/>
          </a:ln>
        </p:spPr>
        <p:txBody>
          <a:bodyPr wrap="none">
            <a:spAutoFit/>
          </a:bodyPr>
          <a:lstStyle/>
          <a:p>
            <a:r>
              <a:rPr lang="en-GB" sz="2400" b="1" dirty="0"/>
              <a:t>Contact of an unshielded (5 ml) syringe</a:t>
            </a:r>
          </a:p>
        </p:txBody>
      </p:sp>
      <p:sp>
        <p:nvSpPr>
          <p:cNvPr id="109576" name="Titre 1"/>
          <p:cNvSpPr txBox="1">
            <a:spLocks/>
          </p:cNvSpPr>
          <p:nvPr/>
        </p:nvSpPr>
        <p:spPr bwMode="auto">
          <a:xfrm>
            <a:off x="1" y="762000"/>
            <a:ext cx="9143999" cy="714375"/>
          </a:xfrm>
          <a:prstGeom prst="rect">
            <a:avLst/>
          </a:prstGeom>
          <a:noFill/>
          <a:ln w="9525">
            <a:noFill/>
            <a:miter lim="800000"/>
            <a:headEnd/>
            <a:tailEnd/>
          </a:ln>
        </p:spPr>
        <p:txBody>
          <a:bodyPr anchor="ctr"/>
          <a:lstStyle/>
          <a:p>
            <a:pPr algn="ctr"/>
            <a:r>
              <a:rPr lang="en-GB" sz="5000" dirty="0">
                <a:solidFill>
                  <a:schemeClr val="tx2"/>
                </a:solidFill>
              </a:rPr>
              <a:t>Dose rate at contact</a:t>
            </a:r>
          </a:p>
        </p:txBody>
      </p:sp>
      <p:sp>
        <p:nvSpPr>
          <p:cNvPr id="6" name="Rektangel 5"/>
          <p:cNvSpPr/>
          <p:nvPr/>
        </p:nvSpPr>
        <p:spPr>
          <a:xfrm>
            <a:off x="1157288" y="6228174"/>
            <a:ext cx="6386512" cy="430887"/>
          </a:xfrm>
          <a:prstGeom prst="rect">
            <a:avLst/>
          </a:prstGeom>
        </p:spPr>
        <p:txBody>
          <a:bodyPr wrap="square">
            <a:spAutoFit/>
          </a:bodyPr>
          <a:lstStyle/>
          <a:p>
            <a:r>
              <a:rPr lang="en-GB" sz="1100" dirty="0"/>
              <a:t>(</a:t>
            </a:r>
            <a:r>
              <a:rPr lang="en-GB" sz="1100" dirty="0" err="1"/>
              <a:t>Carnicer</a:t>
            </a:r>
            <a:r>
              <a:rPr lang="en-GB" sz="1100" dirty="0"/>
              <a:t>, A. et al. Occupational Exposure: With Special Reference  to Skin Doses in Hands and Fingers. In Radiation Protection in Nuclear Medicine (Ed) </a:t>
            </a:r>
            <a:r>
              <a:rPr lang="en-GB" sz="1100" dirty="0" err="1"/>
              <a:t>Mattsson</a:t>
            </a:r>
            <a:r>
              <a:rPr lang="en-GB" sz="1100" dirty="0"/>
              <a:t>, S. </a:t>
            </a:r>
            <a:r>
              <a:rPr lang="en-GB" sz="1100" dirty="0" err="1"/>
              <a:t>Hoeschen,C</a:t>
            </a:r>
            <a:r>
              <a:rPr lang="en-GB" sz="1100" dirty="0"/>
              <a:t>. Springer 2013)</a:t>
            </a:r>
          </a:p>
        </p:txBody>
      </p:sp>
    </p:spTree>
    <p:extLst>
      <p:ext uri="{BB962C8B-B14F-4D97-AF65-F5344CB8AC3E}">
        <p14:creationId xmlns:p14="http://schemas.microsoft.com/office/powerpoint/2010/main" val="3877798855"/>
      </p:ext>
    </p:extLst>
  </p:cSld>
  <p:clrMapOvr>
    <a:masterClrMapping/>
  </p:clrMapOvr>
  <p:transition spd="med">
    <p:zo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205</TotalTime>
  <Words>3403</Words>
  <Application>Microsoft Office PowerPoint</Application>
  <PresentationFormat>Bildspel på skärmen (4:3)</PresentationFormat>
  <Paragraphs>666</Paragraphs>
  <Slides>51</Slides>
  <Notes>23</Notes>
  <HiddenSlides>0</HiddenSlides>
  <MMClips>0</MMClips>
  <ScaleCrop>false</ScaleCrop>
  <HeadingPairs>
    <vt:vector size="8" baseType="variant">
      <vt:variant>
        <vt:lpstr>Använt teckensnitt</vt:lpstr>
      </vt:variant>
      <vt:variant>
        <vt:i4>13</vt:i4>
      </vt:variant>
      <vt:variant>
        <vt:lpstr>Tema</vt:lpstr>
      </vt:variant>
      <vt:variant>
        <vt:i4>1</vt:i4>
      </vt:variant>
      <vt:variant>
        <vt:lpstr>Serverprogram för OLE-inbäddning</vt:lpstr>
      </vt:variant>
      <vt:variant>
        <vt:i4>2</vt:i4>
      </vt:variant>
      <vt:variant>
        <vt:lpstr>Bildrubriker</vt:lpstr>
      </vt:variant>
      <vt:variant>
        <vt:i4>51</vt:i4>
      </vt:variant>
    </vt:vector>
  </HeadingPairs>
  <TitlesOfParts>
    <vt:vector size="67" baseType="lpstr">
      <vt:lpstr>Adobe Fangsong Std R</vt:lpstr>
      <vt:lpstr>Adobe Myungjo Std M</vt:lpstr>
      <vt:lpstr>ＭＳ Ｐゴシック</vt:lpstr>
      <vt:lpstr>Arial</vt:lpstr>
      <vt:lpstr>Calibri</vt:lpstr>
      <vt:lpstr>Cambria Math</vt:lpstr>
      <vt:lpstr>Monotype Sorts</vt:lpstr>
      <vt:lpstr>MS Mincho</vt:lpstr>
      <vt:lpstr>Symbol</vt:lpstr>
      <vt:lpstr>Tahoma</vt:lpstr>
      <vt:lpstr>Times New Roman</vt:lpstr>
      <vt:lpstr>Trebuchet MS</vt:lpstr>
      <vt:lpstr>Wingdings 2</vt:lpstr>
      <vt:lpstr>Flow</vt:lpstr>
      <vt:lpstr>ClipArt</vt:lpstr>
      <vt:lpstr>Drawplus Drawing</vt:lpstr>
      <vt:lpstr>HOW TO PROTECT YOUR HANDS IN NUCLEAR MEDICINE WORK</vt:lpstr>
      <vt:lpstr>Sources of exposure</vt:lpstr>
      <vt:lpstr>Radionuclides in diagnosis: planar and SPECT </vt:lpstr>
      <vt:lpstr>Radionuclides in diagnosis: PET</vt:lpstr>
      <vt:lpstr>RADIONUCLIDES IN THERAPY</vt:lpstr>
      <vt:lpstr>APPLY ICRP BASIC SYSTEM OF RADIATION PROTECTION</vt:lpstr>
      <vt:lpstr>DOSE LIMITATION</vt:lpstr>
      <vt:lpstr>Dose limits can easily be exceeded</vt:lpstr>
      <vt:lpstr>PowerPoint-presentation</vt:lpstr>
      <vt:lpstr>Time</vt:lpstr>
      <vt:lpstr>PowerPoint-presentation</vt:lpstr>
      <vt:lpstr>Protection measures to reduce (optimise) external exposure of hands</vt:lpstr>
      <vt:lpstr>Distance</vt:lpstr>
      <vt:lpstr>Syringe shield</vt:lpstr>
      <vt:lpstr>Vial shield</vt:lpstr>
      <vt:lpstr>RECOMMENDATION</vt:lpstr>
      <vt:lpstr>SHIELDING OF SOURCES</vt:lpstr>
      <vt:lpstr>Shielding</vt:lpstr>
      <vt:lpstr>DEFINITIONS</vt:lpstr>
      <vt:lpstr>SPECIFIC DOSE-RATE CONSTANT (Γ) FOR SOME RADIONUCLIDES AND THE TENTH VALUE LAYER OF LEAD.  DATA FROM LM UNGER &amp; DK TRUBEY, SPECIFIC GAMMA-RAY DOSE CONSTANTS FOR NUCLIDES IMPORTANT TO DOSIMETRY AND RADIOLOGICAL ASSESSMENT, OAK RIDGE NATIONAL LABORATORY, ORNL/RSIC-45/R1 (1982)</vt:lpstr>
      <vt:lpstr>EXAMPLE 1</vt:lpstr>
      <vt:lpstr>EXAMPLE 2</vt:lpstr>
      <vt:lpstr>EXAMPLE 3</vt:lpstr>
      <vt:lpstr>SHIELDING IN PET</vt:lpstr>
      <vt:lpstr>SHIELDING AGAINST HIGH ENERGY β-PARTICLES</vt:lpstr>
      <vt:lpstr>THE EFFECT OF SHIELDING</vt:lpstr>
      <vt:lpstr>PowerPoint-presentation</vt:lpstr>
      <vt:lpstr>PowerPoint-presentation</vt:lpstr>
      <vt:lpstr>PowerPoint-presentation</vt:lpstr>
      <vt:lpstr>MONITORING EXTERNAL EXPOSURE</vt:lpstr>
      <vt:lpstr>MONITORING EQUIPMENT</vt:lpstr>
      <vt:lpstr>What to measure?</vt:lpstr>
      <vt:lpstr>WHERE TO MEASURE?</vt:lpstr>
      <vt:lpstr>External exposure of hands</vt:lpstr>
      <vt:lpstr>External exposure of hands</vt:lpstr>
      <vt:lpstr>CONTAMINATION</vt:lpstr>
      <vt:lpstr>Contamination of the worker related to:</vt:lpstr>
      <vt:lpstr>CONTAMINATION FROM PATIENT</vt:lpstr>
      <vt:lpstr>Skin exposure by contamination</vt:lpstr>
      <vt:lpstr>Decontamination of skin</vt:lpstr>
      <vt:lpstr>DECONTAMINATION OF SKIN</vt:lpstr>
      <vt:lpstr>Skin exposure by contamination</vt:lpstr>
      <vt:lpstr>  - adopt clean operating conditions - adopt good laboratory practices - do not eat, smoke etc… - use nitrile or vinyl gloves (no latex)   and protective clothing </vt:lpstr>
      <vt:lpstr>PROTECTIVE CLOTHING</vt:lpstr>
      <vt:lpstr>SAFETY EQUIPMENT (OPTIMISATION) PREPARING AND DISPENSING RADIOPHARMACEUTICALS</vt:lpstr>
      <vt:lpstr>SAFETY EQUIPMENT  (OPTIMISATION)  ADMINISTRATION OF RADIOPHARMACEUTICALS</vt:lpstr>
      <vt:lpstr>Recommendations (ICRP 106)</vt:lpstr>
      <vt:lpstr>Recommendations (ICRP 106)</vt:lpstr>
      <vt:lpstr>Recommendations (ICRP 106)</vt:lpstr>
      <vt:lpstr>Thank you</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Chris</dc:creator>
  <cp:lastModifiedBy>Martin Andersson</cp:lastModifiedBy>
  <cp:revision>272</cp:revision>
  <cp:lastPrinted>2015-09-11T08:38:58Z</cp:lastPrinted>
  <dcterms:created xsi:type="dcterms:W3CDTF">2006-08-16T00:00:00Z</dcterms:created>
  <dcterms:modified xsi:type="dcterms:W3CDTF">2017-05-04T09:19:13Z</dcterms:modified>
</cp:coreProperties>
</file>